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5"/>
  </p:notesMasterIdLst>
  <p:sldIdLst>
    <p:sldId id="256" r:id="rId2"/>
    <p:sldId id="286" r:id="rId3"/>
    <p:sldId id="287" r:id="rId4"/>
    <p:sldId id="296" r:id="rId5"/>
    <p:sldId id="295" r:id="rId6"/>
    <p:sldId id="298" r:id="rId7"/>
    <p:sldId id="277" r:id="rId8"/>
    <p:sldId id="278" r:id="rId9"/>
    <p:sldId id="289" r:id="rId10"/>
    <p:sldId id="282" r:id="rId11"/>
    <p:sldId id="283" r:id="rId12"/>
    <p:sldId id="261" r:id="rId13"/>
    <p:sldId id="266" r:id="rId14"/>
    <p:sldId id="265" r:id="rId15"/>
    <p:sldId id="257" r:id="rId16"/>
    <p:sldId id="268" r:id="rId17"/>
    <p:sldId id="258" r:id="rId18"/>
    <p:sldId id="264" r:id="rId19"/>
    <p:sldId id="269" r:id="rId20"/>
    <p:sldId id="263" r:id="rId21"/>
    <p:sldId id="267" r:id="rId22"/>
    <p:sldId id="285" r:id="rId23"/>
    <p:sldId id="259" r:id="rId24"/>
    <p:sldId id="260" r:id="rId25"/>
    <p:sldId id="272" r:id="rId26"/>
    <p:sldId id="288" r:id="rId27"/>
    <p:sldId id="262" r:id="rId28"/>
    <p:sldId id="270" r:id="rId29"/>
    <p:sldId id="271" r:id="rId30"/>
    <p:sldId id="273" r:id="rId31"/>
    <p:sldId id="274" r:id="rId32"/>
    <p:sldId id="275" r:id="rId33"/>
    <p:sldId id="276" r:id="rId34"/>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148467-C17C-4E55-88BA-51D3AD3BDE84}" v="202" dt="2021-09-13T19:58:27.247"/>
    <p1510:client id="{54220108-1E38-474D-9D67-56257A2BF33D}" v="241" dt="2021-09-13T21:00:38.773"/>
    <p1510:client id="{693AC626-A448-48B2-8125-C91C96FF5403}" v="6" dt="2021-09-13T18:05:46.624"/>
    <p1510:client id="{7B1D7A67-DF1D-4BF9-98FA-B246BC4B83BF}" v="6" dt="2021-09-13T21:06:22.781"/>
    <p1510:client id="{8A65D61C-19BB-4BB5-A0AC-04C61C1D6257}" v="17" dt="2021-09-13T18:24:01.934"/>
    <p1510:client id="{B1EAB248-DB9D-ACE4-EAE4-C24B04256DC4}" v="37" dt="2021-09-16T10:15:34.157"/>
    <p1510:client id="{CBAE43BB-D0EC-6174-21F0-92A810876393}" v="203" dt="2021-09-15T15:06:29.591"/>
    <p1510:client id="{D6C7EBB3-BBD9-42E0-9A25-D99F643A852F}" v="18" dt="2021-09-13T18:36:02.976"/>
    <p1510:client id="{E4D71F56-596F-491F-BBFD-0098545408C6}" v="33" dt="2021-09-14T07:14:13.792"/>
    <p1510:client id="{F90E37EC-DDBF-4847-B76F-26AB21A1177C}" v="4" dt="2021-09-13T17:57:52.2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96" y="-5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0A6122-E14D-4996-B0F7-D41CA638C9F8}"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AEC75EEC-B93F-44CE-894F-AD65429F23CE}">
      <dgm:prSet/>
      <dgm:spPr/>
      <dgm:t>
        <a:bodyPr/>
        <a:lstStyle/>
        <a:p>
          <a:pPr>
            <a:lnSpc>
              <a:spcPct val="100000"/>
            </a:lnSpc>
          </a:pPr>
          <a:r>
            <a:rPr lang="pl-PL" u="sng" dirty="0"/>
            <a:t>W indywidualnych gospodarstwach domowych:</a:t>
          </a:r>
          <a:r>
            <a:rPr lang="pl-PL" dirty="0"/>
            <a:t/>
          </a:r>
          <a:br>
            <a:rPr lang="pl-PL" dirty="0"/>
          </a:br>
          <a:r>
            <a:rPr lang="pl-PL" dirty="0"/>
            <a:t>• Zgromadzeniu możliwie dużych zapasów nieskażonej żywności. </a:t>
          </a:r>
          <a:br>
            <a:rPr lang="pl-PL" dirty="0"/>
          </a:br>
          <a:r>
            <a:rPr lang="pl-PL" dirty="0"/>
            <a:t>• Dokładnym uszczelnieniu piwnic, magazynków, składzików itp. </a:t>
          </a:r>
          <a:br>
            <a:rPr lang="pl-PL" dirty="0"/>
          </a:br>
          <a:r>
            <a:rPr lang="pl-PL" dirty="0"/>
            <a:t>• Przechowywaniu artykułów żywnościowych w szczelnych pojemnikach i opakowaniach (lodówki, skrzynie, beczki, pojemniki plastykowe, szklane, wielowarstwowe worki papierowe, foliowe itp.). </a:t>
          </a:r>
          <a:endParaRPr lang="en-US" dirty="0"/>
        </a:p>
      </dgm:t>
    </dgm:pt>
    <dgm:pt modelId="{24625D2D-BC92-4483-A45C-B0FAD8A18638}" type="parTrans" cxnId="{C68D1E49-2F28-4F53-A873-B3BAF0E13481}">
      <dgm:prSet/>
      <dgm:spPr/>
      <dgm:t>
        <a:bodyPr/>
        <a:lstStyle/>
        <a:p>
          <a:endParaRPr lang="en-US"/>
        </a:p>
      </dgm:t>
    </dgm:pt>
    <dgm:pt modelId="{9F7CFD09-5FF6-402E-9984-1DD8E8710413}" type="sibTrans" cxnId="{C68D1E49-2F28-4F53-A873-B3BAF0E13481}">
      <dgm:prSet/>
      <dgm:spPr/>
      <dgm:t>
        <a:bodyPr/>
        <a:lstStyle/>
        <a:p>
          <a:endParaRPr lang="en-US"/>
        </a:p>
      </dgm:t>
    </dgm:pt>
    <dgm:pt modelId="{BD14FCEF-3C73-4816-90B3-C3F0175FB400}">
      <dgm:prSet/>
      <dgm:spPr/>
      <dgm:t>
        <a:bodyPr/>
        <a:lstStyle/>
        <a:p>
          <a:pPr>
            <a:lnSpc>
              <a:spcPct val="100000"/>
            </a:lnSpc>
          </a:pPr>
          <a:r>
            <a:rPr lang="pl-PL" u="sng" dirty="0"/>
            <a:t>W zakładach przemysłowych i jednostkach handlowych:</a:t>
          </a:r>
          <a:r>
            <a:rPr lang="pl-PL" dirty="0"/>
            <a:t/>
          </a:r>
          <a:br>
            <a:rPr lang="pl-PL" dirty="0"/>
          </a:br>
          <a:r>
            <a:rPr lang="pl-PL" dirty="0"/>
            <a:t>• przechowywaniu artykułów spożywczych w szczelnych pomieszczeniach jak chłodnie </a:t>
          </a:r>
          <a:br>
            <a:rPr lang="pl-PL" dirty="0"/>
          </a:br>
          <a:r>
            <a:rPr lang="pl-PL" dirty="0"/>
            <a:t>   składowe, elewatory zbożowe, podziemne magazyny wyposażone w urządzenia filtrowentylacyjne. </a:t>
          </a:r>
          <a:br>
            <a:rPr lang="pl-PL" dirty="0"/>
          </a:br>
          <a:r>
            <a:rPr lang="pl-PL" dirty="0"/>
            <a:t>• Dodatkowym uszczelnieniu zwykłych pomieszczeń magazynowych oraz przykryciu plandekami, folią itp. zgromadzonych tam produktów. </a:t>
          </a:r>
          <a:br>
            <a:rPr lang="pl-PL" dirty="0"/>
          </a:br>
          <a:r>
            <a:rPr lang="pl-PL" dirty="0"/>
            <a:t>• Używaniu do transportu samochodów chłodni, hermetycznych kontenerów, cystern itp. </a:t>
          </a:r>
          <a:endParaRPr lang="en-US" dirty="0"/>
        </a:p>
      </dgm:t>
    </dgm:pt>
    <dgm:pt modelId="{9F3CF439-BD97-4ED6-A015-D082C9E37168}" type="parTrans" cxnId="{2E948CE4-919E-4765-9B0B-B9A8CB3D250A}">
      <dgm:prSet/>
      <dgm:spPr/>
      <dgm:t>
        <a:bodyPr/>
        <a:lstStyle/>
        <a:p>
          <a:endParaRPr lang="en-US"/>
        </a:p>
      </dgm:t>
    </dgm:pt>
    <dgm:pt modelId="{A725E3D6-40EB-4A3F-9511-4A0EC0C29E3A}" type="sibTrans" cxnId="{2E948CE4-919E-4765-9B0B-B9A8CB3D250A}">
      <dgm:prSet/>
      <dgm:spPr/>
      <dgm:t>
        <a:bodyPr/>
        <a:lstStyle/>
        <a:p>
          <a:endParaRPr lang="en-US"/>
        </a:p>
      </dgm:t>
    </dgm:pt>
    <dgm:pt modelId="{E5E18C36-5EEE-4391-9DD8-62CCF0AEF1B7}" type="pres">
      <dgm:prSet presAssocID="{4F0A6122-E14D-4996-B0F7-D41CA638C9F8}" presName="root" presStyleCnt="0">
        <dgm:presLayoutVars>
          <dgm:dir/>
          <dgm:resizeHandles val="exact"/>
        </dgm:presLayoutVars>
      </dgm:prSet>
      <dgm:spPr/>
      <dgm:t>
        <a:bodyPr/>
        <a:lstStyle/>
        <a:p>
          <a:endParaRPr lang="pl-PL"/>
        </a:p>
      </dgm:t>
    </dgm:pt>
    <dgm:pt modelId="{581984A8-6E2C-4EED-8540-D7DE571A9718}" type="pres">
      <dgm:prSet presAssocID="{AEC75EEC-B93F-44CE-894F-AD65429F23CE}" presName="compNode" presStyleCnt="0"/>
      <dgm:spPr/>
    </dgm:pt>
    <dgm:pt modelId="{8F3BC37E-94D8-4BC9-81F9-F3F2E0308546}" type="pres">
      <dgm:prSet presAssocID="{AEC75EEC-B93F-44CE-894F-AD65429F23CE}" presName="bgRect" presStyleLbl="bgShp" presStyleIdx="0" presStyleCnt="2"/>
      <dgm:spPr/>
    </dgm:pt>
    <dgm:pt modelId="{93D78936-2605-44CF-84FA-C9A2682AE626}" type="pres">
      <dgm:prSet presAssocID="{AEC75EEC-B93F-44CE-894F-AD65429F23CE}" presName="iconRect" presStyleLbl="node1" presStyleIdx="0" presStyleCnt="2"/>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Bar Graph with Upward Trend"/>
        </a:ext>
      </dgm:extLst>
    </dgm:pt>
    <dgm:pt modelId="{3A275281-8512-4DEE-9160-D63363332F8C}" type="pres">
      <dgm:prSet presAssocID="{AEC75EEC-B93F-44CE-894F-AD65429F23CE}" presName="spaceRect" presStyleCnt="0"/>
      <dgm:spPr/>
    </dgm:pt>
    <dgm:pt modelId="{FA2B449E-1EF9-499E-9923-5C82F549A67D}" type="pres">
      <dgm:prSet presAssocID="{AEC75EEC-B93F-44CE-894F-AD65429F23CE}" presName="parTx" presStyleLbl="revTx" presStyleIdx="0" presStyleCnt="2">
        <dgm:presLayoutVars>
          <dgm:chMax val="0"/>
          <dgm:chPref val="0"/>
        </dgm:presLayoutVars>
      </dgm:prSet>
      <dgm:spPr/>
      <dgm:t>
        <a:bodyPr/>
        <a:lstStyle/>
        <a:p>
          <a:endParaRPr lang="pl-PL"/>
        </a:p>
      </dgm:t>
    </dgm:pt>
    <dgm:pt modelId="{25451D14-9071-4B1F-8E88-71DFC32AFE8E}" type="pres">
      <dgm:prSet presAssocID="{9F7CFD09-5FF6-402E-9984-1DD8E8710413}" presName="sibTrans" presStyleCnt="0"/>
      <dgm:spPr/>
    </dgm:pt>
    <dgm:pt modelId="{54EF37F5-0C7A-47D1-B517-E117928D9CB6}" type="pres">
      <dgm:prSet presAssocID="{BD14FCEF-3C73-4816-90B3-C3F0175FB400}" presName="compNode" presStyleCnt="0"/>
      <dgm:spPr/>
    </dgm:pt>
    <dgm:pt modelId="{74D2D615-AA57-4189-B8D7-074219BF77D7}" type="pres">
      <dgm:prSet presAssocID="{BD14FCEF-3C73-4816-90B3-C3F0175FB400}" presName="bgRect" presStyleLbl="bgShp" presStyleIdx="1" presStyleCnt="2"/>
      <dgm:spPr/>
    </dgm:pt>
    <dgm:pt modelId="{35785CE1-1F36-49AB-B718-0AC7499F50D7}" type="pres">
      <dgm:prSet presAssocID="{BD14FCEF-3C73-4816-90B3-C3F0175FB400}" presName="iconRect" presStyleLbl="node1" presStyleIdx="1" presStyleCnt="2"/>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Bridge scene"/>
        </a:ext>
      </dgm:extLst>
    </dgm:pt>
    <dgm:pt modelId="{3131BFE9-81EA-4E23-B93C-7C01B4FDF031}" type="pres">
      <dgm:prSet presAssocID="{BD14FCEF-3C73-4816-90B3-C3F0175FB400}" presName="spaceRect" presStyleCnt="0"/>
      <dgm:spPr/>
    </dgm:pt>
    <dgm:pt modelId="{34C0BE61-4214-4F03-9D90-042B1FBFC74C}" type="pres">
      <dgm:prSet presAssocID="{BD14FCEF-3C73-4816-90B3-C3F0175FB400}" presName="parTx" presStyleLbl="revTx" presStyleIdx="1" presStyleCnt="2">
        <dgm:presLayoutVars>
          <dgm:chMax val="0"/>
          <dgm:chPref val="0"/>
        </dgm:presLayoutVars>
      </dgm:prSet>
      <dgm:spPr/>
      <dgm:t>
        <a:bodyPr/>
        <a:lstStyle/>
        <a:p>
          <a:endParaRPr lang="pl-PL"/>
        </a:p>
      </dgm:t>
    </dgm:pt>
  </dgm:ptLst>
  <dgm:cxnLst>
    <dgm:cxn modelId="{0B0EC00E-B40D-49D2-B606-91682B77562B}" type="presOf" srcId="{4F0A6122-E14D-4996-B0F7-D41CA638C9F8}" destId="{E5E18C36-5EEE-4391-9DD8-62CCF0AEF1B7}" srcOrd="0" destOrd="0" presId="urn:microsoft.com/office/officeart/2018/2/layout/IconVerticalSolidList"/>
    <dgm:cxn modelId="{2E948CE4-919E-4765-9B0B-B9A8CB3D250A}" srcId="{4F0A6122-E14D-4996-B0F7-D41CA638C9F8}" destId="{BD14FCEF-3C73-4816-90B3-C3F0175FB400}" srcOrd="1" destOrd="0" parTransId="{9F3CF439-BD97-4ED6-A015-D082C9E37168}" sibTransId="{A725E3D6-40EB-4A3F-9511-4A0EC0C29E3A}"/>
    <dgm:cxn modelId="{FFA8D69E-1962-44BC-A95C-43A9B67682B6}" type="presOf" srcId="{AEC75EEC-B93F-44CE-894F-AD65429F23CE}" destId="{FA2B449E-1EF9-499E-9923-5C82F549A67D}" srcOrd="0" destOrd="0" presId="urn:microsoft.com/office/officeart/2018/2/layout/IconVerticalSolidList"/>
    <dgm:cxn modelId="{C68D1E49-2F28-4F53-A873-B3BAF0E13481}" srcId="{4F0A6122-E14D-4996-B0F7-D41CA638C9F8}" destId="{AEC75EEC-B93F-44CE-894F-AD65429F23CE}" srcOrd="0" destOrd="0" parTransId="{24625D2D-BC92-4483-A45C-B0FAD8A18638}" sibTransId="{9F7CFD09-5FF6-402E-9984-1DD8E8710413}"/>
    <dgm:cxn modelId="{5C476546-A741-4CA7-995C-6448F97B4B05}" type="presOf" srcId="{BD14FCEF-3C73-4816-90B3-C3F0175FB400}" destId="{34C0BE61-4214-4F03-9D90-042B1FBFC74C}" srcOrd="0" destOrd="0" presId="urn:microsoft.com/office/officeart/2018/2/layout/IconVerticalSolidList"/>
    <dgm:cxn modelId="{1DBDED44-C554-470F-B69D-4E8CE0FD97BB}" type="presParOf" srcId="{E5E18C36-5EEE-4391-9DD8-62CCF0AEF1B7}" destId="{581984A8-6E2C-4EED-8540-D7DE571A9718}" srcOrd="0" destOrd="0" presId="urn:microsoft.com/office/officeart/2018/2/layout/IconVerticalSolidList"/>
    <dgm:cxn modelId="{F3E7F9F9-D27F-47A4-A21E-25B74C036028}" type="presParOf" srcId="{581984A8-6E2C-4EED-8540-D7DE571A9718}" destId="{8F3BC37E-94D8-4BC9-81F9-F3F2E0308546}" srcOrd="0" destOrd="0" presId="urn:microsoft.com/office/officeart/2018/2/layout/IconVerticalSolidList"/>
    <dgm:cxn modelId="{1C4163C0-89CA-4204-82D8-E16F912CABE9}" type="presParOf" srcId="{581984A8-6E2C-4EED-8540-D7DE571A9718}" destId="{93D78936-2605-44CF-84FA-C9A2682AE626}" srcOrd="1" destOrd="0" presId="urn:microsoft.com/office/officeart/2018/2/layout/IconVerticalSolidList"/>
    <dgm:cxn modelId="{52D77449-1880-458C-A937-AA456902C2CE}" type="presParOf" srcId="{581984A8-6E2C-4EED-8540-D7DE571A9718}" destId="{3A275281-8512-4DEE-9160-D63363332F8C}" srcOrd="2" destOrd="0" presId="urn:microsoft.com/office/officeart/2018/2/layout/IconVerticalSolidList"/>
    <dgm:cxn modelId="{468D0A75-5981-44B0-8D1B-DF31A4E2FC8B}" type="presParOf" srcId="{581984A8-6E2C-4EED-8540-D7DE571A9718}" destId="{FA2B449E-1EF9-499E-9923-5C82F549A67D}" srcOrd="3" destOrd="0" presId="urn:microsoft.com/office/officeart/2018/2/layout/IconVerticalSolidList"/>
    <dgm:cxn modelId="{4CBD1828-346D-4F22-951F-C6D25097DDB5}" type="presParOf" srcId="{E5E18C36-5EEE-4391-9DD8-62CCF0AEF1B7}" destId="{25451D14-9071-4B1F-8E88-71DFC32AFE8E}" srcOrd="1" destOrd="0" presId="urn:microsoft.com/office/officeart/2018/2/layout/IconVerticalSolidList"/>
    <dgm:cxn modelId="{F2620751-5BF3-4865-83A1-F82270B6B164}" type="presParOf" srcId="{E5E18C36-5EEE-4391-9DD8-62CCF0AEF1B7}" destId="{54EF37F5-0C7A-47D1-B517-E117928D9CB6}" srcOrd="2" destOrd="0" presId="urn:microsoft.com/office/officeart/2018/2/layout/IconVerticalSolidList"/>
    <dgm:cxn modelId="{A5A89558-FE02-47BC-A4F6-26506B4AC720}" type="presParOf" srcId="{54EF37F5-0C7A-47D1-B517-E117928D9CB6}" destId="{74D2D615-AA57-4189-B8D7-074219BF77D7}" srcOrd="0" destOrd="0" presId="urn:microsoft.com/office/officeart/2018/2/layout/IconVerticalSolidList"/>
    <dgm:cxn modelId="{6CCDE645-6736-4F07-B96F-2EB4C531AA92}" type="presParOf" srcId="{54EF37F5-0C7A-47D1-B517-E117928D9CB6}" destId="{35785CE1-1F36-49AB-B718-0AC7499F50D7}" srcOrd="1" destOrd="0" presId="urn:microsoft.com/office/officeart/2018/2/layout/IconVerticalSolidList"/>
    <dgm:cxn modelId="{7ED6825D-89B7-4D8E-924F-E3D271929725}" type="presParOf" srcId="{54EF37F5-0C7A-47D1-B517-E117928D9CB6}" destId="{3131BFE9-81EA-4E23-B93C-7C01B4FDF031}" srcOrd="2" destOrd="0" presId="urn:microsoft.com/office/officeart/2018/2/layout/IconVerticalSolidList"/>
    <dgm:cxn modelId="{76D39B23-C5E9-4F45-99FD-40DCFFC6996D}" type="presParOf" srcId="{54EF37F5-0C7A-47D1-B517-E117928D9CB6}" destId="{34C0BE61-4214-4F03-9D90-042B1FBFC74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017CE3-8604-4EF8-8D9B-5CC4B7AE7E0E}"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en-US"/>
        </a:p>
      </dgm:t>
    </dgm:pt>
    <dgm:pt modelId="{AA7167FE-FC42-47B4-8E12-42542F591F2F}">
      <dgm:prSet/>
      <dgm:spPr/>
      <dgm:t>
        <a:bodyPr/>
        <a:lstStyle/>
        <a:p>
          <a:r>
            <a:rPr lang="pl-PL" u="sng"/>
            <a:t>mechaniczne</a:t>
          </a:r>
          <a:r>
            <a:rPr lang="pl-PL"/>
            <a:t> - polegające na usuwaniu zanieczyszczeń nierozpuszczalnych, tj. ciał stałych i tłuszczów ulegających sedymentacji lub flotacji , przy użyciu urządzeń rozdrabniających, cedzących (krat, sit, piaskowników), osadników, odtłuszczaczy;</a:t>
          </a:r>
          <a:endParaRPr lang="en-US"/>
        </a:p>
      </dgm:t>
    </dgm:pt>
    <dgm:pt modelId="{6DFD4D3B-00B1-4868-B799-2AB53D735701}" type="parTrans" cxnId="{5627B99A-D269-43B6-A99F-7486A990A4F8}">
      <dgm:prSet/>
      <dgm:spPr/>
      <dgm:t>
        <a:bodyPr/>
        <a:lstStyle/>
        <a:p>
          <a:endParaRPr lang="en-US"/>
        </a:p>
      </dgm:t>
    </dgm:pt>
    <dgm:pt modelId="{E4A87A4B-2701-43C7-90C0-E9553EC2E458}" type="sibTrans" cxnId="{5627B99A-D269-43B6-A99F-7486A990A4F8}">
      <dgm:prSet/>
      <dgm:spPr/>
      <dgm:t>
        <a:bodyPr/>
        <a:lstStyle/>
        <a:p>
          <a:endParaRPr lang="en-US"/>
        </a:p>
      </dgm:t>
    </dgm:pt>
    <dgm:pt modelId="{D8C1C172-48C8-492E-824E-03A6742F4099}">
      <dgm:prSet/>
      <dgm:spPr/>
      <dgm:t>
        <a:bodyPr/>
        <a:lstStyle/>
        <a:p>
          <a:r>
            <a:rPr lang="pl-PL" u="sng"/>
            <a:t>chemiczne</a:t>
          </a:r>
          <a:r>
            <a:rPr lang="pl-PL"/>
            <a:t> - polegające na wytrącaniu niektórych związków rozpuszczalnych lub ich neutralizacji za pomocą takich procesów, jak: koagulacja, sorpcja na węglu aktywnym;</a:t>
          </a:r>
          <a:endParaRPr lang="en-US"/>
        </a:p>
      </dgm:t>
    </dgm:pt>
    <dgm:pt modelId="{89FCABFE-CF47-4435-A7AF-30EAA7A03E26}" type="parTrans" cxnId="{C0B6101C-2678-4B16-9750-4D1C89441D8E}">
      <dgm:prSet/>
      <dgm:spPr/>
      <dgm:t>
        <a:bodyPr/>
        <a:lstStyle/>
        <a:p>
          <a:endParaRPr lang="en-US"/>
        </a:p>
      </dgm:t>
    </dgm:pt>
    <dgm:pt modelId="{BE9E109D-A00B-4523-A74D-07EA2D21127F}" type="sibTrans" cxnId="{C0B6101C-2678-4B16-9750-4D1C89441D8E}">
      <dgm:prSet/>
      <dgm:spPr/>
      <dgm:t>
        <a:bodyPr/>
        <a:lstStyle/>
        <a:p>
          <a:endParaRPr lang="en-US"/>
        </a:p>
      </dgm:t>
    </dgm:pt>
    <dgm:pt modelId="{C0754D3D-E068-47EA-A47C-43EED2C0AA5C}">
      <dgm:prSet/>
      <dgm:spPr/>
      <dgm:t>
        <a:bodyPr/>
        <a:lstStyle/>
        <a:p>
          <a:r>
            <a:rPr lang="pl-PL" u="sng"/>
            <a:t>biologiczne</a:t>
          </a:r>
          <a:r>
            <a:rPr lang="pl-PL"/>
            <a:t> - najważniejsze w technologii oczyszczania ścieków, polegające na zmineralizowaniu zanieczyszczeń dzięki działaniu mikroorganizmów (głównie bakterii tlenowych) występujących w tzw. osadach czynnych. Głównymi urządzeniami technicznymi są: złoża biologiczne , komory osadu czynnego oraz komory fermentacyjne;</a:t>
          </a:r>
          <a:endParaRPr lang="en-US"/>
        </a:p>
      </dgm:t>
    </dgm:pt>
    <dgm:pt modelId="{2DAB9770-88EB-4EA9-BC89-9166B8663FD2}" type="parTrans" cxnId="{5EE078C6-E0B7-43F5-9AD7-488F3D5096A6}">
      <dgm:prSet/>
      <dgm:spPr/>
      <dgm:t>
        <a:bodyPr/>
        <a:lstStyle/>
        <a:p>
          <a:endParaRPr lang="en-US"/>
        </a:p>
      </dgm:t>
    </dgm:pt>
    <dgm:pt modelId="{E71A2ECD-3302-4C62-9FA7-3C8E379C6163}" type="sibTrans" cxnId="{5EE078C6-E0B7-43F5-9AD7-488F3D5096A6}">
      <dgm:prSet/>
      <dgm:spPr/>
      <dgm:t>
        <a:bodyPr/>
        <a:lstStyle/>
        <a:p>
          <a:endParaRPr lang="en-US"/>
        </a:p>
      </dgm:t>
    </dgm:pt>
    <dgm:pt modelId="{10F60565-DD1B-4AE6-999F-60290C4BF52E}">
      <dgm:prSet/>
      <dgm:spPr/>
      <dgm:t>
        <a:bodyPr/>
        <a:lstStyle/>
        <a:p>
          <a:r>
            <a:rPr lang="pl-PL" u="sng"/>
            <a:t>z podwyższonym usuwaniem biogenów </a:t>
          </a:r>
          <a:r>
            <a:rPr lang="pl-PL"/>
            <a:t>- metoda oczyszczania ścieków w oczyszczalniach o wysoko efektywnych technologiach oczyszczania (głównie biologicznych, a także chemicznych), umożliwiających zwiększoną redukcję azotu i fosforu.</a:t>
          </a:r>
          <a:endParaRPr lang="en-US"/>
        </a:p>
      </dgm:t>
    </dgm:pt>
    <dgm:pt modelId="{334B4098-D7FE-4767-8D20-E29E83101FEB}" type="parTrans" cxnId="{8A69A0FA-684B-4443-B250-CBD05981F16D}">
      <dgm:prSet/>
      <dgm:spPr/>
      <dgm:t>
        <a:bodyPr/>
        <a:lstStyle/>
        <a:p>
          <a:endParaRPr lang="en-US"/>
        </a:p>
      </dgm:t>
    </dgm:pt>
    <dgm:pt modelId="{6354FB4D-A0BE-45BB-B499-9BC661912568}" type="sibTrans" cxnId="{8A69A0FA-684B-4443-B250-CBD05981F16D}">
      <dgm:prSet/>
      <dgm:spPr/>
      <dgm:t>
        <a:bodyPr/>
        <a:lstStyle/>
        <a:p>
          <a:endParaRPr lang="en-US"/>
        </a:p>
      </dgm:t>
    </dgm:pt>
    <dgm:pt modelId="{CA4C8920-BD84-4035-A8F6-895DCDCF63BD}">
      <dgm:prSet/>
      <dgm:spPr/>
      <dgm:t>
        <a:bodyPr/>
        <a:lstStyle/>
        <a:p>
          <a:r>
            <a:rPr lang="pl-PL"/>
            <a:t>Oczyszczanie ścieków komunalnych prowadzi się zazwyczaj mechanicznie bądź mechanicznie i biologicznie. Warto przy tym pamiętać, że żadna z przyjętych w praktyce metod nie przekształca ścieków w wodę I klasy czystości. Nie jest więc obojętne, gdzie będą zrzucane wody po oczyszczonych ściekach.</a:t>
          </a:r>
          <a:endParaRPr lang="en-US"/>
        </a:p>
      </dgm:t>
    </dgm:pt>
    <dgm:pt modelId="{FAB45391-0D1D-42F7-8104-792EF71167BA}" type="parTrans" cxnId="{AE80C1AF-9FA0-4965-9AA3-F1838E6FF941}">
      <dgm:prSet/>
      <dgm:spPr/>
      <dgm:t>
        <a:bodyPr/>
        <a:lstStyle/>
        <a:p>
          <a:endParaRPr lang="en-US"/>
        </a:p>
      </dgm:t>
    </dgm:pt>
    <dgm:pt modelId="{BFB2C496-E9DE-4BBF-9567-7CA202794F92}" type="sibTrans" cxnId="{AE80C1AF-9FA0-4965-9AA3-F1838E6FF941}">
      <dgm:prSet/>
      <dgm:spPr/>
      <dgm:t>
        <a:bodyPr/>
        <a:lstStyle/>
        <a:p>
          <a:endParaRPr lang="en-US"/>
        </a:p>
      </dgm:t>
    </dgm:pt>
    <dgm:pt modelId="{982A4909-3FBD-4040-90AD-51D378E6DF17}" type="pres">
      <dgm:prSet presAssocID="{29017CE3-8604-4EF8-8D9B-5CC4B7AE7E0E}" presName="linear" presStyleCnt="0">
        <dgm:presLayoutVars>
          <dgm:animLvl val="lvl"/>
          <dgm:resizeHandles val="exact"/>
        </dgm:presLayoutVars>
      </dgm:prSet>
      <dgm:spPr/>
      <dgm:t>
        <a:bodyPr/>
        <a:lstStyle/>
        <a:p>
          <a:endParaRPr lang="pl-PL"/>
        </a:p>
      </dgm:t>
    </dgm:pt>
    <dgm:pt modelId="{9EEED034-3E7E-4064-8631-A4B21D71FED6}" type="pres">
      <dgm:prSet presAssocID="{AA7167FE-FC42-47B4-8E12-42542F591F2F}" presName="parentText" presStyleLbl="node1" presStyleIdx="0" presStyleCnt="5">
        <dgm:presLayoutVars>
          <dgm:chMax val="0"/>
          <dgm:bulletEnabled val="1"/>
        </dgm:presLayoutVars>
      </dgm:prSet>
      <dgm:spPr/>
      <dgm:t>
        <a:bodyPr/>
        <a:lstStyle/>
        <a:p>
          <a:endParaRPr lang="pl-PL"/>
        </a:p>
      </dgm:t>
    </dgm:pt>
    <dgm:pt modelId="{D1651CCA-0A21-4358-AEA0-9E55B103C960}" type="pres">
      <dgm:prSet presAssocID="{E4A87A4B-2701-43C7-90C0-E9553EC2E458}" presName="spacer" presStyleCnt="0"/>
      <dgm:spPr/>
    </dgm:pt>
    <dgm:pt modelId="{E8D21061-185B-4015-940B-4395AA34F968}" type="pres">
      <dgm:prSet presAssocID="{D8C1C172-48C8-492E-824E-03A6742F4099}" presName="parentText" presStyleLbl="node1" presStyleIdx="1" presStyleCnt="5">
        <dgm:presLayoutVars>
          <dgm:chMax val="0"/>
          <dgm:bulletEnabled val="1"/>
        </dgm:presLayoutVars>
      </dgm:prSet>
      <dgm:spPr/>
      <dgm:t>
        <a:bodyPr/>
        <a:lstStyle/>
        <a:p>
          <a:endParaRPr lang="pl-PL"/>
        </a:p>
      </dgm:t>
    </dgm:pt>
    <dgm:pt modelId="{D5B5B6D1-4D06-47C2-BDDD-BC9BA6FAB077}" type="pres">
      <dgm:prSet presAssocID="{BE9E109D-A00B-4523-A74D-07EA2D21127F}" presName="spacer" presStyleCnt="0"/>
      <dgm:spPr/>
    </dgm:pt>
    <dgm:pt modelId="{BCD3FEEA-175D-4840-88A9-B356AA3496AD}" type="pres">
      <dgm:prSet presAssocID="{C0754D3D-E068-47EA-A47C-43EED2C0AA5C}" presName="parentText" presStyleLbl="node1" presStyleIdx="2" presStyleCnt="5">
        <dgm:presLayoutVars>
          <dgm:chMax val="0"/>
          <dgm:bulletEnabled val="1"/>
        </dgm:presLayoutVars>
      </dgm:prSet>
      <dgm:spPr/>
      <dgm:t>
        <a:bodyPr/>
        <a:lstStyle/>
        <a:p>
          <a:endParaRPr lang="pl-PL"/>
        </a:p>
      </dgm:t>
    </dgm:pt>
    <dgm:pt modelId="{94F555C3-97E9-4F2A-9EA6-335373EDC6BB}" type="pres">
      <dgm:prSet presAssocID="{E71A2ECD-3302-4C62-9FA7-3C8E379C6163}" presName="spacer" presStyleCnt="0"/>
      <dgm:spPr/>
    </dgm:pt>
    <dgm:pt modelId="{90FC50E6-6B0B-47C3-AC64-E39B82A2B5F1}" type="pres">
      <dgm:prSet presAssocID="{10F60565-DD1B-4AE6-999F-60290C4BF52E}" presName="parentText" presStyleLbl="node1" presStyleIdx="3" presStyleCnt="5">
        <dgm:presLayoutVars>
          <dgm:chMax val="0"/>
          <dgm:bulletEnabled val="1"/>
        </dgm:presLayoutVars>
      </dgm:prSet>
      <dgm:spPr/>
      <dgm:t>
        <a:bodyPr/>
        <a:lstStyle/>
        <a:p>
          <a:endParaRPr lang="pl-PL"/>
        </a:p>
      </dgm:t>
    </dgm:pt>
    <dgm:pt modelId="{BA909821-F0E4-4AAE-AD4F-F7F4F44C8F01}" type="pres">
      <dgm:prSet presAssocID="{6354FB4D-A0BE-45BB-B499-9BC661912568}" presName="spacer" presStyleCnt="0"/>
      <dgm:spPr/>
    </dgm:pt>
    <dgm:pt modelId="{FDF48544-C52C-4A64-AD15-2927D6EC8B2C}" type="pres">
      <dgm:prSet presAssocID="{CA4C8920-BD84-4035-A8F6-895DCDCF63BD}" presName="parentText" presStyleLbl="node1" presStyleIdx="4" presStyleCnt="5">
        <dgm:presLayoutVars>
          <dgm:chMax val="0"/>
          <dgm:bulletEnabled val="1"/>
        </dgm:presLayoutVars>
      </dgm:prSet>
      <dgm:spPr/>
      <dgm:t>
        <a:bodyPr/>
        <a:lstStyle/>
        <a:p>
          <a:endParaRPr lang="pl-PL"/>
        </a:p>
      </dgm:t>
    </dgm:pt>
  </dgm:ptLst>
  <dgm:cxnLst>
    <dgm:cxn modelId="{BA92EB56-B150-4D77-A052-EF3D3ACCA801}" type="presOf" srcId="{C0754D3D-E068-47EA-A47C-43EED2C0AA5C}" destId="{BCD3FEEA-175D-4840-88A9-B356AA3496AD}" srcOrd="0" destOrd="0" presId="urn:microsoft.com/office/officeart/2005/8/layout/vList2"/>
    <dgm:cxn modelId="{C0B6101C-2678-4B16-9750-4D1C89441D8E}" srcId="{29017CE3-8604-4EF8-8D9B-5CC4B7AE7E0E}" destId="{D8C1C172-48C8-492E-824E-03A6742F4099}" srcOrd="1" destOrd="0" parTransId="{89FCABFE-CF47-4435-A7AF-30EAA7A03E26}" sibTransId="{BE9E109D-A00B-4523-A74D-07EA2D21127F}"/>
    <dgm:cxn modelId="{5AA2A94D-CEB1-4BA2-A938-03766F896648}" type="presOf" srcId="{D8C1C172-48C8-492E-824E-03A6742F4099}" destId="{E8D21061-185B-4015-940B-4395AA34F968}" srcOrd="0" destOrd="0" presId="urn:microsoft.com/office/officeart/2005/8/layout/vList2"/>
    <dgm:cxn modelId="{1A886056-D346-4FA6-BA14-01900E32E4FE}" type="presOf" srcId="{10F60565-DD1B-4AE6-999F-60290C4BF52E}" destId="{90FC50E6-6B0B-47C3-AC64-E39B82A2B5F1}" srcOrd="0" destOrd="0" presId="urn:microsoft.com/office/officeart/2005/8/layout/vList2"/>
    <dgm:cxn modelId="{5EE078C6-E0B7-43F5-9AD7-488F3D5096A6}" srcId="{29017CE3-8604-4EF8-8D9B-5CC4B7AE7E0E}" destId="{C0754D3D-E068-47EA-A47C-43EED2C0AA5C}" srcOrd="2" destOrd="0" parTransId="{2DAB9770-88EB-4EA9-BC89-9166B8663FD2}" sibTransId="{E71A2ECD-3302-4C62-9FA7-3C8E379C6163}"/>
    <dgm:cxn modelId="{8A69A0FA-684B-4443-B250-CBD05981F16D}" srcId="{29017CE3-8604-4EF8-8D9B-5CC4B7AE7E0E}" destId="{10F60565-DD1B-4AE6-999F-60290C4BF52E}" srcOrd="3" destOrd="0" parTransId="{334B4098-D7FE-4767-8D20-E29E83101FEB}" sibTransId="{6354FB4D-A0BE-45BB-B499-9BC661912568}"/>
    <dgm:cxn modelId="{5627B99A-D269-43B6-A99F-7486A990A4F8}" srcId="{29017CE3-8604-4EF8-8D9B-5CC4B7AE7E0E}" destId="{AA7167FE-FC42-47B4-8E12-42542F591F2F}" srcOrd="0" destOrd="0" parTransId="{6DFD4D3B-00B1-4868-B799-2AB53D735701}" sibTransId="{E4A87A4B-2701-43C7-90C0-E9553EC2E458}"/>
    <dgm:cxn modelId="{629C321C-4084-4BA0-89B2-BA1D9B0398FB}" type="presOf" srcId="{CA4C8920-BD84-4035-A8F6-895DCDCF63BD}" destId="{FDF48544-C52C-4A64-AD15-2927D6EC8B2C}" srcOrd="0" destOrd="0" presId="urn:microsoft.com/office/officeart/2005/8/layout/vList2"/>
    <dgm:cxn modelId="{AE80C1AF-9FA0-4965-9AA3-F1838E6FF941}" srcId="{29017CE3-8604-4EF8-8D9B-5CC4B7AE7E0E}" destId="{CA4C8920-BD84-4035-A8F6-895DCDCF63BD}" srcOrd="4" destOrd="0" parTransId="{FAB45391-0D1D-42F7-8104-792EF71167BA}" sibTransId="{BFB2C496-E9DE-4BBF-9567-7CA202794F92}"/>
    <dgm:cxn modelId="{19E3D02C-CDF6-4DC9-9E46-E57958A523B7}" type="presOf" srcId="{AA7167FE-FC42-47B4-8E12-42542F591F2F}" destId="{9EEED034-3E7E-4064-8631-A4B21D71FED6}" srcOrd="0" destOrd="0" presId="urn:microsoft.com/office/officeart/2005/8/layout/vList2"/>
    <dgm:cxn modelId="{71BDF1C0-7F2F-4252-8A8D-4DB19AC1A38C}" type="presOf" srcId="{29017CE3-8604-4EF8-8D9B-5CC4B7AE7E0E}" destId="{982A4909-3FBD-4040-90AD-51D378E6DF17}" srcOrd="0" destOrd="0" presId="urn:microsoft.com/office/officeart/2005/8/layout/vList2"/>
    <dgm:cxn modelId="{600555BD-089E-4CDB-AE38-B5CCD7D12B68}" type="presParOf" srcId="{982A4909-3FBD-4040-90AD-51D378E6DF17}" destId="{9EEED034-3E7E-4064-8631-A4B21D71FED6}" srcOrd="0" destOrd="0" presId="urn:microsoft.com/office/officeart/2005/8/layout/vList2"/>
    <dgm:cxn modelId="{F7CE9580-1006-4BCE-9074-51DE0D4687A4}" type="presParOf" srcId="{982A4909-3FBD-4040-90AD-51D378E6DF17}" destId="{D1651CCA-0A21-4358-AEA0-9E55B103C960}" srcOrd="1" destOrd="0" presId="urn:microsoft.com/office/officeart/2005/8/layout/vList2"/>
    <dgm:cxn modelId="{EA4D2CBF-002B-4D17-87DA-984AFFE26FD1}" type="presParOf" srcId="{982A4909-3FBD-4040-90AD-51D378E6DF17}" destId="{E8D21061-185B-4015-940B-4395AA34F968}" srcOrd="2" destOrd="0" presId="urn:microsoft.com/office/officeart/2005/8/layout/vList2"/>
    <dgm:cxn modelId="{C685445E-A38A-489B-A016-E246F675ED80}" type="presParOf" srcId="{982A4909-3FBD-4040-90AD-51D378E6DF17}" destId="{D5B5B6D1-4D06-47C2-BDDD-BC9BA6FAB077}" srcOrd="3" destOrd="0" presId="urn:microsoft.com/office/officeart/2005/8/layout/vList2"/>
    <dgm:cxn modelId="{73F5B5DB-AE70-42FF-8E13-86FB6F95769E}" type="presParOf" srcId="{982A4909-3FBD-4040-90AD-51D378E6DF17}" destId="{BCD3FEEA-175D-4840-88A9-B356AA3496AD}" srcOrd="4" destOrd="0" presId="urn:microsoft.com/office/officeart/2005/8/layout/vList2"/>
    <dgm:cxn modelId="{C05E1258-A1CD-455D-ACE9-DF63390D7D6E}" type="presParOf" srcId="{982A4909-3FBD-4040-90AD-51D378E6DF17}" destId="{94F555C3-97E9-4F2A-9EA6-335373EDC6BB}" srcOrd="5" destOrd="0" presId="urn:microsoft.com/office/officeart/2005/8/layout/vList2"/>
    <dgm:cxn modelId="{B94B919A-F157-493A-BA14-EEEF7FD0854D}" type="presParOf" srcId="{982A4909-3FBD-4040-90AD-51D378E6DF17}" destId="{90FC50E6-6B0B-47C3-AC64-E39B82A2B5F1}" srcOrd="6" destOrd="0" presId="urn:microsoft.com/office/officeart/2005/8/layout/vList2"/>
    <dgm:cxn modelId="{508ECE37-75B2-4AD3-A022-0992A4597467}" type="presParOf" srcId="{982A4909-3FBD-4040-90AD-51D378E6DF17}" destId="{BA909821-F0E4-4AAE-AD4F-F7F4F44C8F01}" srcOrd="7" destOrd="0" presId="urn:microsoft.com/office/officeart/2005/8/layout/vList2"/>
    <dgm:cxn modelId="{682D085D-1EF2-4419-BFDD-A51C7C7785A2}" type="presParOf" srcId="{982A4909-3FBD-4040-90AD-51D378E6DF17}" destId="{FDF48544-C52C-4A64-AD15-2927D6EC8B2C}"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3BC37E-94D8-4BC9-81F9-F3F2E0308546}">
      <dsp:nvSpPr>
        <dsp:cNvPr id="0" name=""/>
        <dsp:cNvSpPr/>
      </dsp:nvSpPr>
      <dsp:spPr>
        <a:xfrm>
          <a:off x="0" y="836035"/>
          <a:ext cx="11480004" cy="16891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D78936-2605-44CF-84FA-C9A2682AE626}">
      <dsp:nvSpPr>
        <dsp:cNvPr id="0" name=""/>
        <dsp:cNvSpPr/>
      </dsp:nvSpPr>
      <dsp:spPr>
        <a:xfrm>
          <a:off x="510962" y="1216090"/>
          <a:ext cx="929023" cy="92902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2B449E-1EF9-499E-9923-5C82F549A67D}">
      <dsp:nvSpPr>
        <dsp:cNvPr id="0" name=""/>
        <dsp:cNvSpPr/>
      </dsp:nvSpPr>
      <dsp:spPr>
        <a:xfrm>
          <a:off x="1950948" y="836035"/>
          <a:ext cx="9529056" cy="1689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767" tIns="178767" rIns="178767" bIns="178767" numCol="1" spcCol="1270" anchor="ctr" anchorCtr="0">
          <a:noAutofit/>
        </a:bodyPr>
        <a:lstStyle/>
        <a:p>
          <a:pPr lvl="0" algn="l" defTabSz="622300">
            <a:lnSpc>
              <a:spcPct val="100000"/>
            </a:lnSpc>
            <a:spcBef>
              <a:spcPct val="0"/>
            </a:spcBef>
            <a:spcAft>
              <a:spcPct val="35000"/>
            </a:spcAft>
          </a:pPr>
          <a:r>
            <a:rPr lang="pl-PL" sz="1400" u="sng" kern="1200" dirty="0"/>
            <a:t>W indywidualnych gospodarstwach domowych:</a:t>
          </a:r>
          <a:r>
            <a:rPr lang="pl-PL" sz="1400" kern="1200" dirty="0"/>
            <a:t/>
          </a:r>
          <a:br>
            <a:rPr lang="pl-PL" sz="1400" kern="1200" dirty="0"/>
          </a:br>
          <a:r>
            <a:rPr lang="pl-PL" sz="1400" kern="1200" dirty="0"/>
            <a:t>• Zgromadzeniu możliwie dużych zapasów nieskażonej żywności. </a:t>
          </a:r>
          <a:br>
            <a:rPr lang="pl-PL" sz="1400" kern="1200" dirty="0"/>
          </a:br>
          <a:r>
            <a:rPr lang="pl-PL" sz="1400" kern="1200" dirty="0"/>
            <a:t>• Dokładnym uszczelnieniu piwnic, magazynków, składzików itp. </a:t>
          </a:r>
          <a:br>
            <a:rPr lang="pl-PL" sz="1400" kern="1200" dirty="0"/>
          </a:br>
          <a:r>
            <a:rPr lang="pl-PL" sz="1400" kern="1200" dirty="0"/>
            <a:t>• Przechowywaniu artykułów żywnościowych w szczelnych pojemnikach i opakowaniach (lodówki, skrzynie, beczki, pojemniki plastykowe, szklane, wielowarstwowe worki papierowe, foliowe itp.). </a:t>
          </a:r>
          <a:endParaRPr lang="en-US" sz="1400" kern="1200" dirty="0"/>
        </a:p>
      </dsp:txBody>
      <dsp:txXfrm>
        <a:off x="1950948" y="836035"/>
        <a:ext cx="9529056" cy="1689133"/>
      </dsp:txXfrm>
    </dsp:sp>
    <dsp:sp modelId="{74D2D615-AA57-4189-B8D7-074219BF77D7}">
      <dsp:nvSpPr>
        <dsp:cNvPr id="0" name=""/>
        <dsp:cNvSpPr/>
      </dsp:nvSpPr>
      <dsp:spPr>
        <a:xfrm>
          <a:off x="0" y="2934655"/>
          <a:ext cx="11480004" cy="16891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785CE1-1F36-49AB-B718-0AC7499F50D7}">
      <dsp:nvSpPr>
        <dsp:cNvPr id="0" name=""/>
        <dsp:cNvSpPr/>
      </dsp:nvSpPr>
      <dsp:spPr>
        <a:xfrm>
          <a:off x="510962" y="3314710"/>
          <a:ext cx="929023" cy="92902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C0BE61-4214-4F03-9D90-042B1FBFC74C}">
      <dsp:nvSpPr>
        <dsp:cNvPr id="0" name=""/>
        <dsp:cNvSpPr/>
      </dsp:nvSpPr>
      <dsp:spPr>
        <a:xfrm>
          <a:off x="1950948" y="2934655"/>
          <a:ext cx="9529056" cy="1689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767" tIns="178767" rIns="178767" bIns="178767" numCol="1" spcCol="1270" anchor="ctr" anchorCtr="0">
          <a:noAutofit/>
        </a:bodyPr>
        <a:lstStyle/>
        <a:p>
          <a:pPr lvl="0" algn="l" defTabSz="622300">
            <a:lnSpc>
              <a:spcPct val="100000"/>
            </a:lnSpc>
            <a:spcBef>
              <a:spcPct val="0"/>
            </a:spcBef>
            <a:spcAft>
              <a:spcPct val="35000"/>
            </a:spcAft>
          </a:pPr>
          <a:r>
            <a:rPr lang="pl-PL" sz="1400" u="sng" kern="1200" dirty="0"/>
            <a:t>W zakładach przemysłowych i jednostkach handlowych:</a:t>
          </a:r>
          <a:r>
            <a:rPr lang="pl-PL" sz="1400" kern="1200" dirty="0"/>
            <a:t/>
          </a:r>
          <a:br>
            <a:rPr lang="pl-PL" sz="1400" kern="1200" dirty="0"/>
          </a:br>
          <a:r>
            <a:rPr lang="pl-PL" sz="1400" kern="1200" dirty="0"/>
            <a:t>• przechowywaniu artykułów spożywczych w szczelnych pomieszczeniach jak chłodnie </a:t>
          </a:r>
          <a:br>
            <a:rPr lang="pl-PL" sz="1400" kern="1200" dirty="0"/>
          </a:br>
          <a:r>
            <a:rPr lang="pl-PL" sz="1400" kern="1200" dirty="0"/>
            <a:t>   składowe, elewatory zbożowe, podziemne magazyny wyposażone w urządzenia filtrowentylacyjne. </a:t>
          </a:r>
          <a:br>
            <a:rPr lang="pl-PL" sz="1400" kern="1200" dirty="0"/>
          </a:br>
          <a:r>
            <a:rPr lang="pl-PL" sz="1400" kern="1200" dirty="0"/>
            <a:t>• Dodatkowym uszczelnieniu zwykłych pomieszczeń magazynowych oraz przykryciu plandekami, folią itp. zgromadzonych tam produktów. </a:t>
          </a:r>
          <a:br>
            <a:rPr lang="pl-PL" sz="1400" kern="1200" dirty="0"/>
          </a:br>
          <a:r>
            <a:rPr lang="pl-PL" sz="1400" kern="1200" dirty="0"/>
            <a:t>• Używaniu do transportu samochodów chłodni, hermetycznych kontenerów, cystern itp. </a:t>
          </a:r>
          <a:endParaRPr lang="en-US" sz="1400" kern="1200" dirty="0"/>
        </a:p>
      </dsp:txBody>
      <dsp:txXfrm>
        <a:off x="1950948" y="2934655"/>
        <a:ext cx="9529056" cy="16891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EED034-3E7E-4064-8631-A4B21D71FED6}">
      <dsp:nvSpPr>
        <dsp:cNvPr id="0" name=""/>
        <dsp:cNvSpPr/>
      </dsp:nvSpPr>
      <dsp:spPr>
        <a:xfrm>
          <a:off x="0" y="21130"/>
          <a:ext cx="11636332" cy="95099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pl-PL" sz="1700" u="sng" kern="1200"/>
            <a:t>mechaniczne</a:t>
          </a:r>
          <a:r>
            <a:rPr lang="pl-PL" sz="1700" kern="1200"/>
            <a:t> - polegające na usuwaniu zanieczyszczeń nierozpuszczalnych, tj. ciał stałych i tłuszczów ulegających sedymentacji lub flotacji , przy użyciu urządzeń rozdrabniających, cedzących (krat, sit, piaskowników), osadników, odtłuszczaczy;</a:t>
          </a:r>
          <a:endParaRPr lang="en-US" sz="1700" kern="1200"/>
        </a:p>
      </dsp:txBody>
      <dsp:txXfrm>
        <a:off x="46424" y="67554"/>
        <a:ext cx="11543484" cy="858142"/>
      </dsp:txXfrm>
    </dsp:sp>
    <dsp:sp modelId="{E8D21061-185B-4015-940B-4395AA34F968}">
      <dsp:nvSpPr>
        <dsp:cNvPr id="0" name=""/>
        <dsp:cNvSpPr/>
      </dsp:nvSpPr>
      <dsp:spPr>
        <a:xfrm>
          <a:off x="0" y="1021081"/>
          <a:ext cx="11636332" cy="95099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pl-PL" sz="1700" u="sng" kern="1200"/>
            <a:t>chemiczne</a:t>
          </a:r>
          <a:r>
            <a:rPr lang="pl-PL" sz="1700" kern="1200"/>
            <a:t> - polegające na wytrącaniu niektórych związków rozpuszczalnych lub ich neutralizacji za pomocą takich procesów, jak: koagulacja, sorpcja na węglu aktywnym;</a:t>
          </a:r>
          <a:endParaRPr lang="en-US" sz="1700" kern="1200"/>
        </a:p>
      </dsp:txBody>
      <dsp:txXfrm>
        <a:off x="46424" y="1067505"/>
        <a:ext cx="11543484" cy="858142"/>
      </dsp:txXfrm>
    </dsp:sp>
    <dsp:sp modelId="{BCD3FEEA-175D-4840-88A9-B356AA3496AD}">
      <dsp:nvSpPr>
        <dsp:cNvPr id="0" name=""/>
        <dsp:cNvSpPr/>
      </dsp:nvSpPr>
      <dsp:spPr>
        <a:xfrm>
          <a:off x="0" y="2021032"/>
          <a:ext cx="11636332" cy="95099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pl-PL" sz="1700" u="sng" kern="1200"/>
            <a:t>biologiczne</a:t>
          </a:r>
          <a:r>
            <a:rPr lang="pl-PL" sz="1700" kern="1200"/>
            <a:t> - najważniejsze w technologii oczyszczania ścieków, polegające na zmineralizowaniu zanieczyszczeń dzięki działaniu mikroorganizmów (głównie bakterii tlenowych) występujących w tzw. osadach czynnych. Głównymi urządzeniami technicznymi są: złoża biologiczne , komory osadu czynnego oraz komory fermentacyjne;</a:t>
          </a:r>
          <a:endParaRPr lang="en-US" sz="1700" kern="1200"/>
        </a:p>
      </dsp:txBody>
      <dsp:txXfrm>
        <a:off x="46424" y="2067456"/>
        <a:ext cx="11543484" cy="858142"/>
      </dsp:txXfrm>
    </dsp:sp>
    <dsp:sp modelId="{90FC50E6-6B0B-47C3-AC64-E39B82A2B5F1}">
      <dsp:nvSpPr>
        <dsp:cNvPr id="0" name=""/>
        <dsp:cNvSpPr/>
      </dsp:nvSpPr>
      <dsp:spPr>
        <a:xfrm>
          <a:off x="0" y="3020982"/>
          <a:ext cx="11636332" cy="95099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pl-PL" sz="1700" u="sng" kern="1200"/>
            <a:t>z podwyższonym usuwaniem biogenów </a:t>
          </a:r>
          <a:r>
            <a:rPr lang="pl-PL" sz="1700" kern="1200"/>
            <a:t>- metoda oczyszczania ścieków w oczyszczalniach o wysoko efektywnych technologiach oczyszczania (głównie biologicznych, a także chemicznych), umożliwiających zwiększoną redukcję azotu i fosforu.</a:t>
          </a:r>
          <a:endParaRPr lang="en-US" sz="1700" kern="1200"/>
        </a:p>
      </dsp:txBody>
      <dsp:txXfrm>
        <a:off x="46424" y="3067406"/>
        <a:ext cx="11543484" cy="858142"/>
      </dsp:txXfrm>
    </dsp:sp>
    <dsp:sp modelId="{FDF48544-C52C-4A64-AD15-2927D6EC8B2C}">
      <dsp:nvSpPr>
        <dsp:cNvPr id="0" name=""/>
        <dsp:cNvSpPr/>
      </dsp:nvSpPr>
      <dsp:spPr>
        <a:xfrm>
          <a:off x="0" y="4020933"/>
          <a:ext cx="11636332" cy="95099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pl-PL" sz="1700" kern="1200"/>
            <a:t>Oczyszczanie ścieków komunalnych prowadzi się zazwyczaj mechanicznie bądź mechanicznie i biologicznie. Warto przy tym pamiętać, że żadna z przyjętych w praktyce metod nie przekształca ścieków w wodę I klasy czystości. Nie jest więc obojętne, gdzie będą zrzucane wody po oczyszczonych ściekach.</a:t>
          </a:r>
          <a:endParaRPr lang="en-US" sz="1700" kern="1200"/>
        </a:p>
      </dsp:txBody>
      <dsp:txXfrm>
        <a:off x="46424" y="4067357"/>
        <a:ext cx="11543484" cy="85814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24CEFF-A8A3-4110-B3A0-1EA9A4B0C316}" type="datetimeFigureOut">
              <a:rPr lang="pl-PL" smtClean="0"/>
              <a:t>29.11.2022</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83F97F-9B57-4C57-ABBD-04DA784D567E}" type="slidenum">
              <a:rPr lang="pl-PL" smtClean="0"/>
              <a:t>‹#›</a:t>
            </a:fld>
            <a:endParaRPr lang="pl-PL"/>
          </a:p>
        </p:txBody>
      </p:sp>
    </p:spTree>
    <p:extLst>
      <p:ext uri="{BB962C8B-B14F-4D97-AF65-F5344CB8AC3E}">
        <p14:creationId xmlns:p14="http://schemas.microsoft.com/office/powerpoint/2010/main" val="640208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A883F97F-9B57-4C57-ABBD-04DA784D567E}" type="slidenum">
              <a:rPr lang="pl-PL" smtClean="0"/>
              <a:t>7</a:t>
            </a:fld>
            <a:endParaRPr lang="pl-PL"/>
          </a:p>
        </p:txBody>
      </p:sp>
    </p:spTree>
    <p:extLst>
      <p:ext uri="{BB962C8B-B14F-4D97-AF65-F5344CB8AC3E}">
        <p14:creationId xmlns:p14="http://schemas.microsoft.com/office/powerpoint/2010/main" val="1573822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883F97F-9B57-4C57-ABBD-04DA784D567E}" type="slidenum">
              <a:rPr lang="pl-PL" smtClean="0"/>
              <a:t>9</a:t>
            </a:fld>
            <a:endParaRPr lang="pl-PL"/>
          </a:p>
        </p:txBody>
      </p:sp>
    </p:spTree>
    <p:extLst>
      <p:ext uri="{BB962C8B-B14F-4D97-AF65-F5344CB8AC3E}">
        <p14:creationId xmlns:p14="http://schemas.microsoft.com/office/powerpoint/2010/main" val="2832719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A883F97F-9B57-4C57-ABBD-04DA784D567E}" type="slidenum">
              <a:rPr lang="pl-PL" smtClean="0"/>
              <a:t>10</a:t>
            </a:fld>
            <a:endParaRPr lang="pl-PL"/>
          </a:p>
        </p:txBody>
      </p:sp>
    </p:spTree>
    <p:extLst>
      <p:ext uri="{BB962C8B-B14F-4D97-AF65-F5344CB8AC3E}">
        <p14:creationId xmlns:p14="http://schemas.microsoft.com/office/powerpoint/2010/main" val="2096692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30287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38389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47434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85960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94147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78494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11/29/2022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48064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11/29/2022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3713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78189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97889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13392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11/29/2022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96250845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4" name="Rectangle 36">
            <a:extLst>
              <a:ext uri="{FF2B5EF4-FFF2-40B4-BE49-F238E27FC236}">
                <a16:creationId xmlns:a16="http://schemas.microsoft.com/office/drawing/2014/main" xmlns="" id="{C1DD1A8A-57D5-4A81-AD04-532B043C56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4" descr="Obraz zawierający podłoże, zewnętrzne, roślina, zamknąć&#10;&#10;Opis wygenerowany automatycznie">
            <a:extLst>
              <a:ext uri="{FF2B5EF4-FFF2-40B4-BE49-F238E27FC236}">
                <a16:creationId xmlns:a16="http://schemas.microsoft.com/office/drawing/2014/main" xmlns="" id="{9559E959-AD12-4AD3-8034-FC91B30003A1}"/>
              </a:ext>
            </a:extLst>
          </p:cNvPr>
          <p:cNvPicPr>
            <a:picLocks noChangeAspect="1"/>
          </p:cNvPicPr>
          <p:nvPr/>
        </p:nvPicPr>
        <p:blipFill rotWithShape="1">
          <a:blip r:embed="rId2"/>
          <a:srcRect b="881"/>
          <a:stretch/>
        </p:blipFill>
        <p:spPr>
          <a:xfrm>
            <a:off x="-3048" y="10"/>
            <a:ext cx="12191999" cy="6857990"/>
          </a:xfrm>
          <a:prstGeom prst="rect">
            <a:avLst/>
          </a:prstGeom>
        </p:spPr>
      </p:pic>
      <p:sp>
        <p:nvSpPr>
          <p:cNvPr id="35" name="Rectangle 38">
            <a:extLst>
              <a:ext uri="{FF2B5EF4-FFF2-40B4-BE49-F238E27FC236}">
                <a16:creationId xmlns:a16="http://schemas.microsoft.com/office/drawing/2014/main" xmlns="" id="{007891EC-4501-44ED-A8C8-B11B6DB767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ctrTitle"/>
          </p:nvPr>
        </p:nvSpPr>
        <p:spPr>
          <a:xfrm>
            <a:off x="3048" y="275208"/>
            <a:ext cx="11830886" cy="5415378"/>
          </a:xfrm>
          <a:effectLst>
            <a:outerShdw blurRad="50800" dist="38100" dir="2700000" algn="tl" rotWithShape="0">
              <a:prstClr val="black">
                <a:alpha val="40000"/>
              </a:prstClr>
            </a:outerShdw>
          </a:effectLst>
        </p:spPr>
        <p:txBody>
          <a:bodyPr>
            <a:noAutofit/>
          </a:bodyPr>
          <a:lstStyle/>
          <a:p>
            <a:r>
              <a:rPr lang="pl-PL" sz="3600" b="1" dirty="0">
                <a:solidFill>
                  <a:srgbClr val="FFFFFF"/>
                </a:solidFill>
                <a:latin typeface="Georgia Pro Black" panose="02040A02050405020203" pitchFamily="18" charset="0"/>
              </a:rPr>
              <a:t>OCHRONA PŁODÓW ROLNYCH, ZWIERZĄT GOSPODARSKICH, PRODUKTÓW ŻYWNOŚCIOWYCH I PASZ,                                               A TAKŻE UJĘĆ I URZĄDZEŃ WODNYCH NA WYPADEK ZAGROŻENIA ZNISZCZENIEM</a:t>
            </a:r>
          </a:p>
        </p:txBody>
      </p:sp>
      <p:sp>
        <p:nvSpPr>
          <p:cNvPr id="3" name="pole tekstowe 2"/>
          <p:cNvSpPr txBox="1"/>
          <p:nvPr/>
        </p:nvSpPr>
        <p:spPr>
          <a:xfrm>
            <a:off x="7820168" y="5899283"/>
            <a:ext cx="4176214" cy="584775"/>
          </a:xfrm>
          <a:prstGeom prst="rect">
            <a:avLst/>
          </a:prstGeom>
          <a:noFill/>
        </p:spPr>
        <p:txBody>
          <a:bodyPr wrap="square" rtlCol="0">
            <a:spAutoFit/>
          </a:bodyPr>
          <a:lstStyle/>
          <a:p>
            <a:r>
              <a:rPr lang="pl-PL" sz="3200" b="1" i="1" dirty="0">
                <a:solidFill>
                  <a:schemeClr val="bg1"/>
                </a:solidFill>
                <a:latin typeface="Times New Roman" panose="02020603050405020304" pitchFamily="18" charset="0"/>
                <a:cs typeface="Times New Roman" panose="02020603050405020304" pitchFamily="18" charset="0"/>
              </a:rPr>
              <a:t>Autor: Wiesław </a:t>
            </a:r>
            <a:r>
              <a:rPr lang="pl-PL" sz="3200" b="1" i="1" dirty="0" err="1">
                <a:solidFill>
                  <a:schemeClr val="bg1"/>
                </a:solidFill>
                <a:latin typeface="Times New Roman" panose="02020603050405020304" pitchFamily="18" charset="0"/>
                <a:cs typeface="Times New Roman" panose="02020603050405020304" pitchFamily="18" charset="0"/>
              </a:rPr>
              <a:t>Białasz</a:t>
            </a:r>
            <a:endParaRPr lang="pl-PL" sz="3200" b="1"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82313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Bezpieczeństwo żywności zależy również od Ciebie">
            <a:extLst>
              <a:ext uri="{FF2B5EF4-FFF2-40B4-BE49-F238E27FC236}">
                <a16:creationId xmlns:a16="http://schemas.microsoft.com/office/drawing/2014/main" xmlns="" id="{BB9BB9A2-E90B-4881-AE56-587C139BAD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80" y="1329439"/>
            <a:ext cx="4980373" cy="529795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xmlns="" id="{53030811-8B98-430F-957E-FCDEB3FC4966}"/>
              </a:ext>
            </a:extLst>
          </p:cNvPr>
          <p:cNvSpPr>
            <a:spLocks noGrp="1"/>
          </p:cNvSpPr>
          <p:nvPr>
            <p:ph type="title"/>
          </p:nvPr>
        </p:nvSpPr>
        <p:spPr>
          <a:xfrm>
            <a:off x="327547" y="62145"/>
            <a:ext cx="11026254" cy="618892"/>
          </a:xfrm>
        </p:spPr>
        <p:txBody>
          <a:bodyPr>
            <a:normAutofit/>
          </a:bodyPr>
          <a:lstStyle/>
          <a:p>
            <a:r>
              <a:rPr lang="pl-PL" sz="3200" b="1"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Sposoby zabezpieczania żywności i wody przed skażeniem</a:t>
            </a:r>
            <a:endParaRPr lang="pl-PL" sz="32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xmlns="" id="{6CE77F4E-706B-40ED-9C14-8C2A8C16DBF1}"/>
              </a:ext>
            </a:extLst>
          </p:cNvPr>
          <p:cNvSpPr>
            <a:spLocks noGrp="1"/>
          </p:cNvSpPr>
          <p:nvPr>
            <p:ph idx="1"/>
          </p:nvPr>
        </p:nvSpPr>
        <p:spPr>
          <a:xfrm>
            <a:off x="3867150" y="612558"/>
            <a:ext cx="8250869" cy="6183297"/>
          </a:xfrm>
        </p:spPr>
        <p:style>
          <a:lnRef idx="2">
            <a:schemeClr val="accent6"/>
          </a:lnRef>
          <a:fillRef idx="1">
            <a:schemeClr val="lt1"/>
          </a:fillRef>
          <a:effectRef idx="0">
            <a:schemeClr val="accent6"/>
          </a:effectRef>
          <a:fontRef idx="minor">
            <a:schemeClr val="dk1"/>
          </a:fontRef>
        </p:style>
        <p:txBody>
          <a:bodyPr>
            <a:normAutofit fontScale="25000" lnSpcReduction="20000"/>
          </a:bodyPr>
          <a:lstStyle/>
          <a:p>
            <a:pPr marL="0" indent="0">
              <a:lnSpc>
                <a:spcPct val="120000"/>
              </a:lnSpc>
              <a:spcBef>
                <a:spcPts val="0"/>
              </a:spcBef>
              <a:buNone/>
            </a:pPr>
            <a:r>
              <a:rPr lang="pl-PL" sz="6400" b="1" u="sng"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Opakowania ochronne mogą być następujące:</a:t>
            </a:r>
          </a:p>
          <a:p>
            <a:pPr marL="0" indent="0">
              <a:lnSpc>
                <a:spcPct val="120000"/>
              </a:lnSpc>
              <a:spcBef>
                <a:spcPts val="0"/>
              </a:spcBef>
              <a:buNone/>
            </a:pPr>
            <a:r>
              <a:rPr lang="pl-PL" sz="3500" b="1"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r>
            <a:br>
              <a:rPr lang="pl-PL" sz="3500" b="1"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pl-PL" sz="6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Szczelne z materiałów twardych</a:t>
            </a:r>
          </a:p>
          <a:p>
            <a:pPr marL="0" indent="0" algn="just">
              <a:lnSpc>
                <a:spcPct val="120000"/>
              </a:lnSpc>
              <a:spcBef>
                <a:spcPts val="0"/>
              </a:spcBef>
              <a:buNone/>
            </a:pPr>
            <a:r>
              <a:rPr lang="pl-PL" sz="4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Mogą to być puszki metalowe z produktami konserwowymi, pojemniki metalowe hermetyczne, które można dokładnie i szybko zmyć lub odkazić. Opakowanie szklany słoje, butelki nie przepuszczające pary wodnej i gazu, umożliwiają przeprowadzenie ich sterylizacji. Opakowania drewniane skrzynki wyłożone pergaminem lub kilkoma warstwami papieru pakowego, a także beczki drewniane, hermetyczne beczki metalowe i z tworzyw sztucznych, zabezpieczające w dobry sposób żywności przed działaniem środków promieniotwórczych, chemicznych i biologicznych.</a:t>
            </a:r>
          </a:p>
          <a:p>
            <a:pPr marL="0" indent="0">
              <a:lnSpc>
                <a:spcPct val="120000"/>
              </a:lnSpc>
              <a:spcBef>
                <a:spcPts val="0"/>
              </a:spcBef>
              <a:buNone/>
            </a:pPr>
            <a:r>
              <a:rPr lang="pl-PL" sz="4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r>
            <a:br>
              <a:rPr lang="pl-PL" sz="4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pl-PL" sz="6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S</a:t>
            </a:r>
            <a:r>
              <a:rPr lang="pl-PL" sz="6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zczelne z tworzyw miękkich </a:t>
            </a:r>
          </a:p>
          <a:p>
            <a:pPr marL="0" indent="0" algn="just">
              <a:lnSpc>
                <a:spcPct val="120000"/>
              </a:lnSpc>
              <a:spcBef>
                <a:spcPts val="0"/>
              </a:spcBef>
              <a:buNone/>
            </a:pPr>
            <a:r>
              <a:rPr lang="pl-PL" sz="4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t>
            </a:r>
            <a:r>
              <a:rPr lang="pl-PL"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ermetyczne opakowania( worki, woreczki, torby itp.) z folii powlekanych, metalowych, tworzyw plastycznych i innych.</a:t>
            </a:r>
          </a:p>
          <a:p>
            <a:pPr marL="0" indent="0" algn="just">
              <a:lnSpc>
                <a:spcPct val="120000"/>
              </a:lnSpc>
              <a:spcBef>
                <a:spcPts val="0"/>
              </a:spcBef>
              <a:buNone/>
            </a:pPr>
            <a:r>
              <a:rPr lang="pl-PL"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Pyłoszczelne papierowe, wielowarstwowe z wkładką parafinową lub z tworzyw sztucznych. </a:t>
            </a:r>
          </a:p>
          <a:p>
            <a:pPr marL="0" indent="0" algn="ctr">
              <a:lnSpc>
                <a:spcPct val="120000"/>
              </a:lnSpc>
              <a:spcBef>
                <a:spcPts val="0"/>
              </a:spcBef>
              <a:buNone/>
            </a:pPr>
            <a:r>
              <a:rPr lang="pl-PL" sz="3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r>
            <a:br>
              <a:rPr lang="pl-PL" sz="3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pl-PL" sz="5600" b="1"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Sieć wodociągowa zabezpieczać się będzie przez odcięcie poboru wody na okres niebezpiecznego skażenia w miejscu jej czerpania. Ponowny jej pobór nastąpi po ustąpieniu niebezpiecznego skażenia. </a:t>
            </a:r>
          </a:p>
          <a:p>
            <a:pPr marL="0" indent="0">
              <a:lnSpc>
                <a:spcPct val="170000"/>
              </a:lnSpc>
              <a:spcBef>
                <a:spcPts val="0"/>
              </a:spcBef>
              <a:buNone/>
            </a:pPr>
            <a:r>
              <a:rPr lang="pl-PL" sz="5600" b="1"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 związku z powyższym należy zrobić:</a:t>
            </a:r>
            <a:r>
              <a:rPr lang="pl-PL" sz="5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r>
            <a:br>
              <a:rPr lang="pl-PL" sz="5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pl-PL" sz="6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l-PL" sz="5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Przygotować indywidualne zapasy wody nie skażonej.</a:t>
            </a:r>
            <a:br>
              <a:rPr lang="pl-PL" sz="5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pl-PL" sz="6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pl-PL" sz="5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Zabezpieczyć indywidualne studnie kopane oraz ujęcia domowych studni wierconych.</a:t>
            </a:r>
            <a:br>
              <a:rPr lang="pl-PL" sz="5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pl-PL" sz="6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pl-PL" sz="5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Indywidualny zapas wody w rejonie skażenia powinien wystarczyć na dwa tygodnie. Za minimum przyjmuję się 3 litry wody dla jednej osoby na dzień.</a:t>
            </a:r>
            <a:br>
              <a:rPr lang="pl-PL" sz="5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pl-PL" sz="6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l-PL" sz="5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Wodę do celów konsumpcyjnych należy przechowywać w szczelnie zamkniętych szklanych, metalowych lub plastykowych pojemnikach np. w butelkach, słojach, bańkach, beczkach itp.</a:t>
            </a:r>
            <a:br>
              <a:rPr lang="pl-PL" sz="5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pl-PL" sz="6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pl-PL" sz="5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Wodę do celów higieniczno-sanitarnych i gospodarczych można przechowywać w szczelnie zabezpieczonych ceratą lub folią wiadrach, wannach, bańkach, beczkach itp.</a:t>
            </a:r>
            <a:br>
              <a:rPr lang="pl-PL" sz="5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endParaRPr lang="pl-PL" sz="5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89128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Bezpieczna żywność, czyli jaka?">
            <a:extLst>
              <a:ext uri="{FF2B5EF4-FFF2-40B4-BE49-F238E27FC236}">
                <a16:creationId xmlns:a16="http://schemas.microsoft.com/office/drawing/2014/main" xmlns="" id="{C313D9B7-88DD-42C7-9118-245744EC45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0118" y="0"/>
            <a:ext cx="10301706" cy="68133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xmlns="" id="{963BA808-7EED-4545-88CE-A80125494FAA}"/>
              </a:ext>
            </a:extLst>
          </p:cNvPr>
          <p:cNvSpPr>
            <a:spLocks noGrp="1"/>
          </p:cNvSpPr>
          <p:nvPr>
            <p:ph type="title"/>
          </p:nvPr>
        </p:nvSpPr>
        <p:spPr>
          <a:xfrm>
            <a:off x="838200" y="84340"/>
            <a:ext cx="10515600" cy="678985"/>
          </a:xfr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a:normAutofit fontScale="90000"/>
          </a:bodyPr>
          <a:lstStyle/>
          <a:p>
            <a:pPr algn="ctr"/>
            <a:r>
              <a:rPr lang="pl-PL"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Skażona żywność i woda</a:t>
            </a:r>
            <a:endParaRPr lang="pl-PL" b="1" dirty="0">
              <a:latin typeface="Times New Roman" panose="02020603050405020304" pitchFamily="18" charset="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xmlns="" id="{DD6FE480-ECB1-4395-BDD2-5C23D56ECB0C}"/>
              </a:ext>
            </a:extLst>
          </p:cNvPr>
          <p:cNvSpPr>
            <a:spLocks noGrp="1"/>
          </p:cNvSpPr>
          <p:nvPr>
            <p:ph idx="1"/>
          </p:nvPr>
        </p:nvSpPr>
        <p:spPr>
          <a:xfrm>
            <a:off x="55659" y="763324"/>
            <a:ext cx="6398407" cy="6094675"/>
          </a:xfrm>
          <a:solidFill>
            <a:schemeClr val="accent4"/>
          </a:solidFill>
          <a:ln>
            <a:noFill/>
          </a:ln>
        </p:spPr>
        <p:style>
          <a:lnRef idx="0">
            <a:scrgbClr r="0" g="0" b="0"/>
          </a:lnRef>
          <a:fillRef idx="0">
            <a:scrgbClr r="0" g="0" b="0"/>
          </a:fillRef>
          <a:effectRef idx="0">
            <a:scrgbClr r="0" g="0" b="0"/>
          </a:effectRef>
          <a:fontRef idx="minor">
            <a:schemeClr val="lt1"/>
          </a:fontRef>
        </p:style>
        <p:txBody>
          <a:bodyPr>
            <a:noAutofit/>
          </a:bodyPr>
          <a:lstStyle/>
          <a:p>
            <a:pPr marL="0" indent="0">
              <a:buNone/>
            </a:pPr>
            <a:r>
              <a:rPr lang="pl-PL" sz="1400" b="1" u="sng"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Ogólna zasada jest taka: żywność i wodę, które znajdowały się w rejonie skażenia należy traktować, jako podejrzane o skażenie lub zakażenie.</a:t>
            </a:r>
            <a:endParaRPr lang="pl-PL"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spcBef>
                <a:spcPts val="0"/>
              </a:spcBef>
              <a:buNone/>
            </a:pPr>
            <a:r>
              <a:rPr lang="pl-PL"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r>
            <a:br>
              <a:rPr lang="pl-PL"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pl-PL"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Odkażanie następuje po skażeniu środkami trującymi. Jest to czynność skomplikowana Dezaktywację przeprowadza się po skażeniu środkami promieniotwórczymi. Zabieg ten jest skuteczny w przypadku, gdy żywność była odpowiednio zabezpieczona. Podobnie, jak przy odkażaniu dezaktywację rozpoczyna się od opakowania. </a:t>
            </a:r>
          </a:p>
          <a:p>
            <a:pPr>
              <a:spcBef>
                <a:spcPts val="0"/>
              </a:spcBef>
              <a:buFont typeface="Wingdings" panose="05000000000000000000" pitchFamily="2" charset="2"/>
              <a:buChar char="q"/>
            </a:pPr>
            <a:r>
              <a:rPr lang="pl-PL"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Podczas gotowania produktów zwierzęcych (mięsa) ok. 50% substancji promieniotwórczych przechodzi do wywaru w ciągu pierwszych 20 – 25 minut. Przedłużenie gotowania nie zwiększa efektu. Przeprowadzając dezaktywację takich produktów, jak: chleb, masło, wędliny, sery, itp., należy ściąć zewnętrzną warstwę grubości 5 – 10mm. </a:t>
            </a:r>
            <a:br>
              <a:rPr lang="pl-PL"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pl-PL"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Skutecznym sposobem dezaktywacji wielu jarzyn i owoców jest zdjęcie łupiny lub skórki.</a:t>
            </a:r>
          </a:p>
          <a:p>
            <a:pPr>
              <a:spcBef>
                <a:spcPts val="0"/>
              </a:spcBef>
              <a:buFont typeface="Wingdings" panose="05000000000000000000" pitchFamily="2" charset="2"/>
              <a:buChar char="q"/>
            </a:pPr>
            <a:r>
              <a:rPr lang="pl-PL"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Najprostszym, choć długotrwałym sposobem dezaktywacji żywności jest jej odstawienie i przeczekanie aż nastąpi naturalny spadek skażenia promieniotwórczego (bardzo długi okres).</a:t>
            </a:r>
            <a:br>
              <a:rPr lang="pl-PL"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pl-PL"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Dezaktywację wody przeprowadzić można różnymi sposobami, np. przez: klarowanie, filtrowanie i destylację.</a:t>
            </a:r>
            <a:br>
              <a:rPr lang="pl-PL"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endParaRPr lang="pl-PL"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buFont typeface="Wingdings" panose="05000000000000000000" pitchFamily="2" charset="2"/>
              <a:buChar char="q"/>
            </a:pPr>
            <a:r>
              <a:rPr lang="pl-PL"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Dezynfekcję artykułów żywnościowych i wody przeprowadza się po zakażeniu środkami biologicznymi. Jeżeli środki spożywcze były przechowywane w hermetycznych opakowaniach, to opakowania te należy zdezynfekować przez przemycie 10% roztworem siarczanu amonowego i 20% roztworem wapna chlorowanego. Następnie przeciera się je szmatami zmoczonymi w tym samym roztworze. </a:t>
            </a:r>
          </a:p>
          <a:p>
            <a:pPr marL="0" indent="0">
              <a:spcBef>
                <a:spcPts val="0"/>
              </a:spcBef>
              <a:buNone/>
            </a:pPr>
            <a:endParaRPr lang="pl-PL"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buFont typeface="Wingdings" panose="05000000000000000000" pitchFamily="2" charset="2"/>
              <a:buChar char="q"/>
            </a:pPr>
            <a:r>
              <a:rPr lang="pl-PL"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 dezynfekcji opakowania produkty wyjmuje się i przez dłuższy czas poddaje działaniu wysokiej temperatury. Konserwy przed otwarciem puszki gotuje się w 3% roztworze sody przy temperaturze 100 - 110ºC.</a:t>
            </a:r>
            <a:br>
              <a:rPr lang="pl-PL"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endParaRPr lang="pl-PL"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buFont typeface="Wingdings" panose="05000000000000000000" pitchFamily="2" charset="2"/>
              <a:buChar char="q"/>
            </a:pPr>
            <a:r>
              <a:rPr lang="pl-PL"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Mąkę, chleb, suchary, ciasto, itp. po dezynfekcji można podawać tylko zwierzętom (są bardziej odporne). Skażone tłuszcze, oleje można smażyć przez 30 – 60 minut w temperaturze powyżej 100ºC.</a:t>
            </a:r>
            <a:br>
              <a:rPr lang="pl-PL"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endParaRPr lang="pl-PL"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buFont typeface="Wingdings" panose="05000000000000000000" pitchFamily="2" charset="2"/>
              <a:buChar char="q"/>
            </a:pPr>
            <a:r>
              <a:rPr lang="pl-PL"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Innymi sposobami dezynfekcji żywności są: pozostawienie jej na słońcu (promienie słoneczne mają właściwości bakteriobójcze), naświetlanie promieniami ultrafioletowymi, sterylizacja wysoką temperaturą.</a:t>
            </a:r>
            <a:br>
              <a:rPr lang="pl-PL"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endParaRPr lang="pl-PL"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6929582"/>
      </p:ext>
    </p:extLst>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4">
            <a:extLst>
              <a:ext uri="{FF2B5EF4-FFF2-40B4-BE49-F238E27FC236}">
                <a16:creationId xmlns:a16="http://schemas.microsoft.com/office/drawing/2014/main" xmlns="" id="{22B6D1B3-F960-424B-AC35-149A197900A5}"/>
              </a:ext>
            </a:extLst>
          </p:cNvPr>
          <p:cNvPicPr>
            <a:picLocks noChangeAspect="1"/>
          </p:cNvPicPr>
          <p:nvPr/>
        </p:nvPicPr>
        <p:blipFill rotWithShape="1">
          <a:blip r:embed="rId2"/>
          <a:srcRect l="6850" t="10287" r="2241"/>
          <a:stretch/>
        </p:blipFill>
        <p:spPr>
          <a:xfrm>
            <a:off x="20" y="10"/>
            <a:ext cx="12191980" cy="6857990"/>
          </a:xfrm>
          <a:prstGeom prst="rect">
            <a:avLst/>
          </a:prstGeom>
        </p:spPr>
      </p:pic>
      <p:sp>
        <p:nvSpPr>
          <p:cNvPr id="9" name="Rectangle 8">
            <a:extLst>
              <a:ext uri="{FF2B5EF4-FFF2-40B4-BE49-F238E27FC236}">
                <a16:creationId xmlns:a16="http://schemas.microsoft.com/office/drawing/2014/main" xmlns="" id="{86C7B4A1-154A-4DF0-AC46-F88D75A2E0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987710" y="711700"/>
            <a:ext cx="6619811" cy="1344975"/>
          </a:xfrm>
        </p:spPr>
        <p:txBody>
          <a:bodyPr>
            <a:normAutofit/>
          </a:bodyPr>
          <a:lstStyle/>
          <a:p>
            <a:r>
              <a:rPr lang="pl-PL" sz="4000" b="1" dirty="0"/>
              <a:t>Ochrona płodów rolnych</a:t>
            </a:r>
          </a:p>
        </p:txBody>
      </p:sp>
      <p:sp>
        <p:nvSpPr>
          <p:cNvPr id="3" name="Symbol zastępczy zawartości 2"/>
          <p:cNvSpPr>
            <a:spLocks noGrp="1"/>
          </p:cNvSpPr>
          <p:nvPr>
            <p:ph idx="1"/>
          </p:nvPr>
        </p:nvSpPr>
        <p:spPr>
          <a:xfrm>
            <a:off x="594109" y="2121763"/>
            <a:ext cx="6620505" cy="3773010"/>
          </a:xfrm>
        </p:spPr>
        <p:txBody>
          <a:bodyPr vert="horz" lIns="91440" tIns="45720" rIns="91440" bIns="45720" rtlCol="0">
            <a:normAutofit/>
          </a:bodyPr>
          <a:lstStyle/>
          <a:p>
            <a:pPr marL="0" indent="0">
              <a:spcBef>
                <a:spcPts val="0"/>
              </a:spcBef>
              <a:spcAft>
                <a:spcPts val="800"/>
              </a:spcAft>
              <a:buNone/>
            </a:pPr>
            <a:r>
              <a:rPr lang="pl-PL" sz="2000" dirty="0">
                <a:effectLst/>
                <a:ea typeface="Calibri" panose="020F0502020204030204" pitchFamily="34" charset="0"/>
                <a:cs typeface="Times New Roman" panose="02020603050405020304" pitchFamily="18" charset="0"/>
              </a:rPr>
              <a:t>By zabezpieczyć przed możliwością przenikania substancji promieniotwórczych z ziemi do roślin stosuje się np. :</a:t>
            </a:r>
          </a:p>
          <a:p>
            <a:pPr lvl="0">
              <a:spcBef>
                <a:spcPts val="0"/>
              </a:spcBef>
              <a:spcAft>
                <a:spcPts val="0"/>
              </a:spcAft>
              <a:buFont typeface="Courier New" panose="020B0604020202020204" pitchFamily="34" charset="0"/>
              <a:buChar char="o"/>
            </a:pPr>
            <a:r>
              <a:rPr lang="pl-PL" sz="2000" dirty="0">
                <a:effectLst/>
                <a:ea typeface="Calibri" panose="020F0502020204030204" pitchFamily="34" charset="0"/>
                <a:cs typeface="Times New Roman" panose="02020603050405020304" pitchFamily="18" charset="0"/>
              </a:rPr>
              <a:t>wapnowanie skażonej gleby, </a:t>
            </a:r>
          </a:p>
          <a:p>
            <a:pPr lvl="0">
              <a:spcBef>
                <a:spcPts val="0"/>
              </a:spcBef>
              <a:spcAft>
                <a:spcPts val="0"/>
              </a:spcAft>
              <a:buFont typeface="Courier New" panose="020B0604020202020204" pitchFamily="34" charset="0"/>
              <a:buChar char="o"/>
            </a:pPr>
            <a:r>
              <a:rPr lang="pl-PL" sz="2000" dirty="0">
                <a:effectLst/>
                <a:ea typeface="Calibri" panose="020F0502020204030204" pitchFamily="34" charset="0"/>
                <a:cs typeface="Times New Roman" panose="02020603050405020304" pitchFamily="18" charset="0"/>
              </a:rPr>
              <a:t>stosowanie nawozów sztucznych (potasu azotu fosforu), </a:t>
            </a:r>
          </a:p>
          <a:p>
            <a:pPr lvl="0">
              <a:spcBef>
                <a:spcPts val="0"/>
              </a:spcBef>
              <a:spcAft>
                <a:spcPts val="0"/>
              </a:spcAft>
              <a:buFont typeface="Courier New" panose="020B0604020202020204" pitchFamily="34" charset="0"/>
              <a:buChar char="o"/>
            </a:pPr>
            <a:r>
              <a:rPr lang="pl-PL" sz="2000" dirty="0">
                <a:effectLst/>
                <a:ea typeface="Calibri" panose="020F0502020204030204" pitchFamily="34" charset="0"/>
                <a:cs typeface="Times New Roman" panose="02020603050405020304" pitchFamily="18" charset="0"/>
              </a:rPr>
              <a:t>skażeniu środkami trującymi przez nieznaczne nawodnienie pól, </a:t>
            </a:r>
          </a:p>
          <a:p>
            <a:pPr lvl="0">
              <a:spcBef>
                <a:spcPts val="0"/>
              </a:spcBef>
              <a:spcAft>
                <a:spcPts val="800"/>
              </a:spcAft>
              <a:buFont typeface="Courier New" panose="020B0604020202020204" pitchFamily="34" charset="0"/>
              <a:buChar char="o"/>
            </a:pPr>
            <a:r>
              <a:rPr lang="pl-PL" sz="2000" dirty="0">
                <a:effectLst/>
                <a:ea typeface="Calibri" panose="020F0502020204030204" pitchFamily="34" charset="0"/>
                <a:cs typeface="Times New Roman" panose="02020603050405020304" pitchFamily="18" charset="0"/>
              </a:rPr>
              <a:t>nawożenie azotowo-fosforowe a także spulchnienie gleby</a:t>
            </a:r>
          </a:p>
          <a:p>
            <a:pPr>
              <a:spcBef>
                <a:spcPts val="0"/>
              </a:spcBef>
              <a:spcAft>
                <a:spcPts val="800"/>
              </a:spcAft>
              <a:buFont typeface="Courier New" panose="020B0604020202020204" pitchFamily="34" charset="0"/>
              <a:buChar char="o"/>
            </a:pPr>
            <a:endParaRPr lang="pl-PL" sz="2000" dirty="0">
              <a:effectLst/>
              <a:ea typeface="Calibri" panose="020F0502020204030204" pitchFamily="34" charset="0"/>
              <a:cs typeface="Times New Roman" panose="02020603050405020304" pitchFamily="18" charset="0"/>
            </a:endParaRPr>
          </a:p>
          <a:p>
            <a:pPr marL="0" indent="0">
              <a:spcBef>
                <a:spcPts val="0"/>
              </a:spcBef>
              <a:spcAft>
                <a:spcPts val="800"/>
              </a:spcAft>
              <a:buNone/>
            </a:pPr>
            <a:r>
              <a:rPr lang="pl-PL" sz="2000" dirty="0">
                <a:effectLst/>
                <a:ea typeface="Calibri" panose="020F0502020204030204" pitchFamily="34" charset="0"/>
                <a:cs typeface="Times New Roman" panose="02020603050405020304" pitchFamily="18" charset="0"/>
              </a:rPr>
              <a:t>Do likwidacji grzybów chorobotwórczych na roślinach stosuje się środki grzybobójcze tzw. fungicydy.</a:t>
            </a:r>
          </a:p>
          <a:p>
            <a:pPr marL="0" indent="0">
              <a:buNone/>
            </a:pPr>
            <a:endParaRPr lang="pl-PL" sz="2000" dirty="0"/>
          </a:p>
        </p:txBody>
      </p:sp>
    </p:spTree>
    <p:extLst>
      <p:ext uri="{BB962C8B-B14F-4D97-AF65-F5344CB8AC3E}">
        <p14:creationId xmlns:p14="http://schemas.microsoft.com/office/powerpoint/2010/main" val="2497809962"/>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3" descr="Obraz zawierający niebo, zewnętrzne, budynek, trawa&#10;&#10;Opis wygenerowany automatycznie">
            <a:extLst>
              <a:ext uri="{FF2B5EF4-FFF2-40B4-BE49-F238E27FC236}">
                <a16:creationId xmlns:a16="http://schemas.microsoft.com/office/drawing/2014/main" xmlns="" id="{AF089FDE-EF06-42B1-B373-312B81557CF8}"/>
              </a:ext>
            </a:extLst>
          </p:cNvPr>
          <p:cNvPicPr>
            <a:picLocks noChangeAspect="1"/>
          </p:cNvPicPr>
          <p:nvPr/>
        </p:nvPicPr>
        <p:blipFill rotWithShape="1">
          <a:blip r:embed="rId2"/>
          <a:srcRect t="12091" r="9091" b="11300"/>
          <a:stretch/>
        </p:blipFill>
        <p:spPr>
          <a:xfrm>
            <a:off x="20" y="10"/>
            <a:ext cx="12191980" cy="6857990"/>
          </a:xfrm>
          <a:prstGeom prst="rect">
            <a:avLst/>
          </a:prstGeom>
        </p:spPr>
      </p:pic>
      <p:sp>
        <p:nvSpPr>
          <p:cNvPr id="8" name="Rectangle 7">
            <a:extLst>
              <a:ext uri="{FF2B5EF4-FFF2-40B4-BE49-F238E27FC236}">
                <a16:creationId xmlns:a16="http://schemas.microsoft.com/office/drawing/2014/main" xmlns="" id="{86C7B4A1-154A-4DF0-AC46-F88D75A2E0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p:cNvSpPr>
            <a:spLocks noGrp="1"/>
          </p:cNvSpPr>
          <p:nvPr>
            <p:ph idx="1"/>
          </p:nvPr>
        </p:nvSpPr>
        <p:spPr>
          <a:xfrm>
            <a:off x="510766" y="585857"/>
            <a:ext cx="6703848" cy="5308916"/>
          </a:xfrm>
        </p:spPr>
        <p:txBody>
          <a:bodyPr vert="horz" lIns="91440" tIns="45720" rIns="91440" bIns="45720" rtlCol="0" anchor="t">
            <a:normAutofit fontScale="92500" lnSpcReduction="10000"/>
          </a:bodyPr>
          <a:lstStyle/>
          <a:p>
            <a:pPr marL="0" indent="0" algn="just">
              <a:spcBef>
                <a:spcPts val="0"/>
              </a:spcBef>
              <a:buNone/>
            </a:pPr>
            <a:r>
              <a:rPr lang="pl-PL" sz="1800" dirty="0"/>
              <a:t>Znaczne części płodów rolnych i paszy przechowuje się w budynkach gospodarczych inne w kopcach lub w terenie otwartym, zależnie od pojemności magazynów warunków klimatycznych pory roku. W wypadku zagrożeń skażeniami ,budynki uszczelnia się w oknach układa się cegły lub worki z piaskiem szyby maluje się wodą wapienną. Drzwi po uszczelnieniu obija się tkaniną podgumowaną lub folią. </a:t>
            </a:r>
            <a:endParaRPr lang="pl-PL" sz="1800" dirty="0">
              <a:cs typeface="Calibri"/>
            </a:endParaRPr>
          </a:p>
          <a:p>
            <a:pPr marL="0" indent="0" algn="just">
              <a:spcBef>
                <a:spcPts val="0"/>
              </a:spcBef>
              <a:buNone/>
            </a:pPr>
            <a:endParaRPr lang="pl-PL" sz="1800" dirty="0">
              <a:cs typeface="Calibri"/>
            </a:endParaRPr>
          </a:p>
          <a:p>
            <a:pPr marL="0" indent="0" algn="just">
              <a:spcBef>
                <a:spcPts val="0"/>
              </a:spcBef>
              <a:buNone/>
            </a:pPr>
            <a:r>
              <a:rPr lang="pl-PL" sz="1800" dirty="0"/>
              <a:t>Ziarna zbóż przechowuje się w zamkniętych pomieszczeniach, elewatorach i spichrzach. Pasze treściwe i zapasy mieszanek paszowych należy umieścić w szczelnie przykrytych skrzyniach w wielowarstwowych workach. Zboże przechowywane luzem w magazynie należy dobrze przykryć brezentem folią workami itp. zapasy siana na kilka dni przechowuje się na kilka dni. </a:t>
            </a:r>
            <a:endParaRPr lang="pl-PL" sz="1800" dirty="0">
              <a:cs typeface="Calibri"/>
            </a:endParaRPr>
          </a:p>
          <a:p>
            <a:pPr marL="0" indent="0" algn="just">
              <a:spcBef>
                <a:spcPts val="0"/>
              </a:spcBef>
              <a:buNone/>
            </a:pPr>
            <a:endParaRPr lang="pl-PL" sz="1800" dirty="0">
              <a:cs typeface="Calibri"/>
            </a:endParaRPr>
          </a:p>
          <a:p>
            <a:pPr marL="0" indent="0" algn="just">
              <a:spcBef>
                <a:spcPts val="0"/>
              </a:spcBef>
              <a:buNone/>
            </a:pPr>
            <a:r>
              <a:rPr lang="pl-PL" sz="1800" dirty="0"/>
              <a:t>Mieszanki paszowe i ziarno przechowywane w workach poza budynkami należy układać w stosy przykryć folią, brezentem, lub innymi materiałami chroniącymi przed opadem promieniotwórczym środkami trującymi lub aerozolem biologicznym. Kiszonki parowane, ziemniaki, wytłoki można przechowywać w silosach betonowych lub wykopać doły, wyłożyć je folią a potem odpowiednio przykryć. </a:t>
            </a:r>
            <a:endParaRPr lang="pl-PL" sz="1800" dirty="0">
              <a:cs typeface="Calibri"/>
            </a:endParaRPr>
          </a:p>
          <a:p>
            <a:pPr marL="0" indent="0" algn="just">
              <a:spcBef>
                <a:spcPts val="0"/>
              </a:spcBef>
              <a:buNone/>
            </a:pPr>
            <a:endParaRPr lang="pl-PL" sz="1800" dirty="0">
              <a:cs typeface="Calibri"/>
            </a:endParaRPr>
          </a:p>
          <a:p>
            <a:pPr marL="0" indent="0" algn="just">
              <a:spcBef>
                <a:spcPts val="0"/>
              </a:spcBef>
              <a:buNone/>
            </a:pPr>
            <a:r>
              <a:rPr lang="pl-PL" sz="1800" dirty="0"/>
              <a:t>Ziemniaki buraki chroni się w kopcach lub piwnicach. Pasze objętościowe (siano, słoma) składuje się w stogach przykrywa się folią grubą warstwom słomy mieszanką gliny z ciętą słomą sitowiem itp.</a:t>
            </a:r>
            <a:endParaRPr lang="pl-PL" sz="1800" dirty="0">
              <a:cs typeface="Calibri"/>
            </a:endParaRPr>
          </a:p>
          <a:p>
            <a:pPr marL="0" indent="0" algn="just">
              <a:spcBef>
                <a:spcPts val="0"/>
              </a:spcBef>
              <a:buNone/>
            </a:pPr>
            <a:r>
              <a:rPr lang="pl-PL" sz="1800" dirty="0"/>
              <a:t>Płody rolne oraz wszelkie pasze w rejonie który został skażony, lub uznany za zakażony powinny być poddane kontroli i uzdatnieniu.</a:t>
            </a:r>
            <a:endParaRPr lang="pl-PL" sz="1800" dirty="0">
              <a:cs typeface="Calibri"/>
            </a:endParaRPr>
          </a:p>
          <a:p>
            <a:pPr marL="0" indent="0">
              <a:buNone/>
            </a:pPr>
            <a:endParaRPr lang="pl-PL" sz="1100" dirty="0"/>
          </a:p>
          <a:p>
            <a:pPr marL="0" indent="0">
              <a:buNone/>
            </a:pPr>
            <a:endParaRPr lang="pl-PL" sz="1100" dirty="0"/>
          </a:p>
        </p:txBody>
      </p:sp>
    </p:spTree>
    <p:extLst>
      <p:ext uri="{BB962C8B-B14F-4D97-AF65-F5344CB8AC3E}">
        <p14:creationId xmlns:p14="http://schemas.microsoft.com/office/powerpoint/2010/main" val="3478695267"/>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4" descr="Obraz zawierający niebo, trawa, zewnętrzne, roślina&#10;&#10;Opis wygenerowany automatycznie">
            <a:extLst>
              <a:ext uri="{FF2B5EF4-FFF2-40B4-BE49-F238E27FC236}">
                <a16:creationId xmlns:a16="http://schemas.microsoft.com/office/drawing/2014/main" xmlns="" id="{9EC27DF3-038B-4CD0-9C07-1B7E2AEC2904}"/>
              </a:ext>
            </a:extLst>
          </p:cNvPr>
          <p:cNvPicPr>
            <a:picLocks noChangeAspect="1"/>
          </p:cNvPicPr>
          <p:nvPr/>
        </p:nvPicPr>
        <p:blipFill rotWithShape="1">
          <a:blip r:embed="rId2"/>
          <a:srcRect t="16045"/>
          <a:stretch/>
        </p:blipFill>
        <p:spPr>
          <a:xfrm>
            <a:off x="20" y="10"/>
            <a:ext cx="12191980" cy="6857990"/>
          </a:xfrm>
          <a:prstGeom prst="rect">
            <a:avLst/>
          </a:prstGeom>
        </p:spPr>
      </p:pic>
      <p:sp>
        <p:nvSpPr>
          <p:cNvPr id="9" name="Rectangle 8">
            <a:extLst>
              <a:ext uri="{FF2B5EF4-FFF2-40B4-BE49-F238E27FC236}">
                <a16:creationId xmlns:a16="http://schemas.microsoft.com/office/drawing/2014/main" xmlns="" id="{86C7B4A1-154A-4DF0-AC46-F88D75A2E0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p:cNvSpPr>
            <a:spLocks noGrp="1"/>
          </p:cNvSpPr>
          <p:nvPr>
            <p:ph idx="1"/>
          </p:nvPr>
        </p:nvSpPr>
        <p:spPr>
          <a:xfrm>
            <a:off x="475047" y="645388"/>
            <a:ext cx="6884541" cy="5832790"/>
          </a:xfrm>
        </p:spPr>
        <p:txBody>
          <a:bodyPr vert="horz" lIns="91440" tIns="45720" rIns="91440" bIns="45720" rtlCol="0" anchor="t">
            <a:normAutofit/>
          </a:bodyPr>
          <a:lstStyle/>
          <a:p>
            <a:pPr marL="0" lvl="0" indent="0" algn="just">
              <a:spcBef>
                <a:spcPts val="0"/>
              </a:spcBef>
              <a:buNone/>
            </a:pPr>
            <a:r>
              <a:rPr lang="pl-PL" sz="1800" dirty="0"/>
              <a:t>Uprawy polowe w zasadzie będą pozostawione samoczynnemu odkażaniu. Skutki skażeń łagodzone będą odpowiednimi przedsięwzięciami agrotechnicznymi.</a:t>
            </a:r>
            <a:endParaRPr lang="pl-PL" sz="1800" dirty="0">
              <a:cs typeface="Calibri"/>
            </a:endParaRPr>
          </a:p>
          <a:p>
            <a:pPr marL="0" lvl="0" indent="0" algn="just">
              <a:spcBef>
                <a:spcPts val="0"/>
              </a:spcBef>
              <a:buNone/>
            </a:pPr>
            <a:endParaRPr lang="pl-PL" sz="1800" dirty="0">
              <a:cs typeface="Calibri"/>
            </a:endParaRPr>
          </a:p>
          <a:p>
            <a:pPr marL="0" lvl="0" indent="0" algn="just">
              <a:spcBef>
                <a:spcPts val="0"/>
              </a:spcBef>
              <a:buNone/>
            </a:pPr>
            <a:r>
              <a:rPr lang="pl-PL" sz="1800" dirty="0"/>
              <a:t>W uprawach warzywnych należy wykorzystać do ochrony roślin tunele i przykrycia foliowe. Główny wysiłek należy skierować na ochronę przed skażeniami płodów rolnych i pasz już zebranych. Ziarno i pasze treściwe należy z zasady przechowywać w zamkniętych i uszczelnionych pomieszczeniach. Na okres opadania pyłu promieniotwórczego zamyka się także wentylację. Zboża i siano w stogach i stertach powinny być przykryte np. słomą nie przeznaczoną na paszę, wikliną, brezentem, folią. Wokół stogów wykopuje się rowki odpływowe. Rośliny okopowe oraz niektóre warzywa przechowuje się w kopcach przykrytych warstwą słomy i suchej ziemi (podobnie jak na okres zimowy). Najlepiej jednak przechowywać je w piwnicach. Kiszonka znajdująca się w silosach zamkniętych nie wymaga dodatkowego zabezpieczenia. Silosy odkryte należy uszczelnić. Dobrze także chronią doły wyłożone folią i szczelnie przykryte.</a:t>
            </a:r>
            <a:endParaRPr lang="pl-PL" sz="1800" dirty="0">
              <a:cs typeface="Calibri"/>
            </a:endParaRPr>
          </a:p>
          <a:p>
            <a:pPr marL="0" indent="0">
              <a:buNone/>
            </a:pPr>
            <a:endParaRPr lang="pl-PL" sz="1500" dirty="0"/>
          </a:p>
        </p:txBody>
      </p:sp>
    </p:spTree>
    <p:extLst>
      <p:ext uri="{BB962C8B-B14F-4D97-AF65-F5344CB8AC3E}">
        <p14:creationId xmlns:p14="http://schemas.microsoft.com/office/powerpoint/2010/main" val="2205378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5" descr="Obraz zawierający żywność, talerz, owoce, warzywo&#10;&#10;Opis wygenerowany automatycznie">
            <a:extLst>
              <a:ext uri="{FF2B5EF4-FFF2-40B4-BE49-F238E27FC236}">
                <a16:creationId xmlns:a16="http://schemas.microsoft.com/office/drawing/2014/main" xmlns="" id="{18DF3515-29BC-4E4F-A6D0-389EC3760171}"/>
              </a:ext>
            </a:extLst>
          </p:cNvPr>
          <p:cNvPicPr>
            <a:picLocks noChangeAspect="1"/>
          </p:cNvPicPr>
          <p:nvPr/>
        </p:nvPicPr>
        <p:blipFill rotWithShape="1">
          <a:blip r:embed="rId2"/>
          <a:srcRect t="16379" r="9091" b="7013"/>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xmlns="" id="{86C7B4A1-154A-4DF0-AC46-F88D75A2E0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594804" y="640263"/>
            <a:ext cx="6619811" cy="1344975"/>
          </a:xfrm>
        </p:spPr>
        <p:txBody>
          <a:bodyPr>
            <a:normAutofit/>
          </a:bodyPr>
          <a:lstStyle/>
          <a:p>
            <a:r>
              <a:rPr lang="pl-PL" sz="3400" b="1" dirty="0"/>
              <a:t>Ochrona produktów żywnościowych</a:t>
            </a:r>
            <a:r>
              <a:rPr lang="pl-PL" sz="3400" dirty="0"/>
              <a:t> </a:t>
            </a:r>
            <a:br>
              <a:rPr lang="pl-PL" sz="3400" dirty="0"/>
            </a:br>
            <a:endParaRPr lang="pl-PL" sz="3400" dirty="0"/>
          </a:p>
        </p:txBody>
      </p:sp>
      <p:sp>
        <p:nvSpPr>
          <p:cNvPr id="3" name="Symbol zastępczy zawartości 2"/>
          <p:cNvSpPr>
            <a:spLocks noGrp="1"/>
          </p:cNvSpPr>
          <p:nvPr>
            <p:ph idx="1"/>
          </p:nvPr>
        </p:nvSpPr>
        <p:spPr>
          <a:xfrm>
            <a:off x="594109" y="2121763"/>
            <a:ext cx="6620505" cy="3773010"/>
          </a:xfrm>
        </p:spPr>
        <p:txBody>
          <a:bodyPr vert="horz" lIns="91440" tIns="45720" rIns="91440" bIns="45720" rtlCol="0" anchor="t">
            <a:normAutofit/>
          </a:bodyPr>
          <a:lstStyle/>
          <a:p>
            <a:pPr marL="0" indent="0" algn="just">
              <a:spcBef>
                <a:spcPts val="0"/>
              </a:spcBef>
              <a:buNone/>
            </a:pPr>
            <a:r>
              <a:rPr lang="pl-PL" sz="1700" dirty="0"/>
              <a:t>Środki żywności są niezbędne ludziom do życia. Ich niedostatek może mieć znaczny wpływ na ich zdrowie zdolność do pracy i stan psychiczny. Gdy produkty żywnościowe ulegną skażeniu lub zakażeniu ich przydatność do konsumpcji zostaje ograniczona. Istnieje wiele sposobów skutecznego zabezpieczania żywności i wody. Znacznie łatwiej je odpowiednio zabezpieczyć przed skażeniem niż potem dezaktywować, odkażać lub dezynfekować.</a:t>
            </a:r>
          </a:p>
          <a:p>
            <a:pPr marL="0" indent="0" algn="just">
              <a:spcBef>
                <a:spcPts val="0"/>
              </a:spcBef>
              <a:buNone/>
            </a:pPr>
            <a:r>
              <a:rPr lang="pl-PL" sz="1700" dirty="0"/>
              <a:t>Ochrona żywności przed skażeniami lub zakażeniami obowiązuje szczególnie w czasie produkcji i, magazynowania a także podczas transportu i dystrybucji. Najlepszym sposobem tej ochrony jest hermetyzacja pomieszczeń produkcyjnych i magazynowych. Również surowce i półprodukty powinny być przechowywane w odpowiednich szczelnych pojemnikach i opakowaniach ochronnych właściwościach opakowań decyduje przede wszystkim ich konstrukcja i rodzaj materiału.</a:t>
            </a:r>
          </a:p>
          <a:p>
            <a:pPr marL="0" indent="0">
              <a:buNone/>
            </a:pPr>
            <a:endParaRPr lang="pl-PL" sz="1700" dirty="0"/>
          </a:p>
        </p:txBody>
      </p:sp>
    </p:spTree>
    <p:extLst>
      <p:ext uri="{BB962C8B-B14F-4D97-AF65-F5344CB8AC3E}">
        <p14:creationId xmlns:p14="http://schemas.microsoft.com/office/powerpoint/2010/main" val="40739621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xmlns="" id="{955A2079-FA98-4876-80F0-72364A7D2E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838200" y="557188"/>
            <a:ext cx="10515600" cy="1133499"/>
          </a:xfrm>
        </p:spPr>
        <p:txBody>
          <a:bodyPr>
            <a:normAutofit/>
          </a:bodyPr>
          <a:lstStyle/>
          <a:p>
            <a:pPr algn="ctr"/>
            <a:r>
              <a:rPr lang="pl-PL" sz="5200" b="1" dirty="0">
                <a:solidFill>
                  <a:srgbClr val="C00000"/>
                </a:solidFill>
              </a:rPr>
              <a:t>Ochrona żywności polega na:</a:t>
            </a:r>
          </a:p>
        </p:txBody>
      </p:sp>
      <p:graphicFrame>
        <p:nvGraphicFramePr>
          <p:cNvPr id="5" name="Symbol zastępczy zawartości 2">
            <a:extLst>
              <a:ext uri="{FF2B5EF4-FFF2-40B4-BE49-F238E27FC236}">
                <a16:creationId xmlns:a16="http://schemas.microsoft.com/office/drawing/2014/main" xmlns="" id="{1BA41D72-A82C-4ACB-A8D9-CB0925475736}"/>
              </a:ext>
            </a:extLst>
          </p:cNvPr>
          <p:cNvGraphicFramePr>
            <a:graphicFrameLocks noGrp="1"/>
          </p:cNvGraphicFramePr>
          <p:nvPr>
            <p:ph idx="1"/>
            <p:extLst>
              <p:ext uri="{D42A27DB-BD31-4B8C-83A1-F6EECF244321}">
                <p14:modId xmlns:p14="http://schemas.microsoft.com/office/powerpoint/2010/main" val="1372225667"/>
              </p:ext>
            </p:extLst>
          </p:nvPr>
        </p:nvGraphicFramePr>
        <p:xfrm>
          <a:off x="373857" y="1173957"/>
          <a:ext cx="11480005" cy="54598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3190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02130" y="168442"/>
            <a:ext cx="11883992" cy="6689558"/>
          </a:xfrm>
        </p:spPr>
        <p:txBody>
          <a:bodyPr vert="horz" lIns="91440" tIns="45720" rIns="91440" bIns="45720" rtlCol="0" anchor="t">
            <a:normAutofit/>
          </a:bodyPr>
          <a:lstStyle/>
          <a:p>
            <a:pPr marL="0" indent="0">
              <a:spcBef>
                <a:spcPts val="0"/>
              </a:spcBef>
              <a:buNone/>
            </a:pPr>
            <a:r>
              <a:rPr lang="pl-PL" sz="2000" dirty="0"/>
              <a:t>Gwarancją izolacji żywności od środowiska zewnętrznego jest zastosowanie właściwych opakowań. </a:t>
            </a:r>
            <a:endParaRPr lang="pl-PL"/>
          </a:p>
          <a:p>
            <a:pPr marL="0" indent="0">
              <a:spcBef>
                <a:spcPts val="0"/>
              </a:spcBef>
              <a:buNone/>
            </a:pPr>
            <a:endParaRPr lang="pl-PL" sz="2000" dirty="0">
              <a:cs typeface="Calibri"/>
            </a:endParaRPr>
          </a:p>
          <a:p>
            <a:pPr marL="0" indent="0">
              <a:spcBef>
                <a:spcPts val="0"/>
              </a:spcBef>
              <a:buNone/>
            </a:pPr>
            <a:r>
              <a:rPr lang="pl-PL" sz="2000" dirty="0"/>
              <a:t>Opakowania ochronne mogą być następujące:</a:t>
            </a:r>
            <a:endParaRPr lang="pl-PL" sz="2000" dirty="0">
              <a:cs typeface="Calibri"/>
            </a:endParaRPr>
          </a:p>
          <a:p>
            <a:pPr marL="0" indent="0">
              <a:spcBef>
                <a:spcPts val="0"/>
              </a:spcBef>
              <a:buNone/>
            </a:pPr>
            <a:endParaRPr lang="pl-PL" sz="2000" dirty="0">
              <a:cs typeface="Calibri"/>
            </a:endParaRPr>
          </a:p>
          <a:p>
            <a:pPr marL="0" indent="0">
              <a:spcBef>
                <a:spcPts val="0"/>
              </a:spcBef>
              <a:buNone/>
            </a:pPr>
            <a:endParaRPr lang="pl-PL" sz="2000"/>
          </a:p>
          <a:p>
            <a:pPr marL="0" indent="0" algn="ctr">
              <a:spcBef>
                <a:spcPts val="0"/>
              </a:spcBef>
              <a:buNone/>
            </a:pPr>
            <a:r>
              <a:rPr lang="pl-PL" sz="2000" b="1" dirty="0"/>
              <a:t>Opakowania ochronne :</a:t>
            </a:r>
            <a:endParaRPr lang="pl-PL" sz="2000" b="1" dirty="0">
              <a:cs typeface="Calibri"/>
            </a:endParaRPr>
          </a:p>
          <a:p>
            <a:pPr marL="0" indent="0">
              <a:spcBef>
                <a:spcPts val="0"/>
              </a:spcBef>
              <a:buNone/>
            </a:pPr>
            <a:r>
              <a:rPr lang="pl-PL" sz="2000" dirty="0"/>
              <a:t>-  </a:t>
            </a:r>
            <a:r>
              <a:rPr lang="pl-PL" sz="2000" u="sng" dirty="0"/>
              <a:t>Pyłoszczelne z materiałów twardych :</a:t>
            </a:r>
            <a:endParaRPr lang="pl-PL" sz="2000" u="sng" dirty="0">
              <a:cs typeface="Calibri"/>
            </a:endParaRPr>
          </a:p>
          <a:p>
            <a:pPr marL="0" indent="0">
              <a:spcBef>
                <a:spcPts val="0"/>
              </a:spcBef>
              <a:buNone/>
            </a:pPr>
            <a:r>
              <a:rPr lang="pl-PL" sz="2000" dirty="0"/>
              <a:t>•puszki metalowe z produktami konserwowymi, </a:t>
            </a:r>
            <a:endParaRPr lang="pl-PL" sz="2000" dirty="0">
              <a:cs typeface="Calibri"/>
            </a:endParaRPr>
          </a:p>
          <a:p>
            <a:pPr marL="0" indent="0">
              <a:spcBef>
                <a:spcPts val="0"/>
              </a:spcBef>
              <a:buNone/>
            </a:pPr>
            <a:r>
              <a:rPr lang="pl-PL" sz="2000" dirty="0"/>
              <a:t>•pojemniki metalowe hermetyczne (które można dokładnie i szybko zmyć lub odkazić) opakowanie szklane słoje, butelki )nie przepuszczające pary wodnej i gazu, umożliwiają przeprowadzenie ich sterylizacji)</a:t>
            </a:r>
            <a:endParaRPr lang="pl-PL" sz="2000" dirty="0">
              <a:cs typeface="Calibri"/>
            </a:endParaRPr>
          </a:p>
          <a:p>
            <a:pPr marL="0" indent="0">
              <a:spcBef>
                <a:spcPts val="0"/>
              </a:spcBef>
              <a:buNone/>
            </a:pPr>
            <a:r>
              <a:rPr lang="pl-PL" sz="2000" dirty="0"/>
              <a:t>•opakowania drewniane skrzynki (wyłożone pergaminem lub kilkoma warstwami papieru pakowego) </a:t>
            </a:r>
            <a:endParaRPr lang="pl-PL" sz="2000" dirty="0">
              <a:cs typeface="Calibri"/>
            </a:endParaRPr>
          </a:p>
          <a:p>
            <a:pPr marL="0" indent="0">
              <a:spcBef>
                <a:spcPts val="0"/>
              </a:spcBef>
              <a:buNone/>
            </a:pPr>
            <a:r>
              <a:rPr lang="pl-PL" sz="2000" dirty="0"/>
              <a:t>•beczki drewniane, </a:t>
            </a:r>
            <a:endParaRPr lang="pl-PL" sz="2000" dirty="0">
              <a:cs typeface="Calibri"/>
            </a:endParaRPr>
          </a:p>
          <a:p>
            <a:pPr marL="0" indent="0">
              <a:spcBef>
                <a:spcPts val="0"/>
              </a:spcBef>
              <a:buNone/>
            </a:pPr>
            <a:r>
              <a:rPr lang="pl-PL" sz="2000" dirty="0"/>
              <a:t>•hermetyczne beczki metalowe i z tworzyw sztucznych </a:t>
            </a:r>
            <a:endParaRPr lang="pl-PL" sz="2000" dirty="0">
              <a:cs typeface="Calibri"/>
            </a:endParaRPr>
          </a:p>
          <a:p>
            <a:pPr marL="0" indent="0">
              <a:spcBef>
                <a:spcPts val="0"/>
              </a:spcBef>
              <a:buNone/>
            </a:pPr>
            <a:endParaRPr lang="pl-PL" sz="2000"/>
          </a:p>
          <a:p>
            <a:pPr marL="0" indent="0">
              <a:spcBef>
                <a:spcPts val="0"/>
              </a:spcBef>
              <a:buNone/>
            </a:pPr>
            <a:r>
              <a:rPr lang="pl-PL" sz="2000" dirty="0"/>
              <a:t>Zabezpieczające w dobry sposób żywności przed działaniem</a:t>
            </a:r>
          </a:p>
          <a:p>
            <a:pPr marL="0" indent="0">
              <a:spcBef>
                <a:spcPts val="0"/>
              </a:spcBef>
              <a:buNone/>
            </a:pPr>
            <a:r>
              <a:rPr lang="pl-PL" sz="2000" dirty="0"/>
              <a:t>środków promieniotwórczych, chemicznych i biologicznych.</a:t>
            </a:r>
            <a:endParaRPr lang="pl-PL" sz="2000" dirty="0">
              <a:cs typeface="Calibri"/>
            </a:endParaRPr>
          </a:p>
          <a:p>
            <a:pPr marL="0" indent="0">
              <a:spcBef>
                <a:spcPts val="0"/>
              </a:spcBef>
              <a:buNone/>
            </a:pPr>
            <a:endParaRPr lang="pl-PL" sz="2000"/>
          </a:p>
          <a:p>
            <a:pPr marL="0" indent="0">
              <a:spcBef>
                <a:spcPts val="0"/>
              </a:spcBef>
              <a:buNone/>
            </a:pPr>
            <a:endParaRPr lang="pl-PL" sz="2000" dirty="0"/>
          </a:p>
          <a:p>
            <a:pPr marL="0" indent="0">
              <a:spcBef>
                <a:spcPts val="0"/>
              </a:spcBef>
              <a:buNone/>
            </a:pPr>
            <a:endParaRPr lang="pl-PL" sz="2000" dirty="0">
              <a:cs typeface="Calibri" panose="020F0502020204030204"/>
            </a:endParaRPr>
          </a:p>
          <a:p>
            <a:pPr marL="0" indent="0">
              <a:spcBef>
                <a:spcPts val="0"/>
              </a:spcBef>
              <a:buNone/>
            </a:pPr>
            <a:endParaRPr lang="pl-PL" sz="2000" dirty="0">
              <a:cs typeface="Calibri" panose="020F0502020204030204"/>
            </a:endParaRPr>
          </a:p>
          <a:p>
            <a:pPr marL="0" indent="0">
              <a:spcBef>
                <a:spcPts val="0"/>
              </a:spcBef>
              <a:buNone/>
            </a:pPr>
            <a:r>
              <a:rPr lang="pl-PL" sz="2000" dirty="0"/>
              <a:t>- </a:t>
            </a:r>
            <a:r>
              <a:rPr lang="pl-PL" sz="2000" u="sng" dirty="0"/>
              <a:t>Pyłoszczelne z tworzyw miękkich</a:t>
            </a:r>
            <a:endParaRPr lang="pl-PL" sz="2000" u="sng" dirty="0">
              <a:cs typeface="Calibri"/>
            </a:endParaRPr>
          </a:p>
          <a:p>
            <a:pPr marL="0" indent="0">
              <a:spcBef>
                <a:spcPts val="0"/>
              </a:spcBef>
              <a:buNone/>
            </a:pPr>
            <a:r>
              <a:rPr lang="pl-PL" sz="2000" dirty="0"/>
              <a:t>•hermetyczne opakowania( worki, woreczki, torby itp.) z folii powlekanych, metalowych, tworzyw plastycznych i innych. </a:t>
            </a:r>
            <a:endParaRPr lang="pl-PL" sz="2000" dirty="0">
              <a:cs typeface="Calibri"/>
            </a:endParaRPr>
          </a:p>
          <a:p>
            <a:pPr marL="0" indent="0">
              <a:spcBef>
                <a:spcPts val="0"/>
              </a:spcBef>
              <a:buNone/>
            </a:pPr>
            <a:endParaRPr lang="pl-PL" sz="2000"/>
          </a:p>
        </p:txBody>
      </p:sp>
      <p:pic>
        <p:nvPicPr>
          <p:cNvPr id="2" name="Obraz 3" descr="Obraz zawierający tekst, pudełko, kontener, plik&#10;&#10;Opis wygenerowany automatycznie">
            <a:extLst>
              <a:ext uri="{FF2B5EF4-FFF2-40B4-BE49-F238E27FC236}">
                <a16:creationId xmlns:a16="http://schemas.microsoft.com/office/drawing/2014/main" xmlns="" id="{258DD152-B7E6-470E-84EF-01EDF2F10364}"/>
              </a:ext>
            </a:extLst>
          </p:cNvPr>
          <p:cNvPicPr>
            <a:picLocks noChangeAspect="1"/>
          </p:cNvPicPr>
          <p:nvPr/>
        </p:nvPicPr>
        <p:blipFill>
          <a:blip r:embed="rId2"/>
          <a:stretch>
            <a:fillRect/>
          </a:stretch>
        </p:blipFill>
        <p:spPr>
          <a:xfrm>
            <a:off x="7569200" y="3297051"/>
            <a:ext cx="3628571" cy="2078182"/>
          </a:xfrm>
          <a:prstGeom prst="rect">
            <a:avLst/>
          </a:prstGeom>
        </p:spPr>
      </p:pic>
    </p:spTree>
    <p:extLst>
      <p:ext uri="{BB962C8B-B14F-4D97-AF65-F5344CB8AC3E}">
        <p14:creationId xmlns:p14="http://schemas.microsoft.com/office/powerpoint/2010/main" val="36573384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4" descr="Obraz zawierający kilka&#10;&#10;Opis wygenerowany automatycznie">
            <a:extLst>
              <a:ext uri="{FF2B5EF4-FFF2-40B4-BE49-F238E27FC236}">
                <a16:creationId xmlns:a16="http://schemas.microsoft.com/office/drawing/2014/main" xmlns="" id="{2DA5B841-22DE-4CE5-A88A-17D4F2469320}"/>
              </a:ext>
            </a:extLst>
          </p:cNvPr>
          <p:cNvPicPr>
            <a:picLocks noChangeAspect="1"/>
          </p:cNvPicPr>
          <p:nvPr/>
        </p:nvPicPr>
        <p:blipFill rotWithShape="1">
          <a:blip r:embed="rId2"/>
          <a:srcRect t="25000"/>
          <a:stretch/>
        </p:blipFill>
        <p:spPr>
          <a:xfrm>
            <a:off x="20" y="-95240"/>
            <a:ext cx="12191980" cy="6857990"/>
          </a:xfrm>
          <a:prstGeom prst="rect">
            <a:avLst/>
          </a:prstGeom>
        </p:spPr>
      </p:pic>
      <p:sp>
        <p:nvSpPr>
          <p:cNvPr id="9" name="Rectangle 8">
            <a:extLst>
              <a:ext uri="{FF2B5EF4-FFF2-40B4-BE49-F238E27FC236}">
                <a16:creationId xmlns:a16="http://schemas.microsoft.com/office/drawing/2014/main" xmlns="" id="{86C7B4A1-154A-4DF0-AC46-F88D75A2E0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p:cNvSpPr>
            <a:spLocks noGrp="1"/>
          </p:cNvSpPr>
          <p:nvPr>
            <p:ph idx="1"/>
          </p:nvPr>
        </p:nvSpPr>
        <p:spPr>
          <a:xfrm>
            <a:off x="403609" y="764451"/>
            <a:ext cx="6953879" cy="5130322"/>
          </a:xfrm>
        </p:spPr>
        <p:txBody>
          <a:bodyPr>
            <a:normAutofit/>
          </a:bodyPr>
          <a:lstStyle/>
          <a:p>
            <a:pPr marL="0" indent="0">
              <a:buNone/>
            </a:pPr>
            <a:endParaRPr lang="pl-PL" sz="2000"/>
          </a:p>
          <a:p>
            <a:pPr marL="0" indent="0">
              <a:spcBef>
                <a:spcPts val="0"/>
              </a:spcBef>
              <a:buNone/>
            </a:pPr>
            <a:endParaRPr lang="pl-PL" sz="2000"/>
          </a:p>
          <a:p>
            <a:pPr marL="0" indent="0">
              <a:spcBef>
                <a:spcPts val="0"/>
              </a:spcBef>
              <a:buNone/>
            </a:pPr>
            <a:r>
              <a:rPr lang="pl-PL" sz="2000" b="1" dirty="0"/>
              <a:t>W hermetycznie zamykanych naczyniach przechowuje się:</a:t>
            </a:r>
          </a:p>
          <a:p>
            <a:pPr marL="0" indent="0">
              <a:spcBef>
                <a:spcPts val="0"/>
              </a:spcBef>
              <a:buNone/>
            </a:pPr>
            <a:r>
              <a:rPr lang="pl-PL" sz="2000" dirty="0"/>
              <a:t>a) produkty sypkie: kasze, cukier, mąkę, sól, makaron; </a:t>
            </a:r>
          </a:p>
          <a:p>
            <a:pPr marL="0" indent="0">
              <a:spcBef>
                <a:spcPts val="0"/>
              </a:spcBef>
              <a:buNone/>
            </a:pPr>
            <a:r>
              <a:rPr lang="pl-PL" sz="2000" dirty="0"/>
              <a:t>b) produkty w postaci płynnej: przetwory z owoców i warzyw, wodę do celów spożywczych.; </a:t>
            </a:r>
          </a:p>
          <a:p>
            <a:pPr marL="0" indent="0">
              <a:spcBef>
                <a:spcPts val="0"/>
              </a:spcBef>
              <a:buNone/>
            </a:pPr>
            <a:r>
              <a:rPr lang="pl-PL" sz="2000" dirty="0"/>
              <a:t>c) produkty w postaci stałej lub płynnej: masło, olej, twaróg, mięso i przetwory  mięsne, ryby i ich przetwory, chleb. </a:t>
            </a:r>
          </a:p>
          <a:p>
            <a:pPr marL="0" indent="0">
              <a:spcBef>
                <a:spcPts val="0"/>
              </a:spcBef>
              <a:buNone/>
            </a:pPr>
            <a:r>
              <a:rPr lang="pl-PL" sz="2000"/>
              <a:t> </a:t>
            </a:r>
          </a:p>
          <a:p>
            <a:pPr marL="0" indent="0">
              <a:spcBef>
                <a:spcPts val="0"/>
              </a:spcBef>
              <a:buNone/>
            </a:pPr>
            <a:r>
              <a:rPr lang="pl-PL" sz="2000" dirty="0"/>
              <a:t>W warunkach domowych bardzo dobrym opakowaniem zbiorczym jest lodówka.</a:t>
            </a:r>
          </a:p>
          <a:p>
            <a:pPr marL="0" indent="0">
              <a:spcBef>
                <a:spcPts val="0"/>
              </a:spcBef>
              <a:buNone/>
            </a:pPr>
            <a:r>
              <a:rPr lang="pl-PL" sz="2000" dirty="0"/>
              <a:t>- Pyłoszczelne papierowe, wielowarstwowe z wkładką parafinową lub z tworzyw sztucznych</a:t>
            </a:r>
          </a:p>
          <a:p>
            <a:pPr marL="0" indent="0">
              <a:buNone/>
            </a:pPr>
            <a:endParaRPr lang="pl-PL" sz="2000"/>
          </a:p>
        </p:txBody>
      </p:sp>
    </p:spTree>
    <p:extLst>
      <p:ext uri="{BB962C8B-B14F-4D97-AF65-F5344CB8AC3E}">
        <p14:creationId xmlns:p14="http://schemas.microsoft.com/office/powerpoint/2010/main" val="234095385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3">
            <a:extLst>
              <a:ext uri="{FF2B5EF4-FFF2-40B4-BE49-F238E27FC236}">
                <a16:creationId xmlns:a16="http://schemas.microsoft.com/office/drawing/2014/main" xmlns="" id="{93EFCCA4-3E33-4383-AEEE-C992F588AA3A}"/>
              </a:ext>
            </a:extLst>
          </p:cNvPr>
          <p:cNvPicPr>
            <a:picLocks noChangeAspect="1"/>
          </p:cNvPicPr>
          <p:nvPr/>
        </p:nvPicPr>
        <p:blipFill rotWithShape="1">
          <a:blip r:embed="rId2"/>
          <a:srcRect b="10021"/>
          <a:stretch/>
        </p:blipFill>
        <p:spPr>
          <a:xfrm>
            <a:off x="20" y="10"/>
            <a:ext cx="6116549" cy="6857990"/>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Symbol zastępczy zawartości 2"/>
          <p:cNvSpPr>
            <a:spLocks noGrp="1"/>
          </p:cNvSpPr>
          <p:nvPr>
            <p:ph idx="1"/>
          </p:nvPr>
        </p:nvSpPr>
        <p:spPr>
          <a:xfrm>
            <a:off x="5262828" y="1519238"/>
            <a:ext cx="6506100" cy="4979192"/>
          </a:xfrm>
        </p:spPr>
        <p:txBody>
          <a:bodyPr vert="horz" lIns="91440" tIns="45720" rIns="91440" bIns="45720" rtlCol="0" anchor="t">
            <a:normAutofit/>
          </a:bodyPr>
          <a:lstStyle/>
          <a:p>
            <a:pPr marL="0" indent="0" algn="ctr">
              <a:buNone/>
            </a:pPr>
            <a:r>
              <a:rPr lang="pl-PL" sz="2400" b="1" dirty="0"/>
              <a:t>P A M I Ę T A J ! </a:t>
            </a:r>
            <a:endParaRPr lang="en-US" sz="2400" b="1" dirty="0">
              <a:cs typeface="Calibri" panose="020F0502020204030204"/>
            </a:endParaRPr>
          </a:p>
          <a:p>
            <a:pPr marL="0" indent="0" algn="ctr">
              <a:buNone/>
            </a:pPr>
            <a:endParaRPr lang="pl-PL" sz="2400" b="1" dirty="0">
              <a:cs typeface="Calibri" panose="020F0502020204030204"/>
            </a:endParaRPr>
          </a:p>
          <a:p>
            <a:pPr marL="0" indent="0" algn="ctr">
              <a:buNone/>
            </a:pPr>
            <a:r>
              <a:rPr lang="pl-PL" sz="2400" b="1" dirty="0"/>
              <a:t>O TWOIM PRZETRWANIU W TERENIE SKAŻONYM DECYDUJE ILOŚĆ ZGROMADZONEJ WODY I ŻYWNOŚCI ORAZ SPOSÓB JEJ OCHRONY</a:t>
            </a:r>
            <a:endParaRPr lang="pl-PL" sz="2400" b="1" dirty="0">
              <a:cs typeface="Calibri" panose="020F0502020204030204"/>
            </a:endParaRPr>
          </a:p>
        </p:txBody>
      </p:sp>
    </p:spTree>
    <p:extLst>
      <p:ext uri="{BB962C8B-B14F-4D97-AF65-F5344CB8AC3E}">
        <p14:creationId xmlns:p14="http://schemas.microsoft.com/office/powerpoint/2010/main" val="365331651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EZPIECZNA ŻYWNOŚĆ - znak towarowy">
            <a:extLst>
              <a:ext uri="{FF2B5EF4-FFF2-40B4-BE49-F238E27FC236}">
                <a16:creationId xmlns:a16="http://schemas.microsoft.com/office/drawing/2014/main" xmlns="" id="{1F307BBF-959B-44E0-B9DE-90375D7E6F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2687" y="993432"/>
            <a:ext cx="5559188" cy="499738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xmlns="" id="{4B2A18C9-0A28-45BA-83F8-CD13DE7CAB38}"/>
              </a:ext>
            </a:extLst>
          </p:cNvPr>
          <p:cNvSpPr>
            <a:spLocks noGrp="1"/>
          </p:cNvSpPr>
          <p:nvPr>
            <p:ph type="title"/>
          </p:nvPr>
        </p:nvSpPr>
        <p:spPr>
          <a:xfrm>
            <a:off x="838200" y="95535"/>
            <a:ext cx="10515600" cy="791569"/>
          </a:xfrm>
        </p:spPr>
        <p:txBody>
          <a:bodyPr/>
          <a:lstStyle/>
          <a:p>
            <a:r>
              <a:rPr lang="pl-PL" b="1" dirty="0">
                <a:solidFill>
                  <a:schemeClr val="accent1">
                    <a:lumMod val="75000"/>
                  </a:schemeClr>
                </a:solidFill>
                <a:latin typeface="Times New Roman" panose="02020603050405020304" pitchFamily="18" charset="0"/>
                <a:ea typeface="Calibri" panose="020F0502020204030204" pitchFamily="34" charset="0"/>
                <a:cs typeface="Times New Roman" panose="02020603050405020304" pitchFamily="18" charset="0"/>
              </a:rPr>
              <a:t>Ochrona wody i żywności przed skażeniem </a:t>
            </a:r>
            <a:endParaRPr lang="pl-PL"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xmlns="" id="{690B393F-7A0A-4B1B-89DE-09CD2F3D8FDD}"/>
              </a:ext>
            </a:extLst>
          </p:cNvPr>
          <p:cNvSpPr>
            <a:spLocks noGrp="1"/>
          </p:cNvSpPr>
          <p:nvPr>
            <p:ph idx="1"/>
          </p:nvPr>
        </p:nvSpPr>
        <p:spPr>
          <a:xfrm>
            <a:off x="150125" y="887104"/>
            <a:ext cx="6250675" cy="5745708"/>
          </a:xfrm>
        </p:spPr>
        <p:txBody>
          <a:bodyPr>
            <a:normAutofit/>
          </a:bodyPr>
          <a:lstStyle/>
          <a:p>
            <a:pPr algn="just">
              <a:buFont typeface="Wingdings" panose="05000000000000000000" pitchFamily="2" charset="2"/>
              <a:buChar char="Ø"/>
            </a:pPr>
            <a:r>
              <a:rPr lang="pl-P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Środki żywności i wody są niezbędne ludziom do życia. Ich niedostatek może mieć znaczny wpływ na ich zdrowie zdolność do pracy i stan psychiczny. </a:t>
            </a:r>
          </a:p>
          <a:p>
            <a:pPr algn="just">
              <a:buFont typeface="Wingdings" panose="05000000000000000000" pitchFamily="2" charset="2"/>
              <a:buChar char="Ø"/>
            </a:pPr>
            <a:r>
              <a:rPr lang="pl-P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Gdy produkty żywnościowe ulegną skażeniu lub zakażeniu ich przydatność do konsumpcji zostaje ograniczona. Istnieje wiele sposobów skutecznego zabezpieczania żywności i wody. </a:t>
            </a:r>
          </a:p>
          <a:p>
            <a:pPr algn="just">
              <a:buFont typeface="Wingdings" panose="05000000000000000000" pitchFamily="2" charset="2"/>
              <a:buChar char="Ø"/>
            </a:pPr>
            <a:r>
              <a:rPr lang="pl-P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 celu zapewnienia racjonalnego gospodarowania wodami powierzchniowymi (śródlądowymi oraz morskimi) i podziemnymi, niezbędne są zespołowe działania, czyli ochrona wód.</a:t>
            </a:r>
          </a:p>
          <a:p>
            <a:pPr algn="just">
              <a:buFont typeface="Wingdings" panose="05000000000000000000" pitchFamily="2" charset="2"/>
              <a:buChar char="Ø"/>
            </a:pPr>
            <a:r>
              <a:rPr lang="pl-P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 ona na celu zapobieganie naruszaniu równowagi przyrodniczej i wywoływaniu w wodach zmian powodujących ich nieprzydatność dla ludzi, świata roślinnego i zwierzęcego oraz gospodarki. </a:t>
            </a:r>
          </a:p>
          <a:p>
            <a:pPr algn="just">
              <a:buFont typeface="Wingdings" panose="05000000000000000000" pitchFamily="2" charset="2"/>
              <a:buChar char="Ø"/>
            </a:pPr>
            <a:r>
              <a:rPr lang="pl-P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Jest też ważnym elementem kompleksowej ochrony środowiska realizowanej perspektywicznie od 1973 r. i zakładającej przede wszystkim zahamowanie degradacji środowiska naturalnego w Polsce.</a:t>
            </a:r>
            <a:endParaRPr lang="pl-PL"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631096"/>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4" descr="Obraz zawierający trawa, krowa, ssak, zewnętrzne&#10;&#10;Opis wygenerowany automatycznie">
            <a:extLst>
              <a:ext uri="{FF2B5EF4-FFF2-40B4-BE49-F238E27FC236}">
                <a16:creationId xmlns:a16="http://schemas.microsoft.com/office/drawing/2014/main" xmlns="" id="{A35DCD24-ACBC-4106-9577-7B4F54963E36}"/>
              </a:ext>
            </a:extLst>
          </p:cNvPr>
          <p:cNvPicPr>
            <a:picLocks noChangeAspect="1"/>
          </p:cNvPicPr>
          <p:nvPr/>
        </p:nvPicPr>
        <p:blipFill rotWithShape="1">
          <a:blip r:embed="rId2"/>
          <a:srcRect t="891" r="11111" b="8200"/>
          <a:stretch/>
        </p:blipFill>
        <p:spPr>
          <a:xfrm>
            <a:off x="20" y="10"/>
            <a:ext cx="12191980" cy="6857990"/>
          </a:xfrm>
          <a:prstGeom prst="rect">
            <a:avLst/>
          </a:prstGeom>
        </p:spPr>
      </p:pic>
      <p:sp>
        <p:nvSpPr>
          <p:cNvPr id="9" name="Rectangle 8">
            <a:extLst>
              <a:ext uri="{FF2B5EF4-FFF2-40B4-BE49-F238E27FC236}">
                <a16:creationId xmlns:a16="http://schemas.microsoft.com/office/drawing/2014/main" xmlns="" id="{86C7B4A1-154A-4DF0-AC46-F88D75A2E0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594804" y="640263"/>
            <a:ext cx="6619811" cy="1344975"/>
          </a:xfrm>
        </p:spPr>
        <p:txBody>
          <a:bodyPr>
            <a:normAutofit/>
          </a:bodyPr>
          <a:lstStyle/>
          <a:p>
            <a:pPr algn="ctr"/>
            <a:r>
              <a:rPr lang="pl-PL" sz="4000" b="1" dirty="0"/>
              <a:t>Zbiorowa i indywidualna ochrona zwierząt</a:t>
            </a:r>
            <a:endParaRPr lang="en-US" b="1" dirty="0"/>
          </a:p>
        </p:txBody>
      </p:sp>
      <p:sp>
        <p:nvSpPr>
          <p:cNvPr id="3" name="Symbol zastępczy zawartości 2"/>
          <p:cNvSpPr>
            <a:spLocks noGrp="1"/>
          </p:cNvSpPr>
          <p:nvPr>
            <p:ph idx="1"/>
          </p:nvPr>
        </p:nvSpPr>
        <p:spPr>
          <a:xfrm>
            <a:off x="451236" y="2121763"/>
            <a:ext cx="7006008" cy="4177821"/>
          </a:xfrm>
        </p:spPr>
        <p:txBody>
          <a:bodyPr vert="horz" lIns="91440" tIns="45720" rIns="91440" bIns="45720" rtlCol="0" anchor="t">
            <a:normAutofit/>
          </a:bodyPr>
          <a:lstStyle/>
          <a:p>
            <a:pPr marL="0" indent="0" algn="just">
              <a:spcBef>
                <a:spcPts val="0"/>
              </a:spcBef>
              <a:buNone/>
            </a:pPr>
            <a:r>
              <a:rPr lang="pl-PL" sz="1600" dirty="0"/>
              <a:t>Podstawowym i najbardziej skutecznym środkiem ochrony zwierząt hodowlanych jest zabezpieczenie budynków inwentarskich (obór, stajni ,chlewni ,kurników) przed promieniotwórczymi środkami trującymi, zarazkami chorobotwórczymi i bronią chemiczną. Najlepsze właściwości ochronne mają budynki z cegły z niepalnym dachem z dobrze uszczelnionymi oknami i drzwiami. Budynki drewniane wymagają poprawienia warunków osłonności przez ustawienie wzdłuż ścian worków z piaskiem, lub usypanie wału z ziemi.</a:t>
            </a:r>
            <a:endParaRPr lang="pl-PL" sz="1600" dirty="0">
              <a:cs typeface="Calibri"/>
            </a:endParaRPr>
          </a:p>
          <a:p>
            <a:pPr marL="0" indent="0" algn="just">
              <a:spcBef>
                <a:spcPts val="0"/>
              </a:spcBef>
              <a:buNone/>
            </a:pPr>
            <a:endParaRPr lang="pl-PL" sz="1600" dirty="0">
              <a:cs typeface="Calibri"/>
            </a:endParaRPr>
          </a:p>
          <a:p>
            <a:pPr marL="0" indent="0" algn="just">
              <a:spcBef>
                <a:spcPts val="0"/>
              </a:spcBef>
              <a:buNone/>
            </a:pPr>
            <a:r>
              <a:rPr lang="pl-PL" sz="1600" dirty="0"/>
              <a:t>Rozlokowując zwierzęta w przeznaczonych dla nich budynkach należy w miejscu najlepiej osłoniętym umieścić zwierzęta młode i zarodowe, w pozostałych przeznaczone na ubój. W celu utrzymania odpowiedniego mikroklimatu należy stosować ściółki o dużej zdolności pochłaniania wilgoci i, dążyć do obniżenia koncentracji amoniaku i siarkowodoru, ustawiając pojemniki z wapnem niegaszonym pochłaniającym wilgoć i nadmiar dwutlenku węgla, a także w zależności od sytuacji przeprowadzić wietrzenie pomieszczeń. We wszystkich uszczelnionych pomieszczeniach powinno się zgromadzić kilkudniowy zapas paszy i wody. </a:t>
            </a:r>
            <a:endParaRPr lang="pl-PL" sz="1600" dirty="0">
              <a:cs typeface="Calibri"/>
            </a:endParaRPr>
          </a:p>
          <a:p>
            <a:pPr marL="0" indent="0">
              <a:buNone/>
            </a:pPr>
            <a:endParaRPr lang="pl-PL" sz="1500" dirty="0"/>
          </a:p>
          <a:p>
            <a:pPr marL="0" indent="0">
              <a:buNone/>
            </a:pPr>
            <a:endParaRPr lang="pl-PL" sz="1500" dirty="0"/>
          </a:p>
        </p:txBody>
      </p:sp>
    </p:spTree>
    <p:extLst>
      <p:ext uri="{BB962C8B-B14F-4D97-AF65-F5344CB8AC3E}">
        <p14:creationId xmlns:p14="http://schemas.microsoft.com/office/powerpoint/2010/main" val="49859616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4" descr="Obraz zawierający wewnątrz, pokryte, sufit, pociąg&#10;&#10;Opis wygenerowany automatycznie">
            <a:extLst>
              <a:ext uri="{FF2B5EF4-FFF2-40B4-BE49-F238E27FC236}">
                <a16:creationId xmlns:a16="http://schemas.microsoft.com/office/drawing/2014/main" xmlns="" id="{A5A31AFD-5474-43BB-A245-0312EAFB76A5}"/>
              </a:ext>
            </a:extLst>
          </p:cNvPr>
          <p:cNvPicPr>
            <a:picLocks noChangeAspect="1"/>
          </p:cNvPicPr>
          <p:nvPr/>
        </p:nvPicPr>
        <p:blipFill rotWithShape="1">
          <a:blip r:embed="rId2"/>
          <a:srcRect r="8683" b="12195"/>
          <a:stretch/>
        </p:blipFill>
        <p:spPr>
          <a:xfrm>
            <a:off x="20" y="10"/>
            <a:ext cx="12191980" cy="6857990"/>
          </a:xfrm>
          <a:prstGeom prst="rect">
            <a:avLst/>
          </a:prstGeom>
        </p:spPr>
      </p:pic>
      <p:sp>
        <p:nvSpPr>
          <p:cNvPr id="9" name="Rectangle 8">
            <a:extLst>
              <a:ext uri="{FF2B5EF4-FFF2-40B4-BE49-F238E27FC236}">
                <a16:creationId xmlns:a16="http://schemas.microsoft.com/office/drawing/2014/main" xmlns="" id="{86C7B4A1-154A-4DF0-AC46-F88D75A2E0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p:cNvSpPr>
            <a:spLocks noGrp="1"/>
          </p:cNvSpPr>
          <p:nvPr>
            <p:ph idx="1"/>
          </p:nvPr>
        </p:nvSpPr>
        <p:spPr>
          <a:xfrm>
            <a:off x="439328" y="478702"/>
            <a:ext cx="7013411" cy="5630384"/>
          </a:xfrm>
        </p:spPr>
        <p:txBody>
          <a:bodyPr vert="horz" lIns="91440" tIns="45720" rIns="91440" bIns="45720" rtlCol="0" anchor="t">
            <a:normAutofit/>
          </a:bodyPr>
          <a:lstStyle/>
          <a:p>
            <a:pPr marL="0" indent="0" algn="just">
              <a:spcBef>
                <a:spcPts val="0"/>
              </a:spcBef>
              <a:buNone/>
            </a:pPr>
            <a:r>
              <a:rPr lang="pl-PL" sz="2000" dirty="0"/>
              <a:t>Nie zawsze jest możliwa ochrona zwierząt w budynkach a nawet w zastępczych pomieszczeniach ochronnych, pozostają więc pastwiska. W przypadku skażeń promieniotwórczych szczególnie przydatne są te które graniczą z jarami, wąwozami, lasami, nie nadają się one natomiast w wypadku skażeń chemicznych i biologicznych, ponieważ w tych miejscach powstają zastoje. Jeżeli nie ma takich warunków naturalnych spędza się zwierzęta do specjalnie, przedtem przygotowanych ogrodzeń, gdyż na małej przestrzeni zjedzą mniej traw niż chodząc po dużych łąkach. Dla najcenniejszych zwierząt zarodowych przygotowuje się indywidualne środki ochrony. Są one niezbędne w trakcie ich wywozu lub przepędzania przez strefy skażone. Należy też przewidzieć potrzebę przykrycia zwierząt podręcznymi materiałami np. brezentem ,folią ,matą.</a:t>
            </a:r>
            <a:endParaRPr lang="pl-PL" sz="2000" dirty="0">
              <a:cs typeface="Calibri"/>
            </a:endParaRPr>
          </a:p>
          <a:p>
            <a:pPr marL="0" indent="0" algn="just">
              <a:spcBef>
                <a:spcPts val="0"/>
              </a:spcBef>
              <a:buNone/>
            </a:pPr>
            <a:endParaRPr lang="pl-PL" sz="2000" dirty="0">
              <a:cs typeface="Calibri"/>
            </a:endParaRPr>
          </a:p>
          <a:p>
            <a:pPr marL="0" indent="0" algn="just">
              <a:spcBef>
                <a:spcPts val="0"/>
              </a:spcBef>
              <a:buNone/>
            </a:pPr>
            <a:r>
              <a:rPr lang="pl-PL" sz="2000" dirty="0"/>
              <a:t>Żywność, woda i pasz dla zwierząt, wykazujące oznaki skażenia lub przechowywane w rejonie skażonym w niewłaściwych opakowaniach, muszą być zbadane przed dopuszczeniem do spożycia. Jeśli nie ma takiej możliwości należy je traktować jako skażone i poddać dezaktywacji, odkażaniu lub dezynfekcji.</a:t>
            </a:r>
            <a:endParaRPr lang="pl-PL" sz="2000" dirty="0">
              <a:cs typeface="Calibri"/>
            </a:endParaRPr>
          </a:p>
          <a:p>
            <a:pPr marL="0" indent="0">
              <a:buNone/>
            </a:pPr>
            <a:endParaRPr lang="pl-PL" sz="1500" dirty="0"/>
          </a:p>
        </p:txBody>
      </p:sp>
    </p:spTree>
    <p:extLst>
      <p:ext uri="{BB962C8B-B14F-4D97-AF65-F5344CB8AC3E}">
        <p14:creationId xmlns:p14="http://schemas.microsoft.com/office/powerpoint/2010/main" val="40642773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575" y="1014383"/>
            <a:ext cx="6835870" cy="56730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 name="Tytuł 1">
            <a:extLst>
              <a:ext uri="{FF2B5EF4-FFF2-40B4-BE49-F238E27FC236}">
                <a16:creationId xmlns:a16="http://schemas.microsoft.com/office/drawing/2014/main" xmlns="" id="{B4D5404C-B70D-4618-8DA8-07A99744DEA9}"/>
              </a:ext>
            </a:extLst>
          </p:cNvPr>
          <p:cNvSpPr>
            <a:spLocks noGrp="1"/>
          </p:cNvSpPr>
          <p:nvPr>
            <p:ph type="title"/>
          </p:nvPr>
        </p:nvSpPr>
        <p:spPr>
          <a:xfrm>
            <a:off x="1733266" y="1"/>
            <a:ext cx="9620534" cy="1009933"/>
          </a:xfrm>
        </p:spPr>
        <p:txBody>
          <a:bodyPr>
            <a:normAutofit/>
          </a:bodyPr>
          <a:lstStyle/>
          <a:p>
            <a:pPr algn="ctr"/>
            <a:r>
              <a:rPr lang="pl-PL" sz="3600" b="1"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Zbiorowa i indywidualna ochrona zwierząt</a:t>
            </a:r>
            <a:endParaRPr lang="pl-PL" sz="36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xmlns="" id="{F6680009-76BD-4726-93E3-581DDC200C3D}"/>
              </a:ext>
            </a:extLst>
          </p:cNvPr>
          <p:cNvSpPr>
            <a:spLocks noGrp="1"/>
          </p:cNvSpPr>
          <p:nvPr>
            <p:ph idx="1"/>
          </p:nvPr>
        </p:nvSpPr>
        <p:spPr>
          <a:xfrm>
            <a:off x="4490113" y="838200"/>
            <a:ext cx="7588156" cy="5849203"/>
          </a:xfrm>
        </p:spPr>
        <p:style>
          <a:lnRef idx="2">
            <a:schemeClr val="accent3"/>
          </a:lnRef>
          <a:fillRef idx="1">
            <a:schemeClr val="lt1"/>
          </a:fillRef>
          <a:effectRef idx="0">
            <a:schemeClr val="accent3"/>
          </a:effectRef>
          <a:fontRef idx="minor">
            <a:schemeClr val="dk1"/>
          </a:fontRef>
        </p:style>
        <p:txBody>
          <a:bodyPr>
            <a:normAutofit fontScale="92500" lnSpcReduction="20000"/>
          </a:bodyPr>
          <a:lstStyle/>
          <a:p>
            <a:pPr marL="0" indent="0" algn="ctr">
              <a:buNone/>
            </a:pPr>
            <a:r>
              <a:rPr lang="pl-PL" b="1" u="sng" dirty="0">
                <a:solidFill>
                  <a:schemeClr val="accent6">
                    <a:lumMod val="75000"/>
                  </a:schemeClr>
                </a:solidFill>
                <a:effectLst/>
                <a:latin typeface="Times New Roman" panose="02020603050405020304" pitchFamily="18" charset="0"/>
                <a:cs typeface="Times New Roman" panose="02020603050405020304" pitchFamily="18" charset="0"/>
              </a:rPr>
              <a:t>Ewakuacja zwierząt</a:t>
            </a:r>
          </a:p>
          <a:p>
            <a:pPr marL="0" indent="0" algn="just">
              <a:spcBef>
                <a:spcPts val="600"/>
              </a:spcBef>
              <a:buNone/>
            </a:pPr>
            <a:r>
              <a:rPr lang="pl-PL" b="1" dirty="0">
                <a:solidFill>
                  <a:srgbClr val="FF0000"/>
                </a:solidFill>
                <a:latin typeface="Times New Roman" panose="02020603050405020304" pitchFamily="18" charset="0"/>
                <a:cs typeface="Times New Roman" panose="02020603050405020304" pitchFamily="18" charset="0"/>
              </a:rPr>
              <a:t/>
            </a:r>
            <a:br>
              <a:rPr lang="pl-PL" b="1" dirty="0">
                <a:solidFill>
                  <a:srgbClr val="FF0000"/>
                </a:solidFill>
                <a:latin typeface="Times New Roman" panose="02020603050405020304" pitchFamily="18" charset="0"/>
                <a:cs typeface="Times New Roman" panose="02020603050405020304" pitchFamily="18" charset="0"/>
              </a:rPr>
            </a:br>
            <a:r>
              <a:rPr lang="pl-PL" sz="1700" b="1" dirty="0">
                <a:effectLst/>
                <a:latin typeface="Times New Roman" panose="02020603050405020304" pitchFamily="18" charset="0"/>
                <a:cs typeface="Times New Roman" panose="02020603050405020304" pitchFamily="18" charset="0"/>
              </a:rPr>
              <a:t>W razie pojawienia się zagrożenia w wyżej wymienionych sytuacjach najskuteczniejszym  sposobem ochrony zwierząt będzie ich szybkie rozproszenie na odległość 25-50 km. </a:t>
            </a:r>
          </a:p>
          <a:p>
            <a:pPr marL="0" indent="0" algn="just">
              <a:buNone/>
            </a:pPr>
            <a:r>
              <a:rPr lang="pl-PL" sz="1800" b="1" dirty="0">
                <a:solidFill>
                  <a:schemeClr val="accent1">
                    <a:lumMod val="75000"/>
                  </a:schemeClr>
                </a:solidFill>
                <a:effectLst/>
                <a:latin typeface="Times New Roman" panose="02020603050405020304" pitchFamily="18" charset="0"/>
                <a:cs typeface="Times New Roman" panose="02020603050405020304" pitchFamily="18" charset="0"/>
              </a:rPr>
              <a:t>Organizacja ewakuacji zwierząt odpowiada procedurom stosowanym podczas ewakuacji  ludności. </a:t>
            </a:r>
          </a:p>
          <a:p>
            <a:pPr marL="0" indent="0" algn="just">
              <a:buNone/>
            </a:pPr>
            <a:r>
              <a:rPr lang="pl-PL" sz="1800" b="1" dirty="0">
                <a:solidFill>
                  <a:schemeClr val="accent1">
                    <a:lumMod val="75000"/>
                  </a:schemeClr>
                </a:solidFill>
                <a:effectLst/>
                <a:latin typeface="Times New Roman" panose="02020603050405020304" pitchFamily="18" charset="0"/>
                <a:cs typeface="Times New Roman" panose="02020603050405020304" pitchFamily="18" charset="0"/>
              </a:rPr>
              <a:t>Wyróżnia się ewakuację I, II i III stopnia. </a:t>
            </a:r>
          </a:p>
          <a:p>
            <a:r>
              <a:rPr lang="pl-PL" sz="2000" b="1" dirty="0">
                <a:effectLst/>
                <a:latin typeface="Times New Roman" panose="02020603050405020304" pitchFamily="18" charset="0"/>
                <a:cs typeface="Times New Roman" panose="02020603050405020304" pitchFamily="18" charset="0"/>
              </a:rPr>
              <a:t>Podczas ewakuacji zwierząt najważniejsze jest wcześniejsze ustalenie kolejności ich wyprowadzania oraz wyznaczenie miejsca tymczasowego ulokowania. </a:t>
            </a:r>
          </a:p>
          <a:p>
            <a:r>
              <a:rPr lang="pl-PL" sz="2000" b="1" dirty="0">
                <a:effectLst/>
                <a:latin typeface="Times New Roman" panose="02020603050405020304" pitchFamily="18" charset="0"/>
                <a:cs typeface="Times New Roman" panose="02020603050405020304" pitchFamily="18" charset="0"/>
              </a:rPr>
              <a:t>Przyjmuje się zasadę, że zwierzęta hodowlane mają pierwszeństwo przed użytkowymi. Priorytetem jest również ochrona zwierząt młodych oraz rozpłodowych. </a:t>
            </a:r>
          </a:p>
          <a:p>
            <a:pPr marL="0" indent="0">
              <a:buNone/>
            </a:pPr>
            <a:r>
              <a:rPr lang="pl-PL" sz="2000" b="1" u="sng" dirty="0">
                <a:solidFill>
                  <a:schemeClr val="accent1">
                    <a:lumMod val="75000"/>
                  </a:schemeClr>
                </a:solidFill>
                <a:effectLst/>
                <a:latin typeface="Times New Roman" panose="02020603050405020304" pitchFamily="18" charset="0"/>
                <a:cs typeface="Times New Roman" panose="02020603050405020304" pitchFamily="18" charset="0"/>
              </a:rPr>
              <a:t>Zwierzęta ewakuuje się z dala od: </a:t>
            </a:r>
          </a:p>
          <a:p>
            <a:pPr marL="0" indent="0">
              <a:buNone/>
            </a:pPr>
            <a:r>
              <a:rPr lang="pl-PL" sz="2000" b="1" dirty="0">
                <a:solidFill>
                  <a:schemeClr val="accent1">
                    <a:lumMod val="75000"/>
                  </a:schemeClr>
                </a:solidFill>
                <a:latin typeface="Times New Roman" panose="02020603050405020304" pitchFamily="18" charset="0"/>
                <a:cs typeface="Times New Roman" panose="02020603050405020304" pitchFamily="18" charset="0"/>
              </a:rPr>
              <a:t/>
            </a:r>
            <a:br>
              <a:rPr lang="pl-PL" sz="2000" b="1" dirty="0">
                <a:solidFill>
                  <a:schemeClr val="accent1">
                    <a:lumMod val="75000"/>
                  </a:schemeClr>
                </a:solidFill>
                <a:latin typeface="Times New Roman" panose="02020603050405020304" pitchFamily="18" charset="0"/>
                <a:cs typeface="Times New Roman" panose="02020603050405020304" pitchFamily="18" charset="0"/>
              </a:rPr>
            </a:br>
            <a:r>
              <a:rPr lang="pl-PL" sz="1900" b="1" dirty="0">
                <a:effectLst/>
                <a:latin typeface="Times New Roman" panose="02020603050405020304" pitchFamily="18" charset="0"/>
                <a:cs typeface="Times New Roman" panose="02020603050405020304" pitchFamily="18" charset="0"/>
              </a:rPr>
              <a:t>• rejonów leżących w pobliżu wielkich ośrodków przemysłowych, komunikacyjnych oraz  ważnych obiektów wojskowych, </a:t>
            </a:r>
          </a:p>
          <a:p>
            <a:pPr marL="0" indent="0">
              <a:buNone/>
            </a:pPr>
            <a:r>
              <a:rPr lang="pl-PL" sz="1900" b="1" dirty="0">
                <a:latin typeface="Times New Roman" panose="02020603050405020304" pitchFamily="18" charset="0"/>
                <a:cs typeface="Times New Roman" panose="02020603050405020304" pitchFamily="18" charset="0"/>
              </a:rPr>
              <a:t/>
            </a:r>
            <a:br>
              <a:rPr lang="pl-PL" sz="1900" b="1" dirty="0">
                <a:latin typeface="Times New Roman" panose="02020603050405020304" pitchFamily="18" charset="0"/>
                <a:cs typeface="Times New Roman" panose="02020603050405020304" pitchFamily="18" charset="0"/>
              </a:rPr>
            </a:br>
            <a:r>
              <a:rPr lang="pl-PL" sz="1900" b="1" dirty="0">
                <a:effectLst/>
                <a:latin typeface="Times New Roman" panose="02020603050405020304" pitchFamily="18" charset="0"/>
                <a:cs typeface="Times New Roman" panose="02020603050405020304" pitchFamily="18" charset="0"/>
              </a:rPr>
              <a:t>• rejonów przewidzianych do prowadzenia działań wojennych oraz takich, na których te działania są już prowadzone, </a:t>
            </a:r>
          </a:p>
          <a:p>
            <a:pPr marL="0" indent="0">
              <a:buNone/>
            </a:pPr>
            <a:r>
              <a:rPr lang="pl-PL" sz="1900" b="1" dirty="0">
                <a:effectLst/>
                <a:latin typeface="Times New Roman" panose="02020603050405020304" pitchFamily="18" charset="0"/>
                <a:cs typeface="Times New Roman" panose="02020603050405020304" pitchFamily="18" charset="0"/>
              </a:rPr>
              <a:t>• rejonów potencjalnie zagrożonych (np. zatopieniami, pożarami). </a:t>
            </a:r>
            <a:endParaRPr lang="pl-PL" sz="19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AutoShape 2" descr="Zoolog: kwestionowanie świadomości ssaków i ptaków to ignorancja | Nauka w  Polsce"/>
          <p:cNvSpPr>
            <a:spLocks noChangeAspect="1" noChangeArrowheads="1"/>
          </p:cNvSpPr>
          <p:nvPr/>
        </p:nvSpPr>
        <p:spPr bwMode="auto">
          <a:xfrm>
            <a:off x="155575" y="-762000"/>
            <a:ext cx="2857500" cy="160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Tree>
    <p:extLst>
      <p:ext uri="{BB962C8B-B14F-4D97-AF65-F5344CB8AC3E}">
        <p14:creationId xmlns:p14="http://schemas.microsoft.com/office/powerpoint/2010/main" val="11418022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285026" y="593757"/>
            <a:ext cx="6761972" cy="1286160"/>
          </a:xfrm>
        </p:spPr>
        <p:txBody>
          <a:bodyPr anchor="b">
            <a:normAutofit/>
          </a:bodyPr>
          <a:lstStyle/>
          <a:p>
            <a:r>
              <a:rPr lang="pl-PL" sz="3400" b="1" dirty="0"/>
              <a:t>Ochrona ujęć i urządzeń wodnych na wypadek zagrożenia zniszczeniem</a:t>
            </a:r>
          </a:p>
        </p:txBody>
      </p:sp>
      <p:sp>
        <p:nvSpPr>
          <p:cNvPr id="3" name="Symbol zastępczy zawartości 2"/>
          <p:cNvSpPr>
            <a:spLocks noGrp="1"/>
          </p:cNvSpPr>
          <p:nvPr>
            <p:ph idx="1"/>
          </p:nvPr>
        </p:nvSpPr>
        <p:spPr>
          <a:xfrm>
            <a:off x="4774932" y="2283619"/>
            <a:ext cx="7419925" cy="4475981"/>
          </a:xfrm>
        </p:spPr>
        <p:txBody>
          <a:bodyPr vert="horz" lIns="91440" tIns="45720" rIns="91440" bIns="45720" rtlCol="0" anchor="t">
            <a:normAutofit lnSpcReduction="10000"/>
          </a:bodyPr>
          <a:lstStyle/>
          <a:p>
            <a:pPr marL="0" indent="0">
              <a:spcBef>
                <a:spcPts val="0"/>
              </a:spcBef>
              <a:buNone/>
            </a:pPr>
            <a:r>
              <a:rPr lang="pl-PL" sz="1600" b="1" dirty="0"/>
              <a:t>Sieć wodociągowa</a:t>
            </a:r>
            <a:endParaRPr lang="pl-PL" sz="1600" dirty="0">
              <a:cs typeface="Calibri" panose="020F0502020204030204"/>
            </a:endParaRPr>
          </a:p>
          <a:p>
            <a:pPr marL="0" indent="0">
              <a:spcBef>
                <a:spcPts val="0"/>
              </a:spcBef>
              <a:buNone/>
            </a:pPr>
            <a:r>
              <a:rPr lang="pl-PL" sz="1600" dirty="0"/>
              <a:t>Zabezpieczać się będzie przez odcięcie poboru wody na okres niebezpiecznego skażenia w miejscu jej czerpania. Ponowny jej pobór nastąpi po ustąpieniu niebezpiecznego skażenia. </a:t>
            </a:r>
            <a:endParaRPr lang="pl-PL" sz="1600" dirty="0">
              <a:cs typeface="Calibri"/>
            </a:endParaRPr>
          </a:p>
          <a:p>
            <a:pPr marL="0" indent="0">
              <a:spcBef>
                <a:spcPts val="0"/>
              </a:spcBef>
              <a:buNone/>
            </a:pPr>
            <a:r>
              <a:rPr lang="pl-PL" sz="1600" dirty="0"/>
              <a:t>W związku z powyższym należy zrobić:</a:t>
            </a:r>
            <a:endParaRPr lang="pl-PL" sz="1600" dirty="0">
              <a:cs typeface="Calibri"/>
            </a:endParaRPr>
          </a:p>
          <a:p>
            <a:pPr marL="0" indent="0">
              <a:spcBef>
                <a:spcPts val="0"/>
              </a:spcBef>
              <a:buNone/>
            </a:pPr>
            <a:r>
              <a:rPr lang="pl-PL" sz="1600" dirty="0"/>
              <a:t>- Przygotować indywidualne zapasy wody nie skażonej</a:t>
            </a:r>
            <a:endParaRPr lang="pl-PL" sz="1600" dirty="0">
              <a:cs typeface="Calibri"/>
            </a:endParaRPr>
          </a:p>
          <a:p>
            <a:pPr marL="0" indent="0">
              <a:spcBef>
                <a:spcPts val="0"/>
              </a:spcBef>
              <a:buNone/>
            </a:pPr>
            <a:r>
              <a:rPr lang="pl-PL" sz="1600" dirty="0"/>
              <a:t>- Zabezpieczyć indywidualne studnie kopane oraz ujęcia domowych studni wierconych</a:t>
            </a:r>
            <a:endParaRPr lang="pl-PL" sz="1600" dirty="0">
              <a:cs typeface="Calibri"/>
            </a:endParaRPr>
          </a:p>
          <a:p>
            <a:pPr marL="0" indent="0">
              <a:spcBef>
                <a:spcPts val="0"/>
              </a:spcBef>
              <a:buNone/>
            </a:pPr>
            <a:endParaRPr lang="pl-PL" sz="1600" dirty="0">
              <a:cs typeface="Calibri"/>
            </a:endParaRPr>
          </a:p>
          <a:p>
            <a:pPr marL="0" indent="0">
              <a:spcBef>
                <a:spcPts val="0"/>
              </a:spcBef>
              <a:buNone/>
            </a:pPr>
            <a:r>
              <a:rPr lang="pl-PL" sz="1600" dirty="0"/>
              <a:t>* Indywidualny zapas wody w rejonie skażenia powinien wystarczyć na dwa tygodnie.</a:t>
            </a:r>
            <a:endParaRPr lang="pl-PL" sz="1600" dirty="0">
              <a:cs typeface="Calibri"/>
            </a:endParaRPr>
          </a:p>
          <a:p>
            <a:pPr marL="0" indent="0">
              <a:spcBef>
                <a:spcPts val="0"/>
              </a:spcBef>
              <a:buNone/>
            </a:pPr>
            <a:r>
              <a:rPr lang="pl-PL" sz="1600" dirty="0"/>
              <a:t>   Za minimum przyjmuję się 3 litry wody dla jednej osoby na dzień.</a:t>
            </a:r>
            <a:endParaRPr lang="pl-PL" sz="1600" dirty="0">
              <a:cs typeface="Calibri"/>
            </a:endParaRPr>
          </a:p>
          <a:p>
            <a:pPr marL="0" indent="0">
              <a:spcBef>
                <a:spcPts val="0"/>
              </a:spcBef>
              <a:buNone/>
            </a:pPr>
            <a:endParaRPr lang="pl-PL" sz="1600" dirty="0">
              <a:cs typeface="Calibri"/>
            </a:endParaRPr>
          </a:p>
          <a:p>
            <a:pPr marL="0" indent="0">
              <a:spcBef>
                <a:spcPts val="0"/>
              </a:spcBef>
              <a:buNone/>
            </a:pPr>
            <a:endParaRPr lang="pl-PL" sz="1600" dirty="0">
              <a:cs typeface="Calibri"/>
            </a:endParaRPr>
          </a:p>
          <a:p>
            <a:pPr marL="0" indent="0">
              <a:spcBef>
                <a:spcPts val="0"/>
              </a:spcBef>
              <a:buNone/>
            </a:pPr>
            <a:r>
              <a:rPr lang="pl-PL" sz="1600" u="sng" dirty="0"/>
              <a:t>Ochrona zasobów wodnych polega przede wszystkim na rozwiązaniach technicznych, </a:t>
            </a:r>
            <a:endParaRPr lang="pl-PL" sz="1600" u="sng" dirty="0">
              <a:cs typeface="Calibri"/>
            </a:endParaRPr>
          </a:p>
          <a:p>
            <a:pPr marL="0" indent="0">
              <a:spcBef>
                <a:spcPts val="0"/>
              </a:spcBef>
              <a:buNone/>
            </a:pPr>
            <a:r>
              <a:rPr lang="pl-PL" sz="1600" u="sng" dirty="0"/>
              <a:t>takich jak:</a:t>
            </a:r>
            <a:endParaRPr lang="pl-PL" sz="1600" u="sng" dirty="0">
              <a:cs typeface="Calibri"/>
            </a:endParaRPr>
          </a:p>
          <a:p>
            <a:pPr marL="0" indent="0">
              <a:spcBef>
                <a:spcPts val="0"/>
              </a:spcBef>
              <a:buNone/>
            </a:pPr>
            <a:r>
              <a:rPr lang="pl-PL" sz="1600" dirty="0"/>
              <a:t>- stosowanie bezściekowych technologii w produkcji przemysłowej; </a:t>
            </a:r>
            <a:endParaRPr lang="pl-PL" sz="1600" dirty="0">
              <a:cs typeface="Calibri"/>
            </a:endParaRPr>
          </a:p>
          <a:p>
            <a:pPr marL="0" indent="0">
              <a:spcBef>
                <a:spcPts val="0"/>
              </a:spcBef>
              <a:buNone/>
            </a:pPr>
            <a:r>
              <a:rPr lang="pl-PL" sz="1600" dirty="0"/>
              <a:t>- napowietrzanie wód stojących;</a:t>
            </a:r>
            <a:endParaRPr lang="pl-PL" sz="1600" dirty="0">
              <a:cs typeface="Calibri"/>
            </a:endParaRPr>
          </a:p>
          <a:p>
            <a:pPr marL="0" indent="0">
              <a:spcBef>
                <a:spcPts val="0"/>
              </a:spcBef>
              <a:buNone/>
            </a:pPr>
            <a:r>
              <a:rPr lang="pl-PL" sz="1600" dirty="0"/>
              <a:t>- zamykanie obiegów wodnych w cyklach produkcyjnych i odzysk wody ze ścieków;</a:t>
            </a:r>
            <a:endParaRPr lang="pl-PL" sz="1600" dirty="0">
              <a:cs typeface="Calibri"/>
            </a:endParaRPr>
          </a:p>
          <a:p>
            <a:pPr marL="0" indent="0">
              <a:spcBef>
                <a:spcPts val="0"/>
              </a:spcBef>
              <a:buNone/>
            </a:pPr>
            <a:r>
              <a:rPr lang="pl-PL" sz="1600" dirty="0"/>
              <a:t>- utylizacja wód kopalnianych oraz powtórne wtłaczanie tych wód do górotworu;</a:t>
            </a:r>
            <a:endParaRPr lang="pl-PL" sz="1600" dirty="0">
              <a:cs typeface="Calibri"/>
            </a:endParaRPr>
          </a:p>
          <a:p>
            <a:pPr marL="0" indent="0">
              <a:spcBef>
                <a:spcPts val="0"/>
              </a:spcBef>
              <a:buNone/>
            </a:pPr>
            <a:r>
              <a:rPr lang="pl-PL" sz="1600" dirty="0"/>
              <a:t>- zabezpieczanie hałd i wysypisk;</a:t>
            </a:r>
            <a:endParaRPr lang="pl-PL" sz="1600" dirty="0">
              <a:cs typeface="Calibri"/>
            </a:endParaRPr>
          </a:p>
          <a:p>
            <a:pPr marL="0" indent="0">
              <a:spcBef>
                <a:spcPts val="0"/>
              </a:spcBef>
              <a:buNone/>
            </a:pPr>
            <a:r>
              <a:rPr lang="pl-PL" sz="1600" dirty="0"/>
              <a:t>- oczyszczanie ścieków i unieszkodliwianie osadów ściekowych.</a:t>
            </a:r>
            <a:endParaRPr lang="pl-PL" sz="1600" dirty="0">
              <a:cs typeface="Calibri" panose="020F0502020204030204"/>
            </a:endParaRPr>
          </a:p>
          <a:p>
            <a:pPr marL="0" indent="0">
              <a:buNone/>
            </a:pPr>
            <a:endParaRPr lang="pl-PL" sz="1300">
              <a:cs typeface="Calibri" panose="020F0502020204030204"/>
            </a:endParaRPr>
          </a:p>
        </p:txBody>
      </p:sp>
      <p:pic>
        <p:nvPicPr>
          <p:cNvPr id="4" name="Obraz 4" descr="Obraz zawierający drzewo, zewnętrzne, zielony, krzewy&#10;&#10;Opis wygenerowany automatycznie">
            <a:extLst>
              <a:ext uri="{FF2B5EF4-FFF2-40B4-BE49-F238E27FC236}">
                <a16:creationId xmlns:a16="http://schemas.microsoft.com/office/drawing/2014/main" xmlns="" id="{E68B91B6-D351-4703-A078-0373A9A719B7}"/>
              </a:ext>
            </a:extLst>
          </p:cNvPr>
          <p:cNvPicPr>
            <a:picLocks noChangeAspect="1"/>
          </p:cNvPicPr>
          <p:nvPr/>
        </p:nvPicPr>
        <p:blipFill rotWithShape="1">
          <a:blip r:embed="rId2"/>
          <a:srcRect l="2250" r="7625"/>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xmlns=""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080934" y="2115117"/>
            <a:ext cx="6309360" cy="0"/>
          </a:xfrm>
          <a:prstGeom prst="line">
            <a:avLst/>
          </a:prstGeom>
          <a:ln w="19050">
            <a:solidFill>
              <a:srgbClr val="75C4C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640780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a:t>Woda</a:t>
            </a:r>
            <a:r>
              <a:rPr lang="pl-PL" dirty="0"/>
              <a:t> </a:t>
            </a:r>
            <a:br>
              <a:rPr lang="pl-PL" dirty="0"/>
            </a:br>
            <a:endParaRPr lang="pl-PL" dirty="0"/>
          </a:p>
        </p:txBody>
      </p:sp>
      <p:pic>
        <p:nvPicPr>
          <p:cNvPr id="4" name="Symbol zastępczy zawartości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3196338" y="2667678"/>
            <a:ext cx="5799323" cy="2667231"/>
          </a:xfrm>
          <a:prstGeom prst="rect">
            <a:avLst/>
          </a:prstGeom>
        </p:spPr>
      </p:pic>
      <p:sp>
        <p:nvSpPr>
          <p:cNvPr id="5" name="pole tekstowe 4"/>
          <p:cNvSpPr txBox="1"/>
          <p:nvPr/>
        </p:nvSpPr>
        <p:spPr>
          <a:xfrm>
            <a:off x="240631" y="1251285"/>
            <a:ext cx="12095747" cy="1200329"/>
          </a:xfrm>
          <a:prstGeom prst="rect">
            <a:avLst/>
          </a:prstGeom>
          <a:noFill/>
        </p:spPr>
        <p:txBody>
          <a:bodyPr wrap="square" rtlCol="0">
            <a:spAutoFit/>
          </a:bodyPr>
          <a:lstStyle/>
          <a:p>
            <a:r>
              <a:rPr lang="pl-PL"/>
              <a:t>- Wodę do celów konsumpcyjnych należy przechowywać w szczelnie zamkniętych szklanych, metalowych lub plastykowych pojemnikach np. w butelkach, słojach, bańkach, beczkach itp.</a:t>
            </a:r>
          </a:p>
          <a:p>
            <a:r>
              <a:rPr lang="pl-PL"/>
              <a:t>- Wodę do celów higieniczno-sanitarnych i gospodarczych można przechowywać w szczelnie zabezpieczonych ceratą lub folią wiadrach, wannach, bańkach, beczkach itp.</a:t>
            </a:r>
          </a:p>
        </p:txBody>
      </p:sp>
      <p:pic>
        <p:nvPicPr>
          <p:cNvPr id="3" name="Obraz 5" descr="Obraz zawierający bąbel, butelka, klosz&#10;&#10;Opis wygenerowany automatycznie">
            <a:extLst>
              <a:ext uri="{FF2B5EF4-FFF2-40B4-BE49-F238E27FC236}">
                <a16:creationId xmlns:a16="http://schemas.microsoft.com/office/drawing/2014/main" xmlns="" id="{BC15C2CB-790C-4CA7-9CF7-AB8C61917FBD}"/>
              </a:ext>
            </a:extLst>
          </p:cNvPr>
          <p:cNvPicPr>
            <a:picLocks noChangeAspect="1"/>
          </p:cNvPicPr>
          <p:nvPr/>
        </p:nvPicPr>
        <p:blipFill>
          <a:blip r:embed="rId3"/>
          <a:stretch>
            <a:fillRect/>
          </a:stretch>
        </p:blipFill>
        <p:spPr>
          <a:xfrm>
            <a:off x="9281886" y="4670885"/>
            <a:ext cx="2743200" cy="18269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81632959"/>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4" descr="Obraz zawierający niebo, podłoże, zewnętrzne, brud&#10;&#10;Opis wygenerowany automatycznie">
            <a:extLst>
              <a:ext uri="{FF2B5EF4-FFF2-40B4-BE49-F238E27FC236}">
                <a16:creationId xmlns:a16="http://schemas.microsoft.com/office/drawing/2014/main" xmlns="" id="{BB27E89D-CFCF-4882-B34B-7BE756751499}"/>
              </a:ext>
            </a:extLst>
          </p:cNvPr>
          <p:cNvPicPr>
            <a:picLocks noChangeAspect="1"/>
          </p:cNvPicPr>
          <p:nvPr/>
        </p:nvPicPr>
        <p:blipFill rotWithShape="1">
          <a:blip r:embed="rId2"/>
          <a:srcRect t="19260" r="9091" b="12558"/>
          <a:stretch/>
        </p:blipFill>
        <p:spPr>
          <a:xfrm>
            <a:off x="20" y="10"/>
            <a:ext cx="12191980" cy="6857990"/>
          </a:xfrm>
          <a:prstGeom prst="rect">
            <a:avLst/>
          </a:prstGeom>
        </p:spPr>
      </p:pic>
      <p:sp>
        <p:nvSpPr>
          <p:cNvPr id="9" name="Rectangle 8">
            <a:extLst>
              <a:ext uri="{FF2B5EF4-FFF2-40B4-BE49-F238E27FC236}">
                <a16:creationId xmlns:a16="http://schemas.microsoft.com/office/drawing/2014/main" xmlns="" id="{86C7B4A1-154A-4DF0-AC46-F88D75A2E0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594804" y="640263"/>
            <a:ext cx="6619811" cy="1344975"/>
          </a:xfrm>
        </p:spPr>
        <p:txBody>
          <a:bodyPr>
            <a:normAutofit/>
          </a:bodyPr>
          <a:lstStyle/>
          <a:p>
            <a:r>
              <a:rPr lang="pl-PL" sz="4000" b="1" dirty="0"/>
              <a:t>Zabezpieczenie ujęć wodnych</a:t>
            </a:r>
          </a:p>
        </p:txBody>
      </p:sp>
      <p:sp>
        <p:nvSpPr>
          <p:cNvPr id="3" name="Symbol zastępczy zawartości 2"/>
          <p:cNvSpPr>
            <a:spLocks noGrp="1"/>
          </p:cNvSpPr>
          <p:nvPr>
            <p:ph idx="1"/>
          </p:nvPr>
        </p:nvSpPr>
        <p:spPr>
          <a:xfrm>
            <a:off x="594109" y="2121763"/>
            <a:ext cx="6620505" cy="3773010"/>
          </a:xfrm>
        </p:spPr>
        <p:txBody>
          <a:bodyPr>
            <a:normAutofit/>
          </a:bodyPr>
          <a:lstStyle/>
          <a:p>
            <a:pPr marL="0" indent="0" algn="just">
              <a:spcBef>
                <a:spcPts val="0"/>
              </a:spcBef>
              <a:spcAft>
                <a:spcPts val="600"/>
              </a:spcAft>
              <a:buNone/>
            </a:pPr>
            <a:r>
              <a:rPr lang="pl-PL" sz="2400" dirty="0"/>
              <a:t>Odpowiedniego zabezpieczenia wymagają źródła poboru i ujęcia wodne. Studnie powinny mieć szczelne pokrywy oraz daszki pokryte papą lub blachą. Dodatkowo powinno się utwardzić powierzchnię w promieniu 2 m za pomocą gliny, cementu, asfaltu, kamieni lub cegły. Podobnie jak studnie, zabezpiecza się ujęcia wód źródlanych wykonując odpowiednią ich obudowie z przykryciem zapewniającym zarówno szczelność jak i dostęp do wody.</a:t>
            </a:r>
          </a:p>
        </p:txBody>
      </p:sp>
    </p:spTree>
    <p:extLst>
      <p:ext uri="{BB962C8B-B14F-4D97-AF65-F5344CB8AC3E}">
        <p14:creationId xmlns:p14="http://schemas.microsoft.com/office/powerpoint/2010/main" val="22304132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1743" y="143794"/>
            <a:ext cx="5750257" cy="6714205"/>
          </a:xfrm>
          <a:prstGeom prst="rect">
            <a:avLst/>
          </a:prstGeom>
          <a:ln>
            <a:noFill/>
          </a:ln>
          <a:effectLst>
            <a:softEdge rad="112500"/>
          </a:effectLst>
        </p:spPr>
      </p:pic>
      <p:sp>
        <p:nvSpPr>
          <p:cNvPr id="2" name="Tytuł 1">
            <a:extLst>
              <a:ext uri="{FF2B5EF4-FFF2-40B4-BE49-F238E27FC236}">
                <a16:creationId xmlns:a16="http://schemas.microsoft.com/office/drawing/2014/main" xmlns="" id="{A99DA8A0-84FC-4986-BF1F-0837BEE56638}"/>
              </a:ext>
            </a:extLst>
          </p:cNvPr>
          <p:cNvSpPr>
            <a:spLocks noGrp="1"/>
          </p:cNvSpPr>
          <p:nvPr>
            <p:ph type="title"/>
          </p:nvPr>
        </p:nvSpPr>
        <p:spPr>
          <a:xfrm>
            <a:off x="0" y="1"/>
            <a:ext cx="6741994" cy="1023581"/>
          </a:xfrm>
        </p:spPr>
        <p:txBody>
          <a:bodyPr>
            <a:normAutofit fontScale="90000"/>
          </a:bodyPr>
          <a:lstStyle/>
          <a:p>
            <a:pPr algn="ctr"/>
            <a:r>
              <a:rPr lang="pl-PL" sz="36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Oczyszczanie ścieków komunalnych</a:t>
            </a:r>
            <a:endParaRPr lang="pl-PL" sz="36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xmlns="" id="{5DB2A102-804F-4B1C-B367-42403FEA57D5}"/>
              </a:ext>
            </a:extLst>
          </p:cNvPr>
          <p:cNvSpPr>
            <a:spLocks noGrp="1"/>
          </p:cNvSpPr>
          <p:nvPr>
            <p:ph idx="1"/>
          </p:nvPr>
        </p:nvSpPr>
        <p:spPr>
          <a:xfrm>
            <a:off x="0" y="873457"/>
            <a:ext cx="6741994" cy="5984543"/>
          </a:xfrm>
        </p:spPr>
        <p:style>
          <a:lnRef idx="2">
            <a:schemeClr val="accent1"/>
          </a:lnRef>
          <a:fillRef idx="1">
            <a:schemeClr val="lt1"/>
          </a:fillRef>
          <a:effectRef idx="0">
            <a:schemeClr val="accent1"/>
          </a:effectRef>
          <a:fontRef idx="minor">
            <a:schemeClr val="dk1"/>
          </a:fontRef>
        </p:style>
        <p:txBody>
          <a:bodyPr>
            <a:normAutofit lnSpcReduction="10000"/>
          </a:bodyPr>
          <a:lstStyle/>
          <a:p>
            <a:pPr>
              <a:buFont typeface="Wingdings" panose="05000000000000000000" pitchFamily="2" charset="2"/>
              <a:buChar char="q"/>
            </a:pPr>
            <a:r>
              <a:rPr lang="pl-PL" sz="20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Oczyszczanie ścieków komunalnych prowadzi się zazwyczaj mechanicznie bądź mechanicznie i biologicznie.</a:t>
            </a:r>
            <a:r>
              <a:rPr lang="pl-P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a:buFont typeface="Wingdings" panose="05000000000000000000" pitchFamily="2" charset="2"/>
              <a:buChar char="q"/>
            </a:pPr>
            <a:r>
              <a:rPr lang="pl-P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Warto przy tym pamiętać, że żadna z przyjętych w praktyce metod nie przekształca ścieków w wodę I klasy czystości. </a:t>
            </a:r>
          </a:p>
          <a:p>
            <a:pPr>
              <a:buFont typeface="Wingdings" panose="05000000000000000000" pitchFamily="2" charset="2"/>
              <a:buChar char="q"/>
            </a:pPr>
            <a:r>
              <a:rPr lang="pl-P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Nie jest więc obojętne, gdzie będą zrzucane wody po oczyszczonych ściekach. </a:t>
            </a:r>
            <a:br>
              <a:rPr lang="pl-P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pl-P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Nie bez znaczenia dla ochrony wód są również działania ograniczające zanieczyszczenia atmosfery i gleb. </a:t>
            </a:r>
          </a:p>
          <a:p>
            <a:pPr>
              <a:buFont typeface="Wingdings" panose="05000000000000000000" pitchFamily="2" charset="2"/>
              <a:buChar char="q"/>
            </a:pPr>
            <a:r>
              <a:rPr lang="pl-PL" sz="1800" b="1" u="sng"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W przypadku gleb należy:</a:t>
            </a:r>
            <a:r>
              <a:rPr lang="pl-PL" sz="18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r>
            <a:br>
              <a:rPr lang="pl-PL" sz="1800" b="1"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br>
            <a:r>
              <a:rPr lang="pl-P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przeciwdziałać erozji ,i spływowi powierzchniowemu z gruntów użytkowanych rolniczo;</a:t>
            </a:r>
            <a:br>
              <a:rPr lang="pl-P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pl-P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nie pozostawiać gleby bez pokrycia roślinnością (najmniejsze spływy powierzchniowe mają miejsce na obszarach pokrytych trwałą roślinnością, szczególnie leśną i darniową);</a:t>
            </a:r>
            <a:br>
              <a:rPr lang="pl-P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pl-P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umiejętnie stosować chemiczne środki ochrony roślin oraz nawozy mineralne i organiczne. </a:t>
            </a:r>
          </a:p>
          <a:p>
            <a:pPr>
              <a:buFont typeface="Wingdings" panose="05000000000000000000" pitchFamily="2" charset="2"/>
              <a:buChar char="q"/>
            </a:pPr>
            <a:r>
              <a:rPr lang="pl-P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Przy dotychczasowych metodach mineralnego nawożenia znaczna część wprowadzanych do gleb biogenów ulega bezproduktywnemu wypłukaniu, przyczyniając się do eutrofizacji wód.</a:t>
            </a:r>
          </a:p>
          <a:p>
            <a:pPr>
              <a:buFont typeface="Wingdings" panose="05000000000000000000" pitchFamily="2" charset="2"/>
              <a:buChar char="q"/>
            </a:pPr>
            <a:r>
              <a:rPr lang="pl-P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 przypadku atmosfery należy ograniczyć lub wyeliminować opad substancji szkodliwych, takich jak: metale ciężkie, pierwiastki radioaktywne, popioły, kwasy (np. H2SO4), gazy trujące.</a:t>
            </a:r>
            <a:br>
              <a:rPr lang="pl-P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endParaRPr lang="pl-PL"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287442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75084" y="692384"/>
            <a:ext cx="10515600" cy="1325563"/>
          </a:xfrm>
        </p:spPr>
        <p:txBody>
          <a:bodyPr/>
          <a:lstStyle/>
          <a:p>
            <a:r>
              <a:rPr lang="pl-PL" b="1" dirty="0"/>
              <a:t>Metody oczyszczania ścieków dzieli się na:</a:t>
            </a:r>
            <a:br>
              <a:rPr lang="pl-PL" b="1" dirty="0"/>
            </a:br>
            <a:endParaRPr lang="pl-PL" b="1" dirty="0"/>
          </a:p>
        </p:txBody>
      </p:sp>
      <p:graphicFrame>
        <p:nvGraphicFramePr>
          <p:cNvPr id="5" name="Symbol zastępczy zawartości 2">
            <a:extLst>
              <a:ext uri="{FF2B5EF4-FFF2-40B4-BE49-F238E27FC236}">
                <a16:creationId xmlns:a16="http://schemas.microsoft.com/office/drawing/2014/main" xmlns="" id="{D53D333F-ED89-480D-974B-C16ECAC87D32}"/>
              </a:ext>
            </a:extLst>
          </p:cNvPr>
          <p:cNvGraphicFramePr>
            <a:graphicFrameLocks noGrp="1"/>
          </p:cNvGraphicFramePr>
          <p:nvPr>
            <p:ph idx="1"/>
            <p:extLst>
              <p:ext uri="{D42A27DB-BD31-4B8C-83A1-F6EECF244321}">
                <p14:modId xmlns:p14="http://schemas.microsoft.com/office/powerpoint/2010/main" val="2994191341"/>
              </p:ext>
            </p:extLst>
          </p:nvPr>
        </p:nvGraphicFramePr>
        <p:xfrm>
          <a:off x="279897" y="1630794"/>
          <a:ext cx="11636332" cy="4993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7135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31312" y="355374"/>
            <a:ext cx="11727237" cy="5046996"/>
          </a:xfrm>
        </p:spPr>
        <p:txBody>
          <a:bodyPr>
            <a:normAutofit/>
          </a:bodyPr>
          <a:lstStyle/>
          <a:p>
            <a:pPr marL="0" indent="0" algn="just">
              <a:spcBef>
                <a:spcPts val="0"/>
              </a:spcBef>
              <a:buNone/>
            </a:pPr>
            <a:r>
              <a:rPr lang="pl-PL" sz="2000" dirty="0">
                <a:solidFill>
                  <a:srgbClr val="000000"/>
                </a:solidFill>
                <a:ea typeface="Times New Roman" panose="02020603050405020304" pitchFamily="18" charset="0"/>
                <a:cs typeface="Times New Roman" panose="02020603050405020304" pitchFamily="18" charset="0"/>
              </a:rPr>
              <a:t>Na wypadek alarmu o skażeniach lub uprzedzenia o zagrożeniu skażeniami i zakażeniami </a:t>
            </a:r>
            <a:r>
              <a:rPr lang="pl-PL" sz="2000" dirty="0">
                <a:solidFill>
                  <a:srgbClr val="000000"/>
                </a:solidFill>
                <a:ea typeface="Calibri" panose="020F0502020204030204" pitchFamily="34" charset="0"/>
                <a:cs typeface="Times New Roman" panose="02020603050405020304" pitchFamily="18" charset="0"/>
              </a:rPr>
              <a:t>każda rodzina powinna mieć tak przygotowaną piwnicę, pokój lub mieszkanie, aby mogły one stanowić ochronę przed oddziaływaniem na organizm ludzki opadu substancji promieniotwórczych, środków trujących i niebezpiecznych dla zdrowia środków biologicznych.</a:t>
            </a:r>
          </a:p>
          <a:p>
            <a:pPr marL="0" indent="0" algn="just">
              <a:spcBef>
                <a:spcPts val="0"/>
              </a:spcBef>
              <a:buNone/>
            </a:pPr>
            <a:r>
              <a:rPr lang="pl-PL" sz="2000" dirty="0">
                <a:solidFill>
                  <a:srgbClr val="000000"/>
                </a:solidFill>
                <a:ea typeface="Calibri" panose="020F0502020204030204" pitchFamily="34" charset="0"/>
                <a:cs typeface="Times New Roman" panose="02020603050405020304" pitchFamily="18" charset="0"/>
              </a:rPr>
              <a:t/>
            </a:r>
            <a:br>
              <a:rPr lang="pl-PL" sz="2000" dirty="0">
                <a:solidFill>
                  <a:srgbClr val="000000"/>
                </a:solidFill>
                <a:ea typeface="Calibri" panose="020F0502020204030204" pitchFamily="34" charset="0"/>
                <a:cs typeface="Times New Roman" panose="02020603050405020304" pitchFamily="18" charset="0"/>
              </a:rPr>
            </a:br>
            <a:r>
              <a:rPr lang="pl-PL" sz="2000" dirty="0">
                <a:solidFill>
                  <a:srgbClr val="000000"/>
                </a:solidFill>
                <a:ea typeface="Calibri" panose="020F0502020204030204" pitchFamily="34" charset="0"/>
                <a:cs typeface="Times New Roman" panose="02020603050405020304" pitchFamily="18" charset="0"/>
              </a:rPr>
              <a:t>Przystosowując na takie ukrycie mieszkanie (pokój, piwnicę) należy mieć na uwadze to, że jego podstawową cechą powinna być hermetyczność (szczelność) i możliwość zapewnienia w miarę potrzeby najprostszej wentylacji. Powinno być one w miarę możliwości usytuowane w głębi domu. Wskazane są pomieszczenia nad powierzchnią ziemi, ponieważ część substancji chemicznych są cięższe od powietrza i może się przedostawać do piwnic nawet gdy okna są zamknięte. </a:t>
            </a:r>
            <a:endParaRPr lang="pl-PL" sz="2000" dirty="0">
              <a:ea typeface="Calibri" panose="020F0502020204030204" pitchFamily="34" charset="0"/>
              <a:cs typeface="Times New Roman" panose="02020603050405020304" pitchFamily="18" charset="0"/>
            </a:endParaRPr>
          </a:p>
          <a:p>
            <a:endParaRPr lang="pl-PL" dirty="0"/>
          </a:p>
        </p:txBody>
      </p:sp>
      <p:pic>
        <p:nvPicPr>
          <p:cNvPr id="4" name="Obraz 4" descr="Obraz zawierający drzewo, zewnętrzne, osoba&#10;&#10;Opis wygenerowany automatycznie">
            <a:extLst>
              <a:ext uri="{FF2B5EF4-FFF2-40B4-BE49-F238E27FC236}">
                <a16:creationId xmlns:a16="http://schemas.microsoft.com/office/drawing/2014/main" xmlns="" id="{AD65A410-B561-4119-AD21-145FF18C24C3}"/>
              </a:ext>
            </a:extLst>
          </p:cNvPr>
          <p:cNvPicPr>
            <a:picLocks noChangeAspect="1"/>
          </p:cNvPicPr>
          <p:nvPr/>
        </p:nvPicPr>
        <p:blipFill>
          <a:blip r:embed="rId2"/>
          <a:stretch>
            <a:fillRect/>
          </a:stretch>
        </p:blipFill>
        <p:spPr>
          <a:xfrm>
            <a:off x="5844948" y="2952524"/>
            <a:ext cx="5625646" cy="343489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230759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54003" y="231006"/>
            <a:ext cx="11761309" cy="6439301"/>
          </a:xfrm>
        </p:spPr>
        <p:txBody>
          <a:bodyPr vert="horz" lIns="91440" tIns="45720" rIns="91440" bIns="45720" rtlCol="0" anchor="t">
            <a:normAutofit/>
          </a:bodyPr>
          <a:lstStyle/>
          <a:p>
            <a:pPr marL="0" indent="0">
              <a:spcBef>
                <a:spcPts val="0"/>
              </a:spcBef>
              <a:buNone/>
            </a:pPr>
            <a:r>
              <a:rPr lang="pl-PL" sz="2000" b="1" u="sng" dirty="0">
                <a:solidFill>
                  <a:schemeClr val="accent1">
                    <a:lumMod val="75000"/>
                  </a:schemeClr>
                </a:solidFill>
              </a:rPr>
              <a:t>W razie potrzeby należy wykonać następujące prace:</a:t>
            </a:r>
            <a:endParaRPr lang="pl-PL" sz="2000" b="1" dirty="0">
              <a:solidFill>
                <a:schemeClr val="accent1">
                  <a:lumMod val="75000"/>
                </a:schemeClr>
              </a:solidFill>
            </a:endParaRPr>
          </a:p>
          <a:p>
            <a:pPr marL="342900" indent="-342900">
              <a:spcBef>
                <a:spcPts val="0"/>
              </a:spcBef>
              <a:buFont typeface="Wingdings" panose="020B0604020202020204" pitchFamily="34" charset="0"/>
              <a:buChar char="§"/>
            </a:pPr>
            <a:r>
              <a:rPr lang="pl-PL" sz="2000" dirty="0"/>
              <a:t>Uszczelnić okna odpowiednią taśmą lub watą (podobnie jak robi się to w zimę), a nawet okleić paskiem papieru (taśmą samoprzylepną).</a:t>
            </a:r>
            <a:endParaRPr lang="pl-PL" sz="2000" dirty="0">
              <a:cs typeface="Calibri"/>
            </a:endParaRPr>
          </a:p>
          <a:p>
            <a:pPr marL="342900" indent="-342900">
              <a:spcBef>
                <a:spcPts val="0"/>
              </a:spcBef>
              <a:buFont typeface="Wingdings" panose="020B0604020202020204" pitchFamily="34" charset="0"/>
              <a:buChar char="§"/>
            </a:pPr>
            <a:r>
              <a:rPr lang="pl-PL" sz="2000" dirty="0"/>
              <a:t>Uszczelnić wszystkie drzwi i futryny. Drzwi zewnętrzne obić kocem i w odległości 1 – 1,5 m zawiesić zasłonę koca lub kołdry, żeby stworzyć „śluzę”.</a:t>
            </a:r>
            <a:endParaRPr lang="pl-PL" sz="2000" dirty="0">
              <a:cs typeface="Calibri"/>
            </a:endParaRPr>
          </a:p>
          <a:p>
            <a:pPr marL="342900" indent="-342900">
              <a:spcBef>
                <a:spcPts val="0"/>
              </a:spcBef>
              <a:buFont typeface="Wingdings" panose="020B0604020202020204" pitchFamily="34" charset="0"/>
              <a:buChar char="§"/>
            </a:pPr>
            <a:r>
              <a:rPr lang="pl-PL" sz="2000" dirty="0"/>
              <a:t>Uszczelnić dokładnie wszystkie szpary, szczeliny, otwory kominowe, miejsca, w których przechodzą przewody wodociągowe, centralnego ogrzewania, kanalizacji itp.</a:t>
            </a:r>
            <a:endParaRPr lang="pl-PL" sz="2000" dirty="0">
              <a:cs typeface="Calibri" panose="020F0502020204030204"/>
            </a:endParaRPr>
          </a:p>
          <a:p>
            <a:pPr marL="342900" indent="-342900">
              <a:spcBef>
                <a:spcPts val="0"/>
              </a:spcBef>
              <a:buFont typeface="Wingdings" panose="020B0604020202020204" pitchFamily="34" charset="0"/>
              <a:buChar char="§"/>
            </a:pPr>
            <a:r>
              <a:rPr lang="pl-PL" sz="2000" dirty="0"/>
              <a:t>Zakleić szczelnie papierem kratki wentylacyjne – aby tak, by razie potrzeby zapewnić wentylację pomieszczenia. Samoczynną dobrą wentylację mogą zapewnić otwory: nawiewny i wywiewny. Otwór wywiewny powinien być usytuowany 1,5 – 2 m nad otworem nawiewnym. - W przewodzie nawiewnym można mieścić prosty filtr przeciw pyłkowy – ramkę z wielowarstwową gazą, a poniżej specjalną kieszeń za zbieranie cząstek pyłu opadającego z filtra.</a:t>
            </a:r>
            <a:endParaRPr lang="pl-PL" sz="2000" dirty="0">
              <a:cs typeface="Calibri"/>
            </a:endParaRPr>
          </a:p>
          <a:p>
            <a:pPr marL="342900" indent="-342900">
              <a:spcBef>
                <a:spcPts val="0"/>
              </a:spcBef>
              <a:buFont typeface="Wingdings" panose="020B0604020202020204" pitchFamily="34" charset="0"/>
              <a:buChar char="§"/>
            </a:pPr>
            <a:r>
              <a:rPr lang="pl-PL" sz="2000" dirty="0"/>
              <a:t>Podwyższać walory ochronne ukrycia, jeżeli ono na parterze lub w piwnicy. Można wtedy wykonać </a:t>
            </a:r>
            <a:r>
              <a:rPr lang="pl-PL" sz="2000" dirty="0" err="1"/>
              <a:t>obsypkę</a:t>
            </a:r>
            <a:r>
              <a:rPr lang="pl-PL" sz="2000" dirty="0"/>
              <a:t> ziemią wokół zewnętrznych ścian budynki oraz zabudować lub osłonić workami z piaskiem otwory okienne, nie używane otwory drzwiowe itp.</a:t>
            </a:r>
            <a:endParaRPr lang="pl-PL" sz="2000" dirty="0">
              <a:cs typeface="Calibri"/>
            </a:endParaRPr>
          </a:p>
          <a:p>
            <a:pPr marL="0" indent="0">
              <a:spcBef>
                <a:spcPts val="0"/>
              </a:spcBef>
              <a:buNone/>
            </a:pPr>
            <a:endParaRPr lang="pl-PL" sz="2000" dirty="0"/>
          </a:p>
          <a:p>
            <a:pPr marL="0" indent="0">
              <a:spcBef>
                <a:spcPts val="0"/>
              </a:spcBef>
              <a:buNone/>
            </a:pPr>
            <a:endParaRPr lang="pl-PL" sz="2000" dirty="0"/>
          </a:p>
          <a:p>
            <a:pPr marL="0" indent="0">
              <a:spcBef>
                <a:spcPts val="0"/>
              </a:spcBef>
              <a:buNone/>
            </a:pPr>
            <a:r>
              <a:rPr lang="pl-PL" sz="2000" b="1" u="sng" dirty="0">
                <a:solidFill>
                  <a:schemeClr val="accent1">
                    <a:lumMod val="75000"/>
                  </a:schemeClr>
                </a:solidFill>
              </a:rPr>
              <a:t>W mieszkaniu przygotowanym na ukrycie powinny także być:</a:t>
            </a:r>
            <a:endParaRPr lang="pl-PL" sz="2000" b="1" u="sng" dirty="0">
              <a:solidFill>
                <a:schemeClr val="accent1">
                  <a:lumMod val="75000"/>
                </a:schemeClr>
              </a:solidFill>
              <a:cs typeface="Calibri"/>
            </a:endParaRPr>
          </a:p>
          <a:p>
            <a:pPr marL="342900" indent="-342900">
              <a:spcBef>
                <a:spcPts val="0"/>
              </a:spcBef>
            </a:pPr>
            <a:r>
              <a:rPr lang="pl-PL" sz="2000" dirty="0"/>
              <a:t>Odpowiedni zapas wody pitnej, żywności, przedmioty pierwszej pomocy, worek plastykowy na odpadki.</a:t>
            </a:r>
            <a:endParaRPr lang="pl-PL" sz="2000" dirty="0">
              <a:cs typeface="Calibri" panose="020F0502020204030204"/>
            </a:endParaRPr>
          </a:p>
          <a:p>
            <a:pPr marL="342900" indent="-342900">
              <a:spcBef>
                <a:spcPts val="0"/>
              </a:spcBef>
            </a:pPr>
            <a:r>
              <a:rPr lang="pl-PL" sz="2000" dirty="0"/>
              <a:t>Lekarstwa dla chorych, apteczka domowa, środki dezynfekcyjne, zapasowe oświetlenie, bateryjny odbiornik radiowy itp.</a:t>
            </a:r>
            <a:endParaRPr lang="pl-PL" sz="2000" dirty="0">
              <a:cs typeface="Calibri"/>
            </a:endParaRPr>
          </a:p>
          <a:p>
            <a:pPr marL="342900" indent="-342900">
              <a:spcBef>
                <a:spcPts val="0"/>
              </a:spcBef>
            </a:pPr>
            <a:r>
              <a:rPr lang="pl-PL" sz="2000" dirty="0"/>
              <a:t>Sprzęt gaśniczy (np. gaśnica, koc, wiaderko, piasek, łopata itp.)</a:t>
            </a:r>
            <a:endParaRPr lang="pl-PL" sz="2000" dirty="0">
              <a:cs typeface="Calibri" panose="020F0502020204030204"/>
            </a:endParaRPr>
          </a:p>
          <a:p>
            <a:pPr marL="342900" indent="-342900">
              <a:spcBef>
                <a:spcPts val="0"/>
              </a:spcBef>
            </a:pPr>
            <a:r>
              <a:rPr lang="pl-PL" sz="2000" dirty="0"/>
              <a:t>Niezbędne przedmioty osobistego użytku.</a:t>
            </a:r>
            <a:endParaRPr lang="pl-PL" sz="2000" dirty="0">
              <a:cs typeface="Calibri" panose="020F0502020204030204"/>
            </a:endParaRPr>
          </a:p>
          <a:p>
            <a:pPr marL="0" indent="0">
              <a:buNone/>
            </a:pPr>
            <a:endParaRPr lang="pl-PL" dirty="0"/>
          </a:p>
        </p:txBody>
      </p:sp>
    </p:spTree>
    <p:extLst>
      <p:ext uri="{BB962C8B-B14F-4D97-AF65-F5344CB8AC3E}">
        <p14:creationId xmlns:p14="http://schemas.microsoft.com/office/powerpoint/2010/main" val="19204696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024" y="4012442"/>
            <a:ext cx="9894627" cy="2845557"/>
          </a:xfrm>
          <a:prstGeom prst="rect">
            <a:avLst/>
          </a:prstGeom>
          <a:ln>
            <a:noFill/>
          </a:ln>
          <a:effectLst>
            <a:softEdge rad="112500"/>
          </a:effectLst>
        </p:spPr>
      </p:pic>
      <p:sp>
        <p:nvSpPr>
          <p:cNvPr id="2" name="Tytuł 1">
            <a:extLst>
              <a:ext uri="{FF2B5EF4-FFF2-40B4-BE49-F238E27FC236}">
                <a16:creationId xmlns:a16="http://schemas.microsoft.com/office/drawing/2014/main" xmlns="" id="{66A86F95-E439-4B8E-9779-2BF435C7A4E4}"/>
              </a:ext>
            </a:extLst>
          </p:cNvPr>
          <p:cNvSpPr>
            <a:spLocks noGrp="1"/>
          </p:cNvSpPr>
          <p:nvPr>
            <p:ph type="title"/>
          </p:nvPr>
        </p:nvSpPr>
        <p:spPr>
          <a:xfrm>
            <a:off x="847725" y="1"/>
            <a:ext cx="11153775" cy="1119116"/>
          </a:xfrm>
        </p:spPr>
        <p:txBody>
          <a:bodyPr>
            <a:normAutofit/>
          </a:bodyPr>
          <a:lstStyle/>
          <a:p>
            <a:r>
              <a:rPr lang="pl-PL" sz="28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Kompleksowa ochrona środowiska realizowana była dotychczas z powodzeniem jedynie przez dwa programy o zasięgu ogólnopolskim</a:t>
            </a:r>
            <a:endParaRPr lang="pl-PL" sz="2800" b="1" dirty="0">
              <a:solidFill>
                <a:srgbClr val="C00000"/>
              </a:solidFill>
              <a:latin typeface="Times New Roman" panose="02020603050405020304" pitchFamily="18" charset="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xmlns="" id="{DB7CD6E6-0304-49FB-AA73-27CCAD40BC3B}"/>
              </a:ext>
            </a:extLst>
          </p:cNvPr>
          <p:cNvSpPr>
            <a:spLocks noGrp="1"/>
          </p:cNvSpPr>
          <p:nvPr>
            <p:ph idx="1"/>
          </p:nvPr>
        </p:nvSpPr>
        <p:spPr>
          <a:xfrm>
            <a:off x="464024" y="1119117"/>
            <a:ext cx="5481281" cy="3084393"/>
          </a:xfrm>
        </p:spPr>
        <p:txBody>
          <a:bodyPr numCol="1">
            <a:normAutofit/>
          </a:bodyPr>
          <a:lstStyle/>
          <a:p>
            <a:pPr marL="0" indent="0" algn="just">
              <a:buNone/>
            </a:pPr>
            <a:r>
              <a:rPr lang="pl-PL" sz="1800" b="1" dirty="0">
                <a:solidFill>
                  <a:srgbClr val="C00000"/>
                </a:solidFill>
                <a:effectLst/>
                <a:latin typeface="Helvetica" panose="020B0604020202020204" pitchFamily="34" charset="0"/>
                <a:ea typeface="Calibri" panose="020F0502020204030204" pitchFamily="34" charset="0"/>
                <a:cs typeface="Times New Roman" panose="02020603050405020304" pitchFamily="18" charset="0"/>
              </a:rPr>
              <a:t>Krajowy Program Ochrony Środowiska w Polsce </a:t>
            </a:r>
            <a:r>
              <a:rPr lang="pl-PL" sz="1800" dirty="0">
                <a:solidFill>
                  <a:srgbClr val="000000"/>
                </a:solidFill>
                <a:effectLst/>
                <a:latin typeface="Helvetica" panose="020B0604020202020204" pitchFamily="34" charset="0"/>
                <a:ea typeface="Calibri" panose="020F0502020204030204" pitchFamily="34" charset="0"/>
                <a:cs typeface="Times New Roman" panose="02020603050405020304" pitchFamily="18" charset="0"/>
              </a:rPr>
              <a:t>rozpoczęty w 1984 r. zakładał do 1990 r. zahamowanie tempa degradacji środowiska. Uznawał on konieczność budowy i unowocześniania oczyszczalni ścieków, modernizację procesów technologicznych zmierzającą do zmniejszenia zużycia i poboru wody oraz ograniczenia ilości powstających odpadów. Ponadto przewidywał opracowanie i uruchomienie seryjnej produkcji aparatów i urządzeń w zakresie ochrony środowiska. </a:t>
            </a:r>
          </a:p>
          <a:p>
            <a:endParaRPr lang="pl-PL" sz="1800" dirty="0">
              <a:solidFill>
                <a:srgbClr val="000000"/>
              </a:solidFill>
              <a:effectLst/>
              <a:latin typeface="Helvetica" panose="020B0604020202020204" pitchFamily="34" charset="0"/>
              <a:ea typeface="Calibri" panose="020F0502020204030204" pitchFamily="34" charset="0"/>
              <a:cs typeface="Times New Roman" panose="02020603050405020304" pitchFamily="18" charset="0"/>
            </a:endParaRPr>
          </a:p>
          <a:p>
            <a:endParaRPr lang="pl-PL" sz="1800" dirty="0">
              <a:solidFill>
                <a:srgbClr val="000000"/>
              </a:solidFill>
              <a:latin typeface="Helvetica" panose="020B0604020202020204" pitchFamily="34" charset="0"/>
              <a:ea typeface="Calibri" panose="020F0502020204030204" pitchFamily="34" charset="0"/>
              <a:cs typeface="Times New Roman" panose="02020603050405020304" pitchFamily="18" charset="0"/>
            </a:endParaRPr>
          </a:p>
          <a:p>
            <a:endParaRPr lang="pl-PL" sz="1800" dirty="0">
              <a:solidFill>
                <a:srgbClr val="000000"/>
              </a:solidFill>
              <a:effectLst/>
              <a:latin typeface="Helvetica" panose="020B0604020202020204" pitchFamily="34" charset="0"/>
              <a:ea typeface="Calibri" panose="020F0502020204030204" pitchFamily="34" charset="0"/>
              <a:cs typeface="Times New Roman" panose="02020603050405020304" pitchFamily="18" charset="0"/>
            </a:endParaRPr>
          </a:p>
          <a:p>
            <a:endParaRPr lang="pl-PL" sz="1800" dirty="0">
              <a:solidFill>
                <a:srgbClr val="000000"/>
              </a:solidFill>
              <a:latin typeface="Helvetica" panose="020B0604020202020204" pitchFamily="34" charset="0"/>
              <a:ea typeface="Calibri" panose="020F0502020204030204" pitchFamily="34" charset="0"/>
              <a:cs typeface="Times New Roman" panose="02020603050405020304" pitchFamily="18" charset="0"/>
            </a:endParaRPr>
          </a:p>
        </p:txBody>
      </p:sp>
      <p:sp>
        <p:nvSpPr>
          <p:cNvPr id="5" name="pole tekstowe 4"/>
          <p:cNvSpPr txBox="1"/>
          <p:nvPr/>
        </p:nvSpPr>
        <p:spPr>
          <a:xfrm>
            <a:off x="6469040" y="1119117"/>
            <a:ext cx="5104262" cy="4801314"/>
          </a:xfrm>
          <a:prstGeom prst="rect">
            <a:avLst/>
          </a:prstGeom>
          <a:noFill/>
        </p:spPr>
        <p:txBody>
          <a:bodyPr wrap="square" rtlCol="0">
            <a:spAutoFit/>
          </a:bodyPr>
          <a:lstStyle/>
          <a:p>
            <a:pPr algn="just"/>
            <a:r>
              <a:rPr lang="pl-PL" dirty="0">
                <a:solidFill>
                  <a:srgbClr val="000000"/>
                </a:solidFill>
                <a:latin typeface="Helvetica" panose="020B0604020202020204" pitchFamily="34" charset="0"/>
                <a:ea typeface="Calibri" panose="020F0502020204030204" pitchFamily="34" charset="0"/>
                <a:cs typeface="Times New Roman" panose="02020603050405020304" pitchFamily="18" charset="0"/>
              </a:rPr>
              <a:t>Kontynuacje zamierzeń w zakresie ochrony środowiska realizowanych do 2010 r. określono w </a:t>
            </a:r>
            <a:r>
              <a:rPr lang="pl-PL" b="1" dirty="0">
                <a:solidFill>
                  <a:srgbClr val="C00000"/>
                </a:solidFill>
                <a:latin typeface="Helvetica" panose="020B0604020202020204" pitchFamily="34" charset="0"/>
                <a:ea typeface="Calibri" panose="020F0502020204030204" pitchFamily="34" charset="0"/>
                <a:cs typeface="Times New Roman" panose="02020603050405020304" pitchFamily="18" charset="0"/>
              </a:rPr>
              <a:t>Narodowym Programie Ochrony Środowiska i Gospodarki Wodnej</a:t>
            </a:r>
            <a:r>
              <a:rPr lang="pl-PL" dirty="0">
                <a:solidFill>
                  <a:srgbClr val="000000"/>
                </a:solidFill>
                <a:latin typeface="Helvetica" panose="020B0604020202020204" pitchFamily="34" charset="0"/>
                <a:ea typeface="Calibri" panose="020F0502020204030204" pitchFamily="34" charset="0"/>
                <a:cs typeface="Times New Roman" panose="02020603050405020304" pitchFamily="18" charset="0"/>
              </a:rPr>
              <a:t>. Zakłada on przywrócenie w skali kraju równowagi ekologicznej, umożliwiającej właściwy rozwój szaty roślinnej i życia zwierząt, rozwój psychofizyczny człowieka i rozwój gospodarki narodowej. Ten główny cel zostanie osiągnięty, między innymi, poprzez ograniczenie zanieczyszczeń atmosfery i wód, jak też przez zwiększenie zakresu kanalizacji rzek. Powinna ona zapewnić dostarczanie odpowiednich ilości wody Ci to wody wymaganej jakości) dla ludności i przemysłu.</a:t>
            </a:r>
          </a:p>
          <a:p>
            <a:pPr algn="just"/>
            <a:r>
              <a:rPr lang="pl-PL" dirty="0">
                <a:solidFill>
                  <a:srgbClr val="000000"/>
                </a:solidFill>
                <a:latin typeface="Helvetica" panose="020B0604020202020204" pitchFamily="34" charset="0"/>
                <a:ea typeface="Calibri" panose="020F0502020204030204" pitchFamily="34" charset="0"/>
                <a:cs typeface="Times New Roman" panose="02020603050405020304" pitchFamily="18" charset="0"/>
              </a:rPr>
              <a:t/>
            </a:r>
            <a:br>
              <a:rPr lang="pl-PL" dirty="0">
                <a:solidFill>
                  <a:srgbClr val="000000"/>
                </a:solidFill>
                <a:latin typeface="Helvetica" panose="020B0604020202020204" pitchFamily="34" charset="0"/>
                <a:ea typeface="Calibri" panose="020F0502020204030204" pitchFamily="34" charset="0"/>
                <a:cs typeface="Times New Roman" panose="02020603050405020304" pitchFamily="18" charset="0"/>
              </a:rPr>
            </a:br>
            <a:endParaRPr lang="pl-PL" dirty="0"/>
          </a:p>
        </p:txBody>
      </p:sp>
    </p:spTree>
    <p:extLst>
      <p:ext uri="{BB962C8B-B14F-4D97-AF65-F5344CB8AC3E}">
        <p14:creationId xmlns:p14="http://schemas.microsoft.com/office/powerpoint/2010/main" val="27785806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4" descr="Obraz zawierający tekst, osoba&#10;&#10;Opis wygenerowany automatycznie">
            <a:extLst>
              <a:ext uri="{FF2B5EF4-FFF2-40B4-BE49-F238E27FC236}">
                <a16:creationId xmlns:a16="http://schemas.microsoft.com/office/drawing/2014/main" xmlns="" id="{ED4EECBA-DB05-41D3-9EC0-7BB69313F2B4}"/>
              </a:ext>
            </a:extLst>
          </p:cNvPr>
          <p:cNvPicPr>
            <a:picLocks noChangeAspect="1"/>
          </p:cNvPicPr>
          <p:nvPr/>
        </p:nvPicPr>
        <p:blipFill rotWithShape="1">
          <a:blip r:embed="rId2"/>
          <a:srcRect l="17751" r="1" b="1"/>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xmlns=""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ytuł 1"/>
          <p:cNvSpPr>
            <a:spLocks noGrp="1"/>
          </p:cNvSpPr>
          <p:nvPr>
            <p:ph type="title"/>
          </p:nvPr>
        </p:nvSpPr>
        <p:spPr>
          <a:xfrm>
            <a:off x="350044" y="365125"/>
            <a:ext cx="5751001" cy="1899912"/>
          </a:xfrm>
        </p:spPr>
        <p:txBody>
          <a:bodyPr>
            <a:normAutofit/>
          </a:bodyPr>
          <a:lstStyle/>
          <a:p>
            <a:pPr algn="ctr"/>
            <a:r>
              <a:rPr lang="pl-PL" sz="3700" b="1" dirty="0"/>
              <a:t>Postępowanie ze skażoną żywnością i wodą.</a:t>
            </a:r>
            <a:endParaRPr lang="en-US"/>
          </a:p>
        </p:txBody>
      </p:sp>
      <p:sp>
        <p:nvSpPr>
          <p:cNvPr id="3" name="Symbol zastępczy zawartości 2"/>
          <p:cNvSpPr>
            <a:spLocks noGrp="1"/>
          </p:cNvSpPr>
          <p:nvPr>
            <p:ph idx="1"/>
          </p:nvPr>
        </p:nvSpPr>
        <p:spPr>
          <a:xfrm>
            <a:off x="528638" y="2148451"/>
            <a:ext cx="5751001" cy="4159480"/>
          </a:xfrm>
        </p:spPr>
        <p:txBody>
          <a:bodyPr vert="horz" lIns="91440" tIns="45720" rIns="91440" bIns="45720" rtlCol="0" anchor="t">
            <a:normAutofit/>
          </a:bodyPr>
          <a:lstStyle/>
          <a:p>
            <a:pPr marL="0" indent="0" algn="just">
              <a:spcBef>
                <a:spcPts val="0"/>
              </a:spcBef>
              <a:buNone/>
            </a:pPr>
            <a:r>
              <a:rPr lang="pl-PL" sz="1800" dirty="0"/>
              <a:t>Żywność i wodę, które znajdowały się w rejonie skażenia należy traktować, jako podejrzane o skażenie lub zakażenie.</a:t>
            </a:r>
            <a:endParaRPr lang="pl-PL" sz="1800" dirty="0">
              <a:cs typeface="Calibri"/>
            </a:endParaRPr>
          </a:p>
          <a:p>
            <a:pPr marL="0" indent="0" algn="just">
              <a:spcBef>
                <a:spcPts val="0"/>
              </a:spcBef>
              <a:buNone/>
            </a:pPr>
            <a:endParaRPr lang="pl-PL" sz="1800" dirty="0">
              <a:cs typeface="Calibri"/>
            </a:endParaRPr>
          </a:p>
          <a:p>
            <a:pPr marL="0" indent="0" algn="just">
              <a:spcBef>
                <a:spcPts val="0"/>
              </a:spcBef>
              <a:buNone/>
            </a:pPr>
            <a:r>
              <a:rPr lang="pl-PL" sz="1800" dirty="0"/>
              <a:t>Jeżeli były przechowywane w nieszczelnych opakowaniach, a tym bardziej, jeżeli są widoczne skażenia (np. warstwa pyłu promieniotwórczego lub krople środków toksycznych) – nie można ich używać bez uprzedniego skontrolowania przez laboratoria chemiczne, radiologiczne i biologiczne.</a:t>
            </a:r>
            <a:endParaRPr lang="pl-PL" sz="1800" dirty="0">
              <a:cs typeface="Calibri"/>
            </a:endParaRPr>
          </a:p>
          <a:p>
            <a:pPr marL="0" indent="0" algn="just">
              <a:spcBef>
                <a:spcPts val="0"/>
              </a:spcBef>
              <a:buNone/>
            </a:pPr>
            <a:r>
              <a:rPr lang="pl-PL" sz="1800" dirty="0"/>
              <a:t>Warunkiem umożliwiającym spożywanie zabezpieczonej skażonej żywności i wody jest uprzednie odkażenie, dezaktywacja i dezynfekcja.</a:t>
            </a:r>
            <a:endParaRPr lang="pl-PL" sz="1800" dirty="0">
              <a:cs typeface="Calibri"/>
            </a:endParaRPr>
          </a:p>
          <a:p>
            <a:pPr marL="0" indent="0" algn="just">
              <a:spcBef>
                <a:spcPts val="0"/>
              </a:spcBef>
              <a:buNone/>
            </a:pPr>
            <a:r>
              <a:rPr lang="pl-PL" sz="1800" dirty="0"/>
              <a:t>Najprostszym, a przy tym skutecznym sposobem dezynfekcji wody jest jej gotowanie. Większość bakterii ginie po 30 minutach gotowania , niektóre jednak mikroby zniszczone zostają dopiero po 2 godzinnym wrzeniu wody. Wodę skażoną można również chlorować.</a:t>
            </a:r>
            <a:endParaRPr lang="pl-PL" sz="1800" dirty="0">
              <a:cs typeface="Calibri"/>
            </a:endParaRPr>
          </a:p>
          <a:p>
            <a:pPr marL="0" indent="0">
              <a:buNone/>
            </a:pPr>
            <a:endParaRPr lang="pl-PL" sz="1400" dirty="0"/>
          </a:p>
        </p:txBody>
      </p:sp>
    </p:spTree>
    <p:extLst>
      <p:ext uri="{BB962C8B-B14F-4D97-AF65-F5344CB8AC3E}">
        <p14:creationId xmlns:p14="http://schemas.microsoft.com/office/powerpoint/2010/main" val="18640095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3" descr="Obraz zawierający żywność, owoce, pomarańczowy, świeże&#10;&#10;Opis wygenerowany automatycznie">
            <a:extLst>
              <a:ext uri="{FF2B5EF4-FFF2-40B4-BE49-F238E27FC236}">
                <a16:creationId xmlns:a16="http://schemas.microsoft.com/office/drawing/2014/main" xmlns="" id="{1176DB99-BEB3-4611-B7C1-DA30A3DC92DC}"/>
              </a:ext>
            </a:extLst>
          </p:cNvPr>
          <p:cNvPicPr>
            <a:picLocks noChangeAspect="1"/>
          </p:cNvPicPr>
          <p:nvPr/>
        </p:nvPicPr>
        <p:blipFill rotWithShape="1">
          <a:blip r:embed="rId2"/>
          <a:src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xmlns="" id="{86C7B4A1-154A-4DF0-AC46-F88D75A2E0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title"/>
          </p:nvPr>
        </p:nvSpPr>
        <p:spPr>
          <a:xfrm>
            <a:off x="237617" y="497389"/>
            <a:ext cx="6976998" cy="1487849"/>
          </a:xfrm>
        </p:spPr>
        <p:txBody>
          <a:bodyPr>
            <a:normAutofit/>
          </a:bodyPr>
          <a:lstStyle/>
          <a:p>
            <a:pPr algn="ctr"/>
            <a:r>
              <a:rPr lang="pl-PL" sz="4000" b="1" dirty="0"/>
              <a:t>Postępowanie ze skażoną żywnością</a:t>
            </a:r>
            <a:endParaRPr lang="en-US" dirty="0"/>
          </a:p>
        </p:txBody>
      </p:sp>
      <p:sp>
        <p:nvSpPr>
          <p:cNvPr id="3" name="Symbol zastępczy zawartości 2"/>
          <p:cNvSpPr>
            <a:spLocks noGrp="1"/>
          </p:cNvSpPr>
          <p:nvPr>
            <p:ph idx="1"/>
          </p:nvPr>
        </p:nvSpPr>
        <p:spPr>
          <a:xfrm>
            <a:off x="236922" y="1788389"/>
            <a:ext cx="7215816" cy="4523102"/>
          </a:xfrm>
        </p:spPr>
        <p:txBody>
          <a:bodyPr vert="horz" lIns="91440" tIns="45720" rIns="91440" bIns="45720" rtlCol="0" anchor="t">
            <a:normAutofit fontScale="92500" lnSpcReduction="10000"/>
          </a:bodyPr>
          <a:lstStyle/>
          <a:p>
            <a:pPr marL="0" indent="0" algn="just">
              <a:spcBef>
                <a:spcPts val="0"/>
              </a:spcBef>
              <a:buNone/>
            </a:pPr>
            <a:r>
              <a:rPr lang="pl-PL" sz="1800" dirty="0"/>
              <a:t>1.Pył promieniotwórczy usuwa się z powierzchni opakowań ( szklanych i metalowych), zmywając roztworem dezaktywującym , wodą lub środkami myjącymi bądź piorącymi. </a:t>
            </a:r>
            <a:endParaRPr lang="pl-PL" sz="1800" dirty="0">
              <a:cs typeface="Calibri"/>
            </a:endParaRPr>
          </a:p>
          <a:p>
            <a:pPr marL="0" indent="0" algn="just">
              <a:spcBef>
                <a:spcPts val="0"/>
              </a:spcBef>
              <a:buNone/>
            </a:pPr>
            <a:endParaRPr lang="pl-PL" sz="1800" dirty="0">
              <a:cs typeface="Calibri"/>
            </a:endParaRPr>
          </a:p>
          <a:p>
            <a:pPr marL="0" indent="0" algn="just">
              <a:spcBef>
                <a:spcPts val="0"/>
              </a:spcBef>
              <a:buNone/>
            </a:pPr>
            <a:r>
              <a:rPr lang="pl-PL" sz="1800" dirty="0"/>
              <a:t>2.W innym przypadkach przy żywności wcześniej niezabezpieczonej należy odstawić je od momentu , kiedy nastąpi samoistny rozpad promieniotwórczości. </a:t>
            </a:r>
            <a:endParaRPr lang="pl-PL" sz="1800" dirty="0">
              <a:cs typeface="Calibri"/>
            </a:endParaRPr>
          </a:p>
          <a:p>
            <a:pPr marL="0" indent="0" algn="just">
              <a:spcBef>
                <a:spcPts val="0"/>
              </a:spcBef>
              <a:buNone/>
            </a:pPr>
            <a:endParaRPr lang="pl-PL" sz="1800" dirty="0">
              <a:cs typeface="Calibri"/>
            </a:endParaRPr>
          </a:p>
          <a:p>
            <a:pPr marL="0" indent="0" algn="just">
              <a:spcBef>
                <a:spcPts val="0"/>
              </a:spcBef>
              <a:buNone/>
            </a:pPr>
            <a:r>
              <a:rPr lang="pl-PL" sz="1800" dirty="0"/>
              <a:t>3.Warzywa i owoce myjemy kilkakrotnie w czystej wodzie.</a:t>
            </a:r>
            <a:endParaRPr lang="pl-PL" sz="1800" dirty="0">
              <a:cs typeface="Calibri"/>
            </a:endParaRPr>
          </a:p>
          <a:p>
            <a:pPr marL="0" indent="0" algn="just">
              <a:spcBef>
                <a:spcPts val="0"/>
              </a:spcBef>
              <a:buNone/>
            </a:pPr>
            <a:endParaRPr lang="pl-PL" sz="1800" dirty="0">
              <a:cs typeface="Calibri"/>
            </a:endParaRPr>
          </a:p>
          <a:p>
            <a:pPr marL="0" indent="0" algn="just">
              <a:spcBef>
                <a:spcPts val="0"/>
              </a:spcBef>
              <a:buNone/>
            </a:pPr>
            <a:r>
              <a:rPr lang="pl-PL" sz="1800" dirty="0"/>
              <a:t>4. Produkty sypkie przechowywane w torebkach papierowych i workach płóciennych dezaktywuje się poprzez zamoczenie ich w wodzie aż woreczek zrobi się miękki. Później należy przesypać warstwę mokrą (skażoną) od suchej. Poddać produkt kontroli dozymetrycznej. </a:t>
            </a:r>
            <a:endParaRPr lang="pl-PL" sz="1800" dirty="0">
              <a:cs typeface="Calibri"/>
            </a:endParaRPr>
          </a:p>
          <a:p>
            <a:pPr marL="0" indent="0" algn="just">
              <a:spcBef>
                <a:spcPts val="0"/>
              </a:spcBef>
              <a:buNone/>
            </a:pPr>
            <a:endParaRPr lang="pl-PL" sz="1800" dirty="0">
              <a:cs typeface="Calibri"/>
            </a:endParaRPr>
          </a:p>
          <a:p>
            <a:pPr marL="0" indent="0" algn="just">
              <a:spcBef>
                <a:spcPts val="0"/>
              </a:spcBef>
              <a:buNone/>
            </a:pPr>
            <a:r>
              <a:rPr lang="pl-PL" sz="1800" dirty="0"/>
              <a:t>5.Skażona wodę poddajemy procesowi sedymentacji - jest jednym z podstawowych procesów wykorzystywanych w oczyszczaniu wody do usuwania cząstek o gęstości większej niż gęstość wody, a więc cząsteczek opadających. Opadanie cząsteczek w wodzie jest zjawiskiem złożonym i zależy od ich stężenia, wymiaru, kształtu, gęstości i temperatury oraz prędkości i kierunku przepływu wody. </a:t>
            </a:r>
            <a:endParaRPr lang="pl-PL" sz="1800" dirty="0">
              <a:cs typeface="Calibri"/>
            </a:endParaRPr>
          </a:p>
          <a:p>
            <a:pPr marL="0" indent="0">
              <a:spcBef>
                <a:spcPts val="0"/>
              </a:spcBef>
              <a:buNone/>
            </a:pPr>
            <a:endParaRPr lang="pl-PL" sz="1300" dirty="0"/>
          </a:p>
          <a:p>
            <a:pPr marL="0" indent="0">
              <a:buNone/>
            </a:pPr>
            <a:endParaRPr lang="pl-PL" sz="1300" dirty="0"/>
          </a:p>
        </p:txBody>
      </p:sp>
    </p:spTree>
    <p:extLst>
      <p:ext uri="{BB962C8B-B14F-4D97-AF65-F5344CB8AC3E}">
        <p14:creationId xmlns:p14="http://schemas.microsoft.com/office/powerpoint/2010/main" val="370441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3" descr="Obraz zawierający żywność, owoce, pomarańczowy, świeże&#10;&#10;Opis wygenerowany automatycznie">
            <a:extLst>
              <a:ext uri="{FF2B5EF4-FFF2-40B4-BE49-F238E27FC236}">
                <a16:creationId xmlns:a16="http://schemas.microsoft.com/office/drawing/2014/main" xmlns="" id="{999D228F-8922-4029-9B22-486C5C1C1D50}"/>
              </a:ext>
            </a:extLst>
          </p:cNvPr>
          <p:cNvPicPr>
            <a:picLocks noChangeAspect="1"/>
          </p:cNvPicPr>
          <p:nvPr/>
        </p:nvPicPr>
        <p:blipFill rotWithShape="1">
          <a:blip r:embed="rId2"/>
          <a:srcRect/>
          <a:stretch/>
        </p:blipFill>
        <p:spPr>
          <a:xfrm>
            <a:off x="20" y="10"/>
            <a:ext cx="12191980" cy="6857990"/>
          </a:xfrm>
          <a:prstGeom prst="rect">
            <a:avLst/>
          </a:prstGeom>
        </p:spPr>
      </p:pic>
      <p:sp>
        <p:nvSpPr>
          <p:cNvPr id="8" name="Rectangle 7">
            <a:extLst>
              <a:ext uri="{FF2B5EF4-FFF2-40B4-BE49-F238E27FC236}">
                <a16:creationId xmlns:a16="http://schemas.microsoft.com/office/drawing/2014/main" xmlns="" id="{86C7B4A1-154A-4DF0-AC46-F88D75A2E0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ymbol zastępczy zawartości 2"/>
          <p:cNvSpPr>
            <a:spLocks noGrp="1"/>
          </p:cNvSpPr>
          <p:nvPr>
            <p:ph idx="1"/>
          </p:nvPr>
        </p:nvSpPr>
        <p:spPr>
          <a:xfrm>
            <a:off x="225016" y="514420"/>
            <a:ext cx="7263441" cy="5939946"/>
          </a:xfrm>
        </p:spPr>
        <p:txBody>
          <a:bodyPr vert="horz" lIns="91440" tIns="45720" rIns="91440" bIns="45720" rtlCol="0" anchor="t">
            <a:normAutofit/>
          </a:bodyPr>
          <a:lstStyle/>
          <a:p>
            <a:pPr marL="0" indent="0">
              <a:spcBef>
                <a:spcPts val="0"/>
              </a:spcBef>
              <a:buNone/>
            </a:pPr>
            <a:r>
              <a:rPr lang="pl-PL" sz="1800" dirty="0"/>
              <a:t>6.Po kontroli dozymetrycznej kilkakrotnie myje się opakowania, po czym zdejmuje się wierzchnia warstwę opakowania i produktu. Usuwa się  opakowania papierowe i foliowe. </a:t>
            </a:r>
            <a:endParaRPr lang="pl-PL" sz="1800" dirty="0">
              <a:cs typeface="Calibri"/>
            </a:endParaRPr>
          </a:p>
          <a:p>
            <a:pPr marL="0" indent="0">
              <a:spcBef>
                <a:spcPts val="0"/>
              </a:spcBef>
              <a:buNone/>
            </a:pPr>
            <a:endParaRPr lang="pl-PL" sz="1800" dirty="0">
              <a:cs typeface="Calibri"/>
            </a:endParaRPr>
          </a:p>
          <a:p>
            <a:pPr marL="0" indent="0">
              <a:spcBef>
                <a:spcPts val="0"/>
              </a:spcBef>
              <a:buNone/>
            </a:pPr>
            <a:r>
              <a:rPr lang="pl-PL" sz="1800" dirty="0"/>
              <a:t>7.Produkty o stałej konsystencji zmywa się pod bieżącą wodą, potem zdejmuje wierzchnią warstwę. </a:t>
            </a:r>
            <a:endParaRPr lang="pl-PL" sz="1800" dirty="0">
              <a:cs typeface="Calibri"/>
            </a:endParaRPr>
          </a:p>
          <a:p>
            <a:pPr marL="0" indent="0">
              <a:spcBef>
                <a:spcPts val="0"/>
              </a:spcBef>
              <a:buNone/>
            </a:pPr>
            <a:endParaRPr lang="pl-PL" sz="1800" dirty="0">
              <a:cs typeface="Calibri"/>
            </a:endParaRPr>
          </a:p>
          <a:p>
            <a:pPr marL="0" indent="0">
              <a:spcBef>
                <a:spcPts val="0"/>
              </a:spcBef>
              <a:buNone/>
            </a:pPr>
            <a:r>
              <a:rPr lang="pl-PL" sz="1800" dirty="0"/>
              <a:t>8.Produkty skażone parami wietrzy się albo gotuje. Mięso i tłuszcze po wstępnej obróbce należy gotować przez 4 godziny w 4 objętościach wody. Żywność skażoną kroplami tabunu, somanu i iperytu należy zniszczyć. </a:t>
            </a:r>
            <a:endParaRPr lang="pl-PL" sz="1800" dirty="0">
              <a:cs typeface="Calibri"/>
            </a:endParaRPr>
          </a:p>
          <a:p>
            <a:pPr marL="0" indent="0">
              <a:spcBef>
                <a:spcPts val="0"/>
              </a:spcBef>
              <a:buNone/>
            </a:pPr>
            <a:endParaRPr lang="pl-PL" sz="1800" dirty="0">
              <a:cs typeface="Calibri"/>
            </a:endParaRPr>
          </a:p>
          <a:p>
            <a:pPr marL="0" indent="0">
              <a:spcBef>
                <a:spcPts val="0"/>
              </a:spcBef>
              <a:buNone/>
            </a:pPr>
            <a:r>
              <a:rPr lang="pl-PL" sz="1800" dirty="0"/>
              <a:t>9.Wodę filtruje się przez aktywny filtr  z osadzonym na nim wodorotlenkiem żelaza lub miedzi.</a:t>
            </a:r>
            <a:endParaRPr lang="pl-PL" sz="1800" dirty="0">
              <a:cs typeface="Calibri"/>
            </a:endParaRPr>
          </a:p>
          <a:p>
            <a:pPr marL="0" indent="0">
              <a:spcBef>
                <a:spcPts val="0"/>
              </a:spcBef>
              <a:buNone/>
            </a:pPr>
            <a:r>
              <a:rPr lang="pl-PL" sz="1800" dirty="0"/>
              <a:t>  </a:t>
            </a:r>
            <a:endParaRPr lang="pl-PL" sz="1800" dirty="0">
              <a:cs typeface="Calibri"/>
            </a:endParaRPr>
          </a:p>
          <a:p>
            <a:pPr marL="0" indent="0">
              <a:spcBef>
                <a:spcPts val="0"/>
              </a:spcBef>
              <a:buNone/>
            </a:pPr>
            <a:r>
              <a:rPr lang="pl-PL" sz="1800" dirty="0"/>
              <a:t>10.W razie użycia środków biologicznych przeprowadza się dezynfekcje żywności i wody. Wszystkie opakowania zmywamy czystą wodą. Opakowania szklane dezynfekujemy roztworem siarczanu amonowego lub wapna chlorowanego lub wapna chlorowanego. Opakowania metalowe gotujemy w 3-procentowym roztworze sody do jednej godziny. Żywność można zdezynfekować poddając ja procesowi naświetlania promieniami ultrafioletowymi lub gotując. </a:t>
            </a:r>
            <a:endParaRPr lang="pl-PL" sz="1800" dirty="0">
              <a:cs typeface="Calibri"/>
            </a:endParaRPr>
          </a:p>
          <a:p>
            <a:pPr marL="0" indent="0">
              <a:buNone/>
            </a:pPr>
            <a:endParaRPr lang="pl-PL" sz="1300"/>
          </a:p>
        </p:txBody>
      </p:sp>
    </p:spTree>
    <p:extLst>
      <p:ext uri="{BB962C8B-B14F-4D97-AF65-F5344CB8AC3E}">
        <p14:creationId xmlns:p14="http://schemas.microsoft.com/office/powerpoint/2010/main" val="18136522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xmlns="" id="{E8D41CF8-5232-42BC-8D05-AFEDE21539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1256"/>
            <a:ext cx="12192000" cy="6869256"/>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ounded Rectangle 5">
            <a:extLst>
              <a:ext uri="{FF2B5EF4-FFF2-40B4-BE49-F238E27FC236}">
                <a16:creationId xmlns:a16="http://schemas.microsoft.com/office/drawing/2014/main" xmlns="" id="{49237091-E62C-4878-AA4C-0B9995ADB2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38200" y="1828801"/>
            <a:ext cx="10515600" cy="436245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4" descr="Obraz zawierający podłoże, zewnętrzne, roślina, zamknąć&#10;&#10;Opis wygenerowany automatycznie">
            <a:extLst>
              <a:ext uri="{FF2B5EF4-FFF2-40B4-BE49-F238E27FC236}">
                <a16:creationId xmlns:a16="http://schemas.microsoft.com/office/drawing/2014/main" xmlns="" id="{9559E959-AD12-4AD3-8034-FC91B30003A1}"/>
              </a:ext>
            </a:extLst>
          </p:cNvPr>
          <p:cNvPicPr>
            <a:picLocks noChangeAspect="1"/>
          </p:cNvPicPr>
          <p:nvPr/>
        </p:nvPicPr>
        <p:blipFill rotWithShape="1">
          <a:blip r:embed="rId2"/>
          <a:srcRect b="881"/>
          <a:stretch/>
        </p:blipFill>
        <p:spPr>
          <a:xfrm>
            <a:off x="1157288" y="2154238"/>
            <a:ext cx="6645275" cy="3708400"/>
          </a:xfrm>
          <a:prstGeom prst="rect">
            <a:avLst/>
          </a:prstGeom>
          <a:ln w="228600" cap="sq" cmpd="thickThin">
            <a:solidFill>
              <a:srgbClr val="000000"/>
            </a:solidFill>
            <a:prstDash val="solid"/>
            <a:miter lim="800000"/>
          </a:ln>
          <a:effectLst>
            <a:innerShdw blurRad="76200">
              <a:srgbClr val="000000"/>
            </a:innerShdw>
          </a:effectLst>
        </p:spPr>
      </p:pic>
      <p:pic>
        <p:nvPicPr>
          <p:cNvPr id="3" name="Picture 4">
            <a:extLst>
              <a:ext uri="{FF2B5EF4-FFF2-40B4-BE49-F238E27FC236}">
                <a16:creationId xmlns:a16="http://schemas.microsoft.com/office/drawing/2014/main" xmlns="" id="{DB129047-9E79-4A7A-A05C-C69F821A9E77}"/>
              </a:ext>
            </a:extLst>
          </p:cNvPr>
          <p:cNvPicPr>
            <a:picLocks noChangeAspect="1"/>
          </p:cNvPicPr>
          <p:nvPr/>
        </p:nvPicPr>
        <p:blipFill>
          <a:blip r:embed="rId3"/>
          <a:stretch>
            <a:fillRect/>
          </a:stretch>
        </p:blipFill>
        <p:spPr>
          <a:xfrm>
            <a:off x="8121651" y="2067069"/>
            <a:ext cx="3160713" cy="3708400"/>
          </a:xfrm>
          <a:prstGeom prst="rect">
            <a:avLst/>
          </a:prstGeom>
          <a:ln>
            <a:noFill/>
          </a:ln>
          <a:effectLst>
            <a:softEdge rad="112500"/>
          </a:effectLst>
        </p:spPr>
      </p:pic>
      <p:sp>
        <p:nvSpPr>
          <p:cNvPr id="2" name="Tytuł 1"/>
          <p:cNvSpPr>
            <a:spLocks noGrp="1"/>
          </p:cNvSpPr>
          <p:nvPr>
            <p:ph type="ctrTitle"/>
          </p:nvPr>
        </p:nvSpPr>
        <p:spPr>
          <a:xfrm>
            <a:off x="838200" y="365125"/>
            <a:ext cx="10515600" cy="1325563"/>
          </a:xfrm>
        </p:spPr>
        <p:txBody>
          <a:bodyPr vert="horz" lIns="91440" tIns="45720" rIns="91440" bIns="45720" rtlCol="0" anchor="ctr">
            <a:normAutofit/>
          </a:bodyPr>
          <a:lstStyle/>
          <a:p>
            <a:r>
              <a:rPr lang="en-US" sz="6600" b="1" kern="1200" dirty="0">
                <a:solidFill>
                  <a:srgbClr val="002060"/>
                </a:solidFill>
                <a:latin typeface="+mn-lt"/>
              </a:rPr>
              <a:t>DZIĘKUJ</a:t>
            </a:r>
            <a:r>
              <a:rPr lang="pl-PL" sz="6600" b="1" kern="1200" dirty="0">
                <a:solidFill>
                  <a:srgbClr val="002060"/>
                </a:solidFill>
                <a:latin typeface="+mn-lt"/>
              </a:rPr>
              <a:t>Ę</a:t>
            </a:r>
            <a:r>
              <a:rPr lang="en-US" sz="6600" b="1" kern="1200" dirty="0">
                <a:solidFill>
                  <a:srgbClr val="002060"/>
                </a:solidFill>
                <a:latin typeface="+mn-lt"/>
              </a:rPr>
              <a:t> ZA UWAGĘ</a:t>
            </a:r>
            <a:endParaRPr lang="en-US" sz="6600" dirty="0">
              <a:solidFill>
                <a:srgbClr val="002060"/>
              </a:solidFill>
              <a:latin typeface="+mn-lt"/>
            </a:endParaRPr>
          </a:p>
        </p:txBody>
      </p:sp>
    </p:spTree>
    <p:extLst>
      <p:ext uri="{BB962C8B-B14F-4D97-AF65-F5344CB8AC3E}">
        <p14:creationId xmlns:p14="http://schemas.microsoft.com/office/powerpoint/2010/main" val="258335090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8728" y="832514"/>
            <a:ext cx="7042246" cy="5500048"/>
          </a:xfrm>
          <a:prstGeom prst="rect">
            <a:avLst/>
          </a:prstGeom>
          <a:ln>
            <a:noFill/>
          </a:ln>
          <a:effectLst>
            <a:outerShdw blurRad="292100" dist="139700" dir="2700000" algn="tl" rotWithShape="0">
              <a:srgbClr val="333333">
                <a:alpha val="65000"/>
              </a:srgbClr>
            </a:outerShdw>
          </a:effectLst>
        </p:spPr>
      </p:pic>
      <p:sp>
        <p:nvSpPr>
          <p:cNvPr id="2" name="Tytuł 1">
            <a:extLst>
              <a:ext uri="{FF2B5EF4-FFF2-40B4-BE49-F238E27FC236}">
                <a16:creationId xmlns:a16="http://schemas.microsoft.com/office/drawing/2014/main" xmlns="" id="{6A3FA7F4-ED66-4A77-BBF3-0CD6C674C74A}"/>
              </a:ext>
            </a:extLst>
          </p:cNvPr>
          <p:cNvSpPr>
            <a:spLocks noGrp="1"/>
          </p:cNvSpPr>
          <p:nvPr>
            <p:ph type="title"/>
          </p:nvPr>
        </p:nvSpPr>
        <p:spPr>
          <a:xfrm>
            <a:off x="150126" y="95534"/>
            <a:ext cx="11709778" cy="1392072"/>
          </a:xfrm>
        </p:spPr>
        <p:txBody>
          <a:bodyPr>
            <a:normAutofit fontScale="90000"/>
          </a:bodyPr>
          <a:lstStyle/>
          <a:p>
            <a:r>
              <a:rPr lang="pl-PL" sz="3600" b="1"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Produkty spożywcze powinny być poddawane ochronie przez:</a:t>
            </a:r>
            <a:r>
              <a:rPr lang="pl-PL" sz="4000" b="1"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
            </a:r>
            <a:br>
              <a:rPr lang="pl-PL" sz="4000" b="1" dirty="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br>
            <a:endParaRPr lang="pl-PL" sz="40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xmlns="" id="{D3F6A000-84BC-4DCC-B8DB-DF93426BBB25}"/>
              </a:ext>
            </a:extLst>
          </p:cNvPr>
          <p:cNvSpPr>
            <a:spLocks noGrp="1"/>
          </p:cNvSpPr>
          <p:nvPr>
            <p:ph idx="1"/>
          </p:nvPr>
        </p:nvSpPr>
        <p:spPr>
          <a:xfrm>
            <a:off x="341194" y="1201004"/>
            <a:ext cx="6155140" cy="5656996"/>
          </a:xfrm>
        </p:spPr>
        <p:txBody>
          <a:bodyPr>
            <a:normAutofit/>
          </a:bodyPr>
          <a:lstStyle/>
          <a:p>
            <a:pPr>
              <a:buFont typeface="Wingdings" panose="05000000000000000000" pitchFamily="2" charset="2"/>
              <a:buChar char="q"/>
            </a:pPr>
            <a:r>
              <a:rPr lang="pl-PL"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hermetyzację pomieszczeń,</a:t>
            </a:r>
          </a:p>
          <a:p>
            <a:pPr>
              <a:buFont typeface="Wingdings" panose="05000000000000000000" pitchFamily="2" charset="2"/>
              <a:buChar char="q"/>
            </a:pPr>
            <a:r>
              <a:rPr lang="pl-PL"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przechowywanie w szczelnych pojemnikach ( z szkła, metalu, itp.)</a:t>
            </a:r>
          </a:p>
          <a:p>
            <a:pPr>
              <a:buFont typeface="Wingdings" panose="05000000000000000000" pitchFamily="2" charset="2"/>
              <a:buChar char="q"/>
            </a:pPr>
            <a:r>
              <a:rPr lang="pl-PL"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wymianę zapasów na świeże</a:t>
            </a:r>
          </a:p>
          <a:p>
            <a:pPr>
              <a:buFont typeface="Wingdings" panose="05000000000000000000" pitchFamily="2" charset="2"/>
              <a:buChar char="q"/>
            </a:pPr>
            <a:r>
              <a:rPr lang="pl-PL"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zabezpieczenie wody z zbiornicach wolnych ( studnie, pompy, itp. należy zakrywać drewnianymi pokrywami, foliami).</a:t>
            </a:r>
            <a:br>
              <a:rPr lang="pl-PL"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endParaRPr lang="pl-PL" sz="3200" b="1" dirty="0">
              <a:latin typeface="Times New Roman" panose="02020603050405020304" pitchFamily="18" charset="0"/>
              <a:cs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123643751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2"/>
          <a:stretch>
            <a:fillRect/>
          </a:stretch>
        </p:blipFill>
        <p:spPr>
          <a:xfrm>
            <a:off x="5868537" y="341194"/>
            <a:ext cx="6323463" cy="6516806"/>
          </a:xfrm>
          <a:prstGeom prst="ellipse">
            <a:avLst/>
          </a:prstGeom>
          <a:ln>
            <a:noFill/>
          </a:ln>
          <a:effectLst>
            <a:softEdge rad="112500"/>
          </a:effectLst>
        </p:spPr>
      </p:pic>
      <p:sp>
        <p:nvSpPr>
          <p:cNvPr id="2" name="Tytuł 1">
            <a:extLst>
              <a:ext uri="{FF2B5EF4-FFF2-40B4-BE49-F238E27FC236}">
                <a16:creationId xmlns:a16="http://schemas.microsoft.com/office/drawing/2014/main" xmlns="" id="{8A5CC04C-D6FF-49F9-893B-5F1E2FAC030A}"/>
              </a:ext>
            </a:extLst>
          </p:cNvPr>
          <p:cNvSpPr>
            <a:spLocks noGrp="1"/>
          </p:cNvSpPr>
          <p:nvPr>
            <p:ph type="title"/>
          </p:nvPr>
        </p:nvSpPr>
        <p:spPr>
          <a:xfrm>
            <a:off x="2088108" y="95536"/>
            <a:ext cx="6496334" cy="750626"/>
          </a:xfrm>
        </p:spPr>
        <p:style>
          <a:lnRef idx="2">
            <a:schemeClr val="accent1"/>
          </a:lnRef>
          <a:fillRef idx="1">
            <a:schemeClr val="lt1"/>
          </a:fillRef>
          <a:effectRef idx="0">
            <a:schemeClr val="accent1"/>
          </a:effectRef>
          <a:fontRef idx="minor">
            <a:schemeClr val="dk1"/>
          </a:fontRef>
        </p:style>
        <p:txBody>
          <a:bodyPr>
            <a:normAutofit/>
          </a:bodyPr>
          <a:lstStyle/>
          <a:p>
            <a:r>
              <a:rPr lang="pl-PL" b="1" dirty="0">
                <a:solidFill>
                  <a:schemeClr val="accent6">
                    <a:lumMod val="50000"/>
                  </a:schemeClr>
                </a:solidFill>
                <a:latin typeface="Times New Roman" panose="02020603050405020304" pitchFamily="18" charset="0"/>
                <a:cs typeface="Times New Roman" panose="02020603050405020304" pitchFamily="18" charset="0"/>
              </a:rPr>
              <a:t>Ochrona żywności i wody </a:t>
            </a:r>
          </a:p>
        </p:txBody>
      </p:sp>
      <p:sp>
        <p:nvSpPr>
          <p:cNvPr id="3" name="Symbol zastępczy zawartości 2">
            <a:extLst>
              <a:ext uri="{FF2B5EF4-FFF2-40B4-BE49-F238E27FC236}">
                <a16:creationId xmlns:a16="http://schemas.microsoft.com/office/drawing/2014/main" xmlns="" id="{5EAC8E7B-432E-400D-B9FE-B2354055C69A}"/>
              </a:ext>
            </a:extLst>
          </p:cNvPr>
          <p:cNvSpPr>
            <a:spLocks noGrp="1"/>
          </p:cNvSpPr>
          <p:nvPr>
            <p:ph idx="1"/>
          </p:nvPr>
        </p:nvSpPr>
        <p:spPr>
          <a:xfrm>
            <a:off x="232012" y="846162"/>
            <a:ext cx="6277970" cy="6011838"/>
          </a:xfrm>
        </p:spPr>
        <p:txBody>
          <a:bodyPr>
            <a:normAutofit lnSpcReduction="10000"/>
          </a:bodyPr>
          <a:lstStyle/>
          <a:p>
            <a:pPr marL="0" indent="0">
              <a:buNone/>
            </a:pPr>
            <a:r>
              <a:rPr lang="pl-PL" sz="2400" b="1" u="sng"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1.) Produkty żywnościowe i woda ulegają skażeniu, w skutek oddziaływania:</a:t>
            </a:r>
            <a:br>
              <a:rPr lang="pl-PL" sz="2400" b="1" u="sng"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br>
            <a:r>
              <a:rPr lang="pl-PL"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środków promieniotwórczych, których przyczyną są:</a:t>
            </a:r>
            <a:br>
              <a:rPr lang="pl-PL"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pl-PL"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napromienienia,</a:t>
            </a:r>
            <a:br>
              <a:rPr lang="pl-PL"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pl-PL"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uwalniania substancji radioaktywnych (jod, stront, cez)</a:t>
            </a:r>
            <a:br>
              <a:rPr lang="pl-PL"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pl-PL"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chemiczne - środki trujące</a:t>
            </a:r>
            <a:br>
              <a:rPr lang="pl-PL"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pl-PL"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 biologiczne (np. drobnoustroje – węglik, cholera, dżuma, laseczka jadu kiełbasianego; przenoszenie prze owady)</a:t>
            </a:r>
          </a:p>
          <a:p>
            <a:pPr marL="0" indent="0">
              <a:buNone/>
            </a:pPr>
            <a:r>
              <a:rPr lang="pl-PL" sz="2400" b="1" u="sng"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2.) Sposoby postępowania ze skażoną żywnością i woda:</a:t>
            </a:r>
            <a:br>
              <a:rPr lang="pl-PL" sz="2400" b="1" u="sng"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r>
              <a:rPr lang="pl-PL" sz="1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dezaktywację (skażenia środkami promieniotwórczymi) - usuwanie substancji powodujących skażenie promieniotwórcze przez służby DDD ( Deratyzacja Dezynfekcja Dezynsekcja),np.:</a:t>
            </a:r>
            <a:br>
              <a:rPr lang="pl-PL" sz="1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pl-PL" sz="1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-osadzanie płynów,</a:t>
            </a:r>
            <a:br>
              <a:rPr lang="pl-PL" sz="1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pl-PL" sz="1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-usuwanie z tłuszczów utwardzonych górnej warstwy</a:t>
            </a:r>
            <a:br>
              <a:rPr lang="pl-PL" sz="1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pl-PL" sz="1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odkażanie( skażenia środków trujących), np. wody przez:</a:t>
            </a:r>
            <a:br>
              <a:rPr lang="pl-PL" sz="1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pl-PL" sz="1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-filtrację,</a:t>
            </a:r>
            <a:br>
              <a:rPr lang="pl-PL" sz="1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pl-PL" sz="1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-chlorkowanie (utlenianie środka trującego),</a:t>
            </a:r>
            <a:br>
              <a:rPr lang="pl-PL" sz="1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pl-PL" sz="1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-użycie Ca(OH)2,</a:t>
            </a:r>
            <a:br>
              <a:rPr lang="pl-PL" sz="1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pl-PL" sz="1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-gotowanie przez 1,5-2 godz..</a:t>
            </a:r>
            <a:br>
              <a:rPr lang="pl-PL" sz="1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pl-PL" sz="1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 dezynfekcję (zakażenia drobnoustrojami chorobotwórczymi).</a:t>
            </a:r>
            <a:endParaRPr lang="pl-PL"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62029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2"/>
          <a:stretch>
            <a:fillRect/>
          </a:stretch>
        </p:blipFill>
        <p:spPr>
          <a:xfrm>
            <a:off x="109182" y="1091821"/>
            <a:ext cx="6256262" cy="546592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 name="Tytuł 1">
            <a:extLst>
              <a:ext uri="{FF2B5EF4-FFF2-40B4-BE49-F238E27FC236}">
                <a16:creationId xmlns:a16="http://schemas.microsoft.com/office/drawing/2014/main" xmlns="" id="{8193B3E3-30B1-4C72-96F7-30D181D4A65B}"/>
              </a:ext>
            </a:extLst>
          </p:cNvPr>
          <p:cNvSpPr>
            <a:spLocks noGrp="1"/>
          </p:cNvSpPr>
          <p:nvPr>
            <p:ph type="title"/>
          </p:nvPr>
        </p:nvSpPr>
        <p:spPr>
          <a:xfrm>
            <a:off x="2743201" y="0"/>
            <a:ext cx="6196083" cy="777923"/>
          </a:xfrm>
        </p:spPr>
        <p:txBody>
          <a:bodyPr>
            <a:normAutofit/>
          </a:bodyPr>
          <a:lstStyle/>
          <a:p>
            <a:r>
              <a:rPr lang="pl-PL" sz="3600" b="1" dirty="0">
                <a:solidFill>
                  <a:schemeClr val="accent6">
                    <a:lumMod val="50000"/>
                  </a:schemeClr>
                </a:solidFill>
                <a:latin typeface="Times New Roman" panose="02020603050405020304" pitchFamily="18" charset="0"/>
                <a:cs typeface="Times New Roman" panose="02020603050405020304" pitchFamily="18" charset="0"/>
              </a:rPr>
              <a:t>Ochrona żywności i wody </a:t>
            </a:r>
            <a:endParaRPr lang="pl-PL" sz="3600" dirty="0"/>
          </a:p>
        </p:txBody>
      </p:sp>
      <p:sp>
        <p:nvSpPr>
          <p:cNvPr id="3" name="Symbol zastępczy zawartości 2">
            <a:extLst>
              <a:ext uri="{FF2B5EF4-FFF2-40B4-BE49-F238E27FC236}">
                <a16:creationId xmlns:a16="http://schemas.microsoft.com/office/drawing/2014/main" xmlns="" id="{D1235C3F-4081-477A-9387-AFD02B10E45A}"/>
              </a:ext>
            </a:extLst>
          </p:cNvPr>
          <p:cNvSpPr>
            <a:spLocks noGrp="1"/>
          </p:cNvSpPr>
          <p:nvPr>
            <p:ph idx="1"/>
          </p:nvPr>
        </p:nvSpPr>
        <p:spPr>
          <a:xfrm>
            <a:off x="5636524" y="600501"/>
            <a:ext cx="6555475" cy="6257499"/>
          </a:xfrm>
        </p:spPr>
        <p:txBody>
          <a:bodyPr>
            <a:normAutofit fontScale="92500" lnSpcReduction="10000"/>
          </a:bodyPr>
          <a:lstStyle/>
          <a:p>
            <a:pPr marL="0" indent="0">
              <a:buNone/>
            </a:pPr>
            <a:r>
              <a:rPr lang="pl-PL" sz="2200" b="1" u="sng"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4.) Przyczyny zakażeń płodów rolnych i paszy dzielimy na:</a:t>
            </a:r>
            <a:br>
              <a:rPr lang="pl-PL" sz="2200" b="1" u="sng"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pl-PL"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spowodowane opadem promieniotwórczym,</a:t>
            </a:r>
            <a:br>
              <a:rPr lang="pl-PL"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pl-PL"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spowodowane środkami wysokotoksycznymi (np. iperyt, luizyt)</a:t>
            </a:r>
            <a:br>
              <a:rPr lang="pl-PL"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pl-PL"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spowodowane zarazkami.</a:t>
            </a:r>
            <a:br>
              <a:rPr lang="pl-PL"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pl-PL"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pl-PL"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pl-PL" sz="2200" b="1" u="sng"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5.) Sposoby zabezpieczania płodów rolnych i paszy:</a:t>
            </a:r>
            <a:br>
              <a:rPr lang="pl-PL" sz="2200" b="1" u="sng"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pl-PL"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gromadzenie zapasów w specjalnie przystosowanych budynkach,</a:t>
            </a:r>
            <a:br>
              <a:rPr lang="pl-PL"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pl-PL"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wzbogacanie gleby w wapń i potas,</a:t>
            </a:r>
            <a:br>
              <a:rPr lang="pl-PL"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pl-PL"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nawadnianie, spulchnianie i nawożenie środkami azotowo-fosforowymi, upraw skażonych środkami chwastobójczymi,</a:t>
            </a:r>
          </a:p>
          <a:p>
            <a:pPr marL="0" indent="0">
              <a:buNone/>
            </a:pPr>
            <a:r>
              <a:rPr lang="pl-PL"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pl-PL"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pl-PL" sz="2200" b="1" u="sng"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6.) Rodzaje skażeń zwierząt hodowlanych:</a:t>
            </a:r>
            <a:br>
              <a:rPr lang="pl-PL" sz="2200" b="1" u="sng"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pl-PL"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napromienienia zewnętrzne i wewnętrzne,</a:t>
            </a:r>
            <a:br>
              <a:rPr lang="pl-PL"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pl-PL"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środki trujące,</a:t>
            </a:r>
            <a:br>
              <a:rPr lang="pl-PL"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pl-PL"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chorobotwórcze środki biologiczne (epidemie).</a:t>
            </a:r>
          </a:p>
          <a:p>
            <a:pPr marL="0" indent="0">
              <a:buNone/>
            </a:pPr>
            <a:r>
              <a:rPr lang="pl-PL"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pl-PL"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pl-PL" sz="2200" b="1" u="sng"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7.) Zabezpieczanie zwierząt hodowlanych:</a:t>
            </a:r>
            <a:br>
              <a:rPr lang="pl-PL" sz="2200" b="1" u="sng"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pl-PL"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odpowiednio przystosowane pomieszczenia gospodarcze. </a:t>
            </a:r>
          </a:p>
          <a:p>
            <a:pPr marL="0" indent="0">
              <a:buNone/>
            </a:pPr>
            <a:r>
              <a:rPr lang="pl-PL"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Najlepiej budynek murowany, okna i drzwi dźwiękoszczelne, wypełnienie sianem i słomą, niezbędny mikroklimat, rozmieszczenie zwierząt w budynku:</a:t>
            </a:r>
            <a:br>
              <a:rPr lang="pl-PL"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pl-PL"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zwierzęta rzeźne, rozpłodowe, młode</a:t>
            </a:r>
            <a:br>
              <a:rPr lang="pl-PL"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pl-PL"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ograniczone pole wypasu</a:t>
            </a:r>
            <a:br>
              <a:rPr lang="pl-PL"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pl-PL"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maski-torby przy rejonach skażonych</a:t>
            </a:r>
            <a:br>
              <a:rPr lang="pl-PL"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pl-PL"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przykrywanie grzbietów brezentem, folią lub matami.</a:t>
            </a:r>
            <a:endParaRPr lang="pl-PL"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15000"/>
              </a:lnSpc>
              <a:spcAft>
                <a:spcPts val="1000"/>
              </a:spcAft>
              <a:buNone/>
            </a:pP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spTree>
    <p:extLst>
      <p:ext uri="{BB962C8B-B14F-4D97-AF65-F5344CB8AC3E}">
        <p14:creationId xmlns:p14="http://schemas.microsoft.com/office/powerpoint/2010/main" val="1656590125"/>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APROMIENIANIE ŻYWNOŚCI - TOKSYCZNY SPOSÓB PRZEDŁUŻANIA ŻYWOTNOŚCI JEDZENIA  - Odkrywamy Zakryte">
            <a:extLst>
              <a:ext uri="{FF2B5EF4-FFF2-40B4-BE49-F238E27FC236}">
                <a16:creationId xmlns:a16="http://schemas.microsoft.com/office/drawing/2014/main" xmlns="" id="{8E3CE030-9DF4-43C5-B792-7B0222A2F3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8973" y="1064525"/>
            <a:ext cx="4650883" cy="51302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ytuł 1">
            <a:extLst>
              <a:ext uri="{FF2B5EF4-FFF2-40B4-BE49-F238E27FC236}">
                <a16:creationId xmlns:a16="http://schemas.microsoft.com/office/drawing/2014/main" xmlns="" id="{BAEB16B8-ADEC-407F-9780-E8C09DD1D8E0}"/>
              </a:ext>
            </a:extLst>
          </p:cNvPr>
          <p:cNvSpPr>
            <a:spLocks noGrp="1"/>
          </p:cNvSpPr>
          <p:nvPr>
            <p:ph type="title"/>
          </p:nvPr>
        </p:nvSpPr>
        <p:spPr>
          <a:xfrm>
            <a:off x="1154097" y="124287"/>
            <a:ext cx="8708993" cy="710214"/>
          </a:xfrm>
        </p:spPr>
        <p:txBody>
          <a:bodyPr>
            <a:noAutofit/>
          </a:bodyPr>
          <a:lstStyle/>
          <a:p>
            <a:pPr algn="ctr"/>
            <a:r>
              <a:rPr lang="pl-PL" sz="28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Oddziaływanie środków promieniotwórczych, chemicznych i biologicznych na żywność i wodę</a:t>
            </a:r>
            <a:endParaRPr lang="pl-PL" sz="2800" b="1" dirty="0">
              <a:solidFill>
                <a:srgbClr val="C00000"/>
              </a:solidFill>
              <a:latin typeface="Times New Roman" panose="02020603050405020304" pitchFamily="18" charset="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xmlns="" id="{4F3B9B2F-A22F-4BF5-8295-89C48A5798BA}"/>
              </a:ext>
            </a:extLst>
          </p:cNvPr>
          <p:cNvSpPr>
            <a:spLocks noGrp="1"/>
          </p:cNvSpPr>
          <p:nvPr>
            <p:ph idx="1"/>
          </p:nvPr>
        </p:nvSpPr>
        <p:spPr>
          <a:xfrm>
            <a:off x="62144" y="958787"/>
            <a:ext cx="7821227" cy="5788241"/>
          </a:xfr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a:normAutofit fontScale="85000" lnSpcReduction="20000"/>
          </a:bodyPr>
          <a:lstStyle/>
          <a:p>
            <a:pPr algn="just">
              <a:buFont typeface="Wingdings" panose="05000000000000000000" pitchFamily="2" charset="2"/>
              <a:buChar char="q"/>
            </a:pPr>
            <a:r>
              <a:rPr lang="pl-PL" sz="1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Skażenie promieniotwórcze występuje na skutek działania promieniowania przenikliwego i osiadania się pyłu promieniotwórczego. </a:t>
            </a:r>
          </a:p>
          <a:p>
            <a:pPr algn="just">
              <a:buFont typeface="Wingdings" panose="05000000000000000000" pitchFamily="2" charset="2"/>
              <a:buChar char="q"/>
            </a:pPr>
            <a:r>
              <a:rPr lang="pl-PL" sz="1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Środki promieniotwórcze to substancje promieniotwórcze, które mogą być wykorzystywane do skażenia powietrza, wody i terenu oraz znajdujących się na nim obiektów, przedmiotów i ludzi. Mogą być stosowane w postaci cieczy, proszków i dymów, oddzielnie lub łącznie z bojowymi środkami trującymi.</a:t>
            </a:r>
          </a:p>
          <a:p>
            <a:pPr algn="just">
              <a:buFont typeface="Wingdings" panose="05000000000000000000" pitchFamily="2" charset="2"/>
              <a:buChar char="q"/>
            </a:pPr>
            <a:r>
              <a:rPr lang="pl-PL" sz="1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Spożycie pokarmów które zostały napromieniowane powodują choroby tarczycy, zmiany w budowie kości, a później jest przyczyna wielu schorzeń mogących doprowadzić do śmierci, np. </a:t>
            </a:r>
            <a:r>
              <a:rPr lang="pl-PL" sz="19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zachorowań</a:t>
            </a:r>
            <a:r>
              <a:rPr lang="pl-PL" sz="1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na raka, różnych postaci chorób popromiennych, zmian genetycznych w organizmie człowieka i u zwierząt.</a:t>
            </a:r>
            <a:br>
              <a:rPr lang="pl-PL" sz="1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pl-PL" sz="1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Środki chemiczne mogą wnikać do wnętrza produktów żywnościowych i tym samym sprawiać, że stają się one nieprzydatne do spożycia i trzeba je </a:t>
            </a:r>
            <a:r>
              <a:rPr lang="pl-PL" sz="19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zniszczyć.Spożywanie</a:t>
            </a:r>
            <a:r>
              <a:rPr lang="pl-PL" sz="1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żywności zakażonych środkami biologicznymi grozi zachorowaniem na choroby zakaźne. </a:t>
            </a:r>
          </a:p>
          <a:p>
            <a:pPr algn="just">
              <a:buFont typeface="Wingdings" panose="05000000000000000000" pitchFamily="2" charset="2"/>
              <a:buChar char="q"/>
            </a:pPr>
            <a:r>
              <a:rPr lang="pl-PL" sz="1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Bojowe środki biologiczne wywołują epidemie chorób zakaźnych u ludzi, zwierząt                       i roślin. Ogólne zasady ochrony przed nimi są takie same jak przy naturalnych epidemiach. </a:t>
            </a:r>
          </a:p>
          <a:p>
            <a:pPr>
              <a:buFont typeface="Wingdings" panose="05000000000000000000" pitchFamily="2" charset="2"/>
              <a:buChar char="Ø"/>
            </a:pPr>
            <a:r>
              <a:rPr lang="pl-PL" sz="2400" b="1"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Za zakażenie organizmu odpowiedzialne są:</a:t>
            </a:r>
            <a:br>
              <a:rPr lang="pl-PL" sz="2400" b="1"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pl-PL"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wiroidy</a:t>
            </a:r>
            <a:r>
              <a:rPr lang="pl-PL"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zakażające tylko rośliny</a:t>
            </a:r>
            <a:br>
              <a:rPr lang="pl-PL"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pl-PL"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wirusy</a:t>
            </a:r>
            <a:br>
              <a:rPr lang="pl-PL"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pl-PL"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priony</a:t>
            </a:r>
            <a:br>
              <a:rPr lang="pl-PL"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pl-PL"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bakterie</a:t>
            </a:r>
            <a:br>
              <a:rPr lang="pl-PL"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pl-PL"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grzyby </a:t>
            </a:r>
          </a:p>
          <a:p>
            <a:pPr marL="0" indent="0">
              <a:buNone/>
            </a:pPr>
            <a:r>
              <a:rPr lang="pl-P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r>
            <a:br>
              <a:rPr lang="pl-P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pl-PL" sz="1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Likwidowanie tych zarazków jest często trudne bez specjalnych substancji dezynfekujących. </a:t>
            </a:r>
          </a:p>
          <a:p>
            <a:pPr marL="0" indent="0">
              <a:buNone/>
            </a:pPr>
            <a:r>
              <a:rPr lang="pl-PL" sz="1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Dlatego tak ważne staje się zabezpieczanie żywności i wody przed ewentualnym skażeniem.</a:t>
            </a:r>
            <a:br>
              <a:rPr lang="pl-PL" sz="19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endParaRPr lang="pl-PL" sz="1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88776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1DCC477F-3EEF-44AC-9BF5-48DAA0418A87}"/>
              </a:ext>
            </a:extLst>
          </p:cNvPr>
          <p:cNvSpPr>
            <a:spLocks noGrp="1"/>
          </p:cNvSpPr>
          <p:nvPr>
            <p:ph type="title"/>
          </p:nvPr>
        </p:nvSpPr>
        <p:spPr>
          <a:xfrm>
            <a:off x="408374" y="1"/>
            <a:ext cx="11363416" cy="1091952"/>
          </a:xfrm>
        </p:spPr>
        <p:txBody>
          <a:bodyPr>
            <a:noAutofit/>
          </a:bodyPr>
          <a:lstStyle/>
          <a:p>
            <a:pPr algn="ctr"/>
            <a:r>
              <a:rPr lang="pl-PL" sz="3600" b="1"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Sposoby zabezpieczania pomieszczeń przeznaczonych do przechowywania żywności i wody</a:t>
            </a:r>
            <a:endParaRPr lang="pl-PL" sz="36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6" name="Symbol zastępczy zawartości 5">
            <a:extLst>
              <a:ext uri="{FF2B5EF4-FFF2-40B4-BE49-F238E27FC236}">
                <a16:creationId xmlns:a16="http://schemas.microsoft.com/office/drawing/2014/main" xmlns="" id="{EDA5A282-CB6B-4D80-B8D2-EDEAFF0CAFF3}"/>
              </a:ext>
            </a:extLst>
          </p:cNvPr>
          <p:cNvSpPr txBox="1">
            <a:spLocks noGrp="1"/>
          </p:cNvSpPr>
          <p:nvPr>
            <p:ph idx="1"/>
          </p:nvPr>
        </p:nvSpPr>
        <p:spPr>
          <a:xfrm>
            <a:off x="205881" y="1091953"/>
            <a:ext cx="11461072" cy="5827236"/>
          </a:xfrm>
          <a:prstGeom prst="rect">
            <a:avLst/>
          </a:prstGeom>
          <a:noFill/>
        </p:spPr>
        <p:txBody>
          <a:bodyPr wrap="square">
            <a:spAutoFit/>
          </a:bodyPr>
          <a:lstStyle/>
          <a:p>
            <a:pPr marL="0" indent="0" algn="just">
              <a:buNone/>
            </a:pPr>
            <a:r>
              <a:rPr lang="pl-PL"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 wypadek alarmu o skażeniach lub uprzedzenia o zagrożeniu skażeniami i zakażeniami</a:t>
            </a:r>
            <a:r>
              <a:rPr lang="pl-PL" sz="1800" dirty="0">
                <a:latin typeface="Times New Roman" panose="02020603050405020304" pitchFamily="18" charset="0"/>
                <a:ea typeface="Times New Roman" panose="02020603050405020304" pitchFamily="18" charset="0"/>
                <a:cs typeface="Times New Roman" panose="02020603050405020304" pitchFamily="18" charset="0"/>
              </a:rPr>
              <a:t> </a:t>
            </a:r>
            <a:r>
              <a:rPr lang="pl-P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każda rodzina powinna mieć tak przygotowaną piwnicę, pokój lub mieszkanie, aby mogły one stanowić ochronę przed oddziaływaniem na organizm ludzki opadu substancji promieniotwórczych, środków trujących i niebezpiecznych dla zdrowia środków biologicznych.</a:t>
            </a:r>
            <a:br>
              <a:rPr lang="pl-P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pl-P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Przystosowując na takie ukrycie mieszkanie (pokój, piwnicę) należy mieć na uwadze to, że jego podstawową cechą powinna być hermetyczność (szczelność) i możliwość zapewnienia w miarę potrzeby najprostszej wentylacji. Powinno być one w miarę możliwości usytuowane w głębi domu. Wskazane są pomieszczenia nad powierzchnią ziemi, ponieważ część substancji chemicznych są cięższe od powietrza i może się przedostawać do piwnic nawet gdy okna są zamknięte.</a:t>
            </a:r>
            <a:endParaRPr lang="pl-PL" sz="1200" b="1"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buNone/>
            </a:pPr>
            <a:r>
              <a:rPr lang="pl-PL" sz="1800" b="1"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 razie potrzeby należy wykonać następujące prace:</a:t>
            </a:r>
          </a:p>
          <a:p>
            <a:pPr marL="0" indent="0" algn="just">
              <a:buNone/>
            </a:pPr>
            <a:r>
              <a:rPr lang="pl-PL"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Uszczelnić okna odpowiednią taśmą lub watą (podobnie jak robi się to w zimę), a nawet okleić paskiem papieru (taśmą samoprzylepną).</a:t>
            </a:r>
            <a:br>
              <a:rPr lang="pl-PL"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pl-PL"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Uszczelnić wszystkie drzwi i futryny. Drzwi zewnętrzne obić kocem i w odległości 1 – 1,5 m zawiesić zasłonę koca lub kołdry, żeby stworzyć „śluzę”.</a:t>
            </a:r>
            <a:br>
              <a:rPr lang="pl-PL"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pl-PL"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Uszczelnić dokładnie wszystkie szpary, szczeliny, otwory kominowe, miejsca, w których przechodzą przewody wodociągowe, centralnego ogrzewania, kanalizacji itp.</a:t>
            </a:r>
          </a:p>
          <a:p>
            <a:pPr marL="0" indent="0" algn="just">
              <a:buNone/>
            </a:pPr>
            <a:r>
              <a:rPr lang="pl-PL"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Zakleić szczelnie papierem kratki wentylacyjne – aby tak, by razie potrzeby zapewnić wentylację pomieszczenia. Samoczynną dobrą wentylację mogą zapewnić otwory: nawiewny i wywiewny. Otwór wywiewny powinien być usytuowany 1,5 – 2 m nad otworem nawiewnym. W przewodzie nawiewnym można mieścić prosty filtr przeciw pyłkowy – ramkę z wielowarstwową gazą, a poniżej specjalną kieszeń za zbieranie cząstek pyłu opadającego z filtra.</a:t>
            </a:r>
            <a:br>
              <a:rPr lang="pl-PL"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pl-PL"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Podwyższać walory ochronne ukrycia, jeżeli ono na parterze lub w piwnicy</a:t>
            </a:r>
          </a:p>
          <a:p>
            <a:pPr marL="0" indent="0" algn="just">
              <a:buNone/>
            </a:pPr>
            <a:r>
              <a:rPr lang="pl-PL"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r>
            <a:br>
              <a:rPr lang="pl-PL"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br>
            <a:r>
              <a:rPr lang="pl-PL" sz="1600" b="1"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 mieszkaniu przygotowanym na ukrycie powinny także być:</a:t>
            </a:r>
          </a:p>
          <a:p>
            <a:pPr marL="0" indent="0">
              <a:buNone/>
            </a:pPr>
            <a:r>
              <a:rPr lang="pl-PL"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Odpowiedni zapas wody pitnej, żywności, przedmioty pierwszej pomocy, worek plastykowy na odpadki.</a:t>
            </a:r>
          </a:p>
          <a:p>
            <a:pPr marL="0" indent="0">
              <a:buNone/>
            </a:pPr>
            <a:r>
              <a:rPr lang="pl-PL"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Lekarstwa dla chorych, apteczka domowa, środki dezynfekcyjne, zapasowe oświetlenie, bateryjny odbiornik radiowy itp.</a:t>
            </a:r>
          </a:p>
          <a:p>
            <a:pPr marL="0" indent="0">
              <a:buNone/>
            </a:pPr>
            <a:r>
              <a:rPr lang="pl-PL"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Sprzęt gaśniczy (np. gaśnica, koc, wiaderko, piasek, łopata itp.)</a:t>
            </a:r>
          </a:p>
          <a:p>
            <a:pPr marL="0" indent="0">
              <a:buNone/>
            </a:pPr>
            <a:r>
              <a:rPr lang="pl-PL"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Niezbędne przedmioty osobistego użytku</a:t>
            </a:r>
            <a:r>
              <a:rPr lang="pl-PL"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pl-PL" sz="1050" dirty="0">
              <a:latin typeface="Times New Roman" panose="02020603050405020304" pitchFamily="18" charset="0"/>
              <a:cs typeface="Times New Roman" panose="02020603050405020304" pitchFamily="18" charset="0"/>
            </a:endParaRPr>
          </a:p>
        </p:txBody>
      </p:sp>
      <p:pic>
        <p:nvPicPr>
          <p:cNvPr id="2050" name="Picture 2" descr="Poradnik Dobrej Praktyki Higienicznej i Produkcyjnej">
            <a:extLst>
              <a:ext uri="{FF2B5EF4-FFF2-40B4-BE49-F238E27FC236}">
                <a16:creationId xmlns:a16="http://schemas.microsoft.com/office/drawing/2014/main" xmlns="" id="{8628C2F6-F4EA-4DDC-9787-C2334EF5AB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3005" y="4942461"/>
            <a:ext cx="4232779" cy="186592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292413"/>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11000"/>
          </a:schemeClr>
        </a:solidFill>
        <a:effectLst/>
      </p:bgPr>
    </p:bg>
    <p:spTree>
      <p:nvGrpSpPr>
        <p:cNvPr id="1" name=""/>
        <p:cNvGrpSpPr/>
        <p:nvPr/>
      </p:nvGrpSpPr>
      <p:grpSpPr>
        <a:xfrm>
          <a:off x="0" y="0"/>
          <a:ext cx="0" cy="0"/>
          <a:chOff x="0" y="0"/>
          <a:chExt cx="0" cy="0"/>
        </a:xfrm>
      </p:grpSpPr>
      <p:pic>
        <p:nvPicPr>
          <p:cNvPr id="4" name="Obraz 3"/>
          <p:cNvPicPr>
            <a:picLocks noChangeAspect="1"/>
          </p:cNvPicPr>
          <p:nvPr/>
        </p:nvPicPr>
        <p:blipFill>
          <a:blip r:embed="rId3">
            <a:extLst>
              <a:ext uri="{BEBA8EAE-BF5A-486C-A8C5-ECC9F3942E4B}">
                <a14:imgProps xmlns:a14="http://schemas.microsoft.com/office/drawing/2010/main">
                  <a14:imgLayer r:embed="rId4">
                    <a14:imgEffect>
                      <a14:sharpenSoften amount="-26000"/>
                    </a14:imgEffect>
                    <a14:imgEffect>
                      <a14:brightnessContrast bright="16000"/>
                    </a14:imgEffect>
                  </a14:imgLayer>
                </a14:imgProps>
              </a:ext>
              <a:ext uri="{28A0092B-C50C-407E-A947-70E740481C1C}">
                <a14:useLocalDpi xmlns:a14="http://schemas.microsoft.com/office/drawing/2010/main" val="0"/>
              </a:ext>
            </a:extLst>
          </a:blip>
          <a:stretch>
            <a:fillRect/>
          </a:stretch>
        </p:blipFill>
        <p:spPr>
          <a:xfrm>
            <a:off x="0" y="1161765"/>
            <a:ext cx="5377218" cy="5544404"/>
          </a:xfrm>
          <a:prstGeom prst="ellipse">
            <a:avLst/>
          </a:prstGeom>
          <a:ln>
            <a:noFill/>
          </a:ln>
          <a:effectLst>
            <a:softEdge rad="112500"/>
          </a:effectLst>
        </p:spPr>
      </p:pic>
      <p:sp>
        <p:nvSpPr>
          <p:cNvPr id="2" name="Tytuł 1">
            <a:extLst>
              <a:ext uri="{FF2B5EF4-FFF2-40B4-BE49-F238E27FC236}">
                <a16:creationId xmlns:a16="http://schemas.microsoft.com/office/drawing/2014/main" xmlns="" id="{EA4AF62C-23D4-41AE-84A4-7E2ABE0309C3}"/>
              </a:ext>
            </a:extLst>
          </p:cNvPr>
          <p:cNvSpPr>
            <a:spLocks noGrp="1"/>
          </p:cNvSpPr>
          <p:nvPr>
            <p:ph type="title"/>
          </p:nvPr>
        </p:nvSpPr>
        <p:spPr>
          <a:xfrm>
            <a:off x="0" y="1"/>
            <a:ext cx="12192000" cy="1009934"/>
          </a:xfrm>
        </p:spPr>
        <p:txBody>
          <a:bodyPr>
            <a:noAutofit/>
          </a:bodyPr>
          <a:lstStyle/>
          <a:p>
            <a:r>
              <a:rPr lang="pl-PL" sz="28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Ochrona żywności przed skażeniami lub zakażeniami obowiązuje szczególnie w czasie produkcji i magazynowania a także podczas transportu i dystrybucji </a:t>
            </a:r>
            <a:endParaRPr lang="pl-PL" sz="2800" b="1" dirty="0">
              <a:solidFill>
                <a:srgbClr val="00B050"/>
              </a:solidFill>
              <a:latin typeface="Times New Roman" panose="02020603050405020304" pitchFamily="18" charset="0"/>
              <a:cs typeface="Times New Roman" panose="02020603050405020304" pitchFamily="18" charset="0"/>
            </a:endParaRPr>
          </a:p>
        </p:txBody>
      </p:sp>
      <p:sp>
        <p:nvSpPr>
          <p:cNvPr id="3" name="Symbol zastępczy zawartości 2">
            <a:extLst>
              <a:ext uri="{FF2B5EF4-FFF2-40B4-BE49-F238E27FC236}">
                <a16:creationId xmlns:a16="http://schemas.microsoft.com/office/drawing/2014/main" xmlns="" id="{64D87AB2-19F4-468C-A90C-286A6069104B}"/>
              </a:ext>
            </a:extLst>
          </p:cNvPr>
          <p:cNvSpPr>
            <a:spLocks noGrp="1"/>
          </p:cNvSpPr>
          <p:nvPr>
            <p:ph idx="1"/>
          </p:nvPr>
        </p:nvSpPr>
        <p:spPr>
          <a:xfrm>
            <a:off x="3480179" y="1009934"/>
            <a:ext cx="8711819" cy="5848065"/>
          </a:xfrm>
        </p:spPr>
        <p:txBody>
          <a:bodyPr>
            <a:normAutofit fontScale="85000" lnSpcReduction="10000"/>
          </a:bodyPr>
          <a:lstStyle/>
          <a:p>
            <a:pPr marL="0" indent="0" algn="ctr">
              <a:buNone/>
            </a:pPr>
            <a:r>
              <a:rPr lang="pl-PL" sz="2400" b="1" u="sng"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Najlepszym sposobem tej ochrony jest hermetyzacja pomieszczeń produkcyjnych i magazynowych. </a:t>
            </a:r>
          </a:p>
          <a:p>
            <a:pPr algn="just"/>
            <a:r>
              <a:rPr lang="pl-PL" sz="19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Również surowce i półprodukty powinny być przechowywane w odpowiednich szczelnych pojemnikach i opakowaniach ochronnych właściwościach opakowań decyduje przede wszystkim ich konstrukcja i rodzaj materiału, z którego są wykonane, doskonałymi powłokami ochronnymi są naczynia szklane z hermetycznie zamykanymi wieczkami lub zakrętkami. Nie przepuszczają par gazów i pyłów. </a:t>
            </a:r>
          </a:p>
          <a:p>
            <a:pPr algn="just"/>
            <a:r>
              <a:rPr lang="pl-PL" sz="19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Szczególnie nadają się do przechowywania produktów płynnych i wody do picia, jarzyn w postaci kiszonek i marynat twarogów, dżemów, masła nawet mięsa, chleba i ryb. </a:t>
            </a:r>
          </a:p>
          <a:p>
            <a:pPr algn="just"/>
            <a:r>
              <a:rPr lang="pl-PL" sz="19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 opakowaniach szklanych można też przechowywać produkty sypkie - kasze mąkę cukier. Podobne właściwości maja opakowania wykonane z metalu i z tworzyw sztucznych. </a:t>
            </a:r>
          </a:p>
          <a:p>
            <a:pPr algn="just"/>
            <a:r>
              <a:rPr lang="pl-PL" sz="19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 polietylenowych woreczkach przechowuje się pieczywo produkty znajdujące się w zamrażarkach i lodówkach oraz ziemniaki kapustę i inne warzywa. </a:t>
            </a:r>
          </a:p>
          <a:p>
            <a:pPr algn="just"/>
            <a:r>
              <a:rPr lang="pl-PL" sz="19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Zapasy wody dla celów gospodarczych przechowuje się w cysternach beczkach wiadrach i wannach możliwie szczelnie przykrytych. Odpowiedniego zabezpieczenia wymagają źródła poboru i ujęcia wodne. </a:t>
            </a:r>
          </a:p>
          <a:p>
            <a:pPr algn="just"/>
            <a:r>
              <a:rPr lang="pl-PL" sz="19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Studnie powinny mieć szczelne pokrywy oraz daszki pokryte papą lub blachą. Podobnie jak studnie, zabezpiecza się ujęcia wód źródlanych wykonując odpowiednią ich obudowę z przykryciem zapewniającym zarówno szczelność jak i dostęp do wody.</a:t>
            </a:r>
          </a:p>
          <a:p>
            <a:pPr algn="just"/>
            <a:r>
              <a:rPr lang="pl-PL" sz="19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Żywność i woda, wykazujące oznaki skażenia lub przechowywane w rejonie skażonym w niewłaściwych opakowaniach, muszą być zbadane przed dopuszczeniem do spożycia. Jeśli nie ma takiej możliwości należy je traktować jako skażone i poddać dezaktywacji, odkażaniu lub dezynfekcji.</a:t>
            </a:r>
            <a:endParaRPr lang="pl-PL" sz="19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lnSpc>
                <a:spcPct val="115000"/>
              </a:lnSpc>
              <a:spcAft>
                <a:spcPts val="1000"/>
              </a:spcAft>
              <a:buNone/>
            </a:pP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spTree>
    <p:extLst>
      <p:ext uri="{BB962C8B-B14F-4D97-AF65-F5344CB8AC3E}">
        <p14:creationId xmlns:p14="http://schemas.microsoft.com/office/powerpoint/2010/main" val="217653792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380</TotalTime>
  <Words>2600</Words>
  <Application>Microsoft Office PowerPoint</Application>
  <PresentationFormat>Niestandardowy</PresentationFormat>
  <Paragraphs>230</Paragraphs>
  <Slides>33</Slides>
  <Notes>3</Notes>
  <HiddenSlides>0</HiddenSlides>
  <MMClips>0</MMClips>
  <ScaleCrop>false</ScaleCrop>
  <HeadingPairs>
    <vt:vector size="4" baseType="variant">
      <vt:variant>
        <vt:lpstr>Motyw</vt:lpstr>
      </vt:variant>
      <vt:variant>
        <vt:i4>1</vt:i4>
      </vt:variant>
      <vt:variant>
        <vt:lpstr>Tytuły slajdów</vt:lpstr>
      </vt:variant>
      <vt:variant>
        <vt:i4>33</vt:i4>
      </vt:variant>
    </vt:vector>
  </HeadingPairs>
  <TitlesOfParts>
    <vt:vector size="34" baseType="lpstr">
      <vt:lpstr>Office Theme</vt:lpstr>
      <vt:lpstr>OCHRONA PŁODÓW ROLNYCH, ZWIERZĄT GOSPODARSKICH, PRODUKTÓW ŻYWNOŚCIOWYCH I PASZ,                                               A TAKŻE UJĘĆ I URZĄDZEŃ WODNYCH NA WYPADEK ZAGROŻENIA ZNISZCZENIEM</vt:lpstr>
      <vt:lpstr>Ochrona wody i żywności przed skażeniem </vt:lpstr>
      <vt:lpstr>Kompleksowa ochrona środowiska realizowana była dotychczas z powodzeniem jedynie przez dwa programy o zasięgu ogólnopolskim</vt:lpstr>
      <vt:lpstr>Produkty spożywcze powinny być poddawane ochronie przez: </vt:lpstr>
      <vt:lpstr>Ochrona żywności i wody </vt:lpstr>
      <vt:lpstr>Ochrona żywności i wody </vt:lpstr>
      <vt:lpstr>Oddziaływanie środków promieniotwórczych, chemicznych i biologicznych na żywność i wodę</vt:lpstr>
      <vt:lpstr>Sposoby zabezpieczania pomieszczeń przeznaczonych do przechowywania żywności i wody</vt:lpstr>
      <vt:lpstr>Ochrona żywności przed skażeniami lub zakażeniami obowiązuje szczególnie w czasie produkcji i magazynowania a także podczas transportu i dystrybucji </vt:lpstr>
      <vt:lpstr>Sposoby zabezpieczania żywności i wody przed skażeniem</vt:lpstr>
      <vt:lpstr>Skażona żywność i woda</vt:lpstr>
      <vt:lpstr>Ochrona płodów rolnych</vt:lpstr>
      <vt:lpstr>Prezentacja programu PowerPoint</vt:lpstr>
      <vt:lpstr>Prezentacja programu PowerPoint</vt:lpstr>
      <vt:lpstr>Ochrona produktów żywnościowych  </vt:lpstr>
      <vt:lpstr>Ochrona żywności polega na:</vt:lpstr>
      <vt:lpstr>Prezentacja programu PowerPoint</vt:lpstr>
      <vt:lpstr>Prezentacja programu PowerPoint</vt:lpstr>
      <vt:lpstr>Prezentacja programu PowerPoint</vt:lpstr>
      <vt:lpstr>Zbiorowa i indywidualna ochrona zwierząt</vt:lpstr>
      <vt:lpstr>Prezentacja programu PowerPoint</vt:lpstr>
      <vt:lpstr>Zbiorowa i indywidualna ochrona zwierząt</vt:lpstr>
      <vt:lpstr>Ochrona ujęć i urządzeń wodnych na wypadek zagrożenia zniszczeniem</vt:lpstr>
      <vt:lpstr>Woda  </vt:lpstr>
      <vt:lpstr>Zabezpieczenie ujęć wodnych</vt:lpstr>
      <vt:lpstr>Oczyszczanie ścieków komunalnych</vt:lpstr>
      <vt:lpstr>Metody oczyszczania ścieków dzieli się na: </vt:lpstr>
      <vt:lpstr>Prezentacja programu PowerPoint</vt:lpstr>
      <vt:lpstr>Prezentacja programu PowerPoint</vt:lpstr>
      <vt:lpstr>Postępowanie ze skażoną żywnością i wodą.</vt:lpstr>
      <vt:lpstr>Postępowanie ze skażoną żywnością</vt:lpstr>
      <vt:lpstr>Prezentacja programu PowerPoint</vt:lpstr>
      <vt:lpstr>DZIĘKUJĘ ZA UWAGĘ</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Ochrona płodów rolnych, zwierząt gospodarskich, produktów żywnościowych i pasz, a także ujęć i urządzeń wodnych na wypadek zagrożenia zniszczeniem</dc:title>
  <dc:creator>Monika</dc:creator>
  <cp:lastModifiedBy>Małgorzata Mulewicz-Żabówka</cp:lastModifiedBy>
  <cp:revision>290</cp:revision>
  <dcterms:created xsi:type="dcterms:W3CDTF">2021-09-09T08:59:09Z</dcterms:created>
  <dcterms:modified xsi:type="dcterms:W3CDTF">2022-11-29T08:12:16Z</dcterms:modified>
</cp:coreProperties>
</file>