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
  </p:notesMasterIdLst>
  <p:sldIdLst>
    <p:sldId id="354" r:id="rId2"/>
    <p:sldId id="352" r:id="rId3"/>
    <p:sldId id="355" r:id="rId4"/>
    <p:sldId id="356" r:id="rId5"/>
    <p:sldId id="357" r:id="rId6"/>
    <p:sldId id="358" r:id="rId7"/>
    <p:sldId id="331" r:id="rId8"/>
  </p:sldIdLst>
  <p:sldSz cx="12192000" cy="6858000"/>
  <p:notesSz cx="6808788" cy="99409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a Musiał" initials="PM" lastIdx="21" clrIdx="0">
    <p:extLst>
      <p:ext uri="{19B8F6BF-5375-455C-9EA6-DF929625EA0E}">
        <p15:presenceInfo xmlns:p15="http://schemas.microsoft.com/office/powerpoint/2012/main" userId="S-1-5-21-131936225-1279037216-1591944940-25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p:cViewPr varScale="1">
        <p:scale>
          <a:sx n="111" d="100"/>
          <a:sy n="111" d="100"/>
        </p:scale>
        <p:origin x="2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7D066DF-84EB-4585-BB23-0ECDE90B5DB1}" type="datetimeFigureOut">
              <a:rPr lang="pl-PL" smtClean="0"/>
              <a:t>28.07.2023</a:t>
            </a:fld>
            <a:endParaRPr lang="pl-PL"/>
          </a:p>
        </p:txBody>
      </p:sp>
      <p:sp>
        <p:nvSpPr>
          <p:cNvPr id="4" name="Symbol zastępczy obrazu slajdu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2476464-7216-44B9-9265-7D1BAB4A75E7}" type="slidenum">
              <a:rPr lang="pl-PL" smtClean="0"/>
              <a:t>‹#›</a:t>
            </a:fld>
            <a:endParaRPr lang="pl-PL"/>
          </a:p>
        </p:txBody>
      </p:sp>
    </p:spTree>
    <p:extLst>
      <p:ext uri="{BB962C8B-B14F-4D97-AF65-F5344CB8AC3E}">
        <p14:creationId xmlns:p14="http://schemas.microsoft.com/office/powerpoint/2010/main" val="315001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BB11764-B91A-41A6-AEFF-6D66AD8BB85B}" type="datetime1">
              <a:rPr lang="pl-PL" smtClean="0"/>
              <a:t>28.07.2023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3612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02D0EA5-6F0C-4AF6-8834-D8429DA5DAFD}" type="datetime1">
              <a:rPr lang="pl-PL" smtClean="0"/>
              <a:t>28.07.2023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88516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6273F4E-C55A-4328-9F0A-3763B21FB8D0}" type="datetime1">
              <a:rPr lang="pl-PL" smtClean="0"/>
              <a:t>28.07.2023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45411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71AB227-9647-4F3E-BCE8-419BF6C70EF7}" type="datetime1">
              <a:rPr lang="pl-PL" smtClean="0"/>
              <a:t>28.07.2023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2347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0EF34558-61EE-4E77-8453-DAF298C35F74}" type="datetime1">
              <a:rPr lang="pl-PL" smtClean="0"/>
              <a:t>28.07.2023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112366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DF9A64B-CB22-43E5-8BF3-34FAE7727473}" type="datetime1">
              <a:rPr lang="pl-PL" smtClean="0"/>
              <a:t>28.07.2023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14934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5F18684-2D44-4699-913D-217A5DDB0B3B}" type="datetime1">
              <a:rPr lang="pl-PL" smtClean="0"/>
              <a:t>28.07.2023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126639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2FE8C228-7BE4-4A2D-88F6-5D10780EF905}" type="datetime1">
              <a:rPr lang="pl-PL" smtClean="0"/>
              <a:t>28.07.2023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413293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15F4229-816C-49C0-954E-72778EBB4C86}" type="datetime1">
              <a:rPr lang="pl-PL" smtClean="0"/>
              <a:t>28.07.2023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6191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0FD6119A-37E9-4594-8168-76DB526FD0C1}" type="datetime1">
              <a:rPr lang="pl-PL" smtClean="0"/>
              <a:t>28.07.2023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0808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58A8AAF7-A361-437B-A730-5826BF0763D6}" type="datetime1">
              <a:rPr lang="pl-PL" smtClean="0"/>
              <a:t>28.07.2023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15122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A8910-FD3A-4392-843C-ABC6C2CD232A}" type="datetime1">
              <a:rPr lang="pl-PL" smtClean="0"/>
              <a:t>28.07.2023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B6E15-F33A-46C2-8134-D5B4F352C12C}" type="slidenum">
              <a:rPr lang="pl-PL" smtClean="0"/>
              <a:t>‹#›</a:t>
            </a:fld>
            <a:endParaRPr lang="pl-PL"/>
          </a:p>
        </p:txBody>
      </p:sp>
    </p:spTree>
    <p:extLst>
      <p:ext uri="{BB962C8B-B14F-4D97-AF65-F5344CB8AC3E}">
        <p14:creationId xmlns:p14="http://schemas.microsoft.com/office/powerpoint/2010/main" val="31088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
            <a:ext cx="4696691" cy="1250614"/>
          </a:xfrm>
          <a:prstGeom prst="rect">
            <a:avLst/>
          </a:prstGeom>
        </p:spPr>
      </p:pic>
      <p:grpSp>
        <p:nvGrpSpPr>
          <p:cNvPr id="114" name="Grupa 113">
            <a:extLst>
              <a:ext uri="{FF2B5EF4-FFF2-40B4-BE49-F238E27FC236}">
                <a16:creationId xmlns:a16="http://schemas.microsoft.com/office/drawing/2014/main" id="{6A8902DA-77A3-414D-9DBF-3ABFC720EE1E}"/>
              </a:ext>
            </a:extLst>
          </p:cNvPr>
          <p:cNvGrpSpPr/>
          <p:nvPr/>
        </p:nvGrpSpPr>
        <p:grpSpPr>
          <a:xfrm>
            <a:off x="223822" y="1101966"/>
            <a:ext cx="11327314" cy="5056219"/>
            <a:chOff x="274026" y="761331"/>
            <a:chExt cx="11327314" cy="5056219"/>
          </a:xfrm>
        </p:grpSpPr>
        <p:sp>
          <p:nvSpPr>
            <p:cNvPr id="7" name="Prostokąt: zaokrąglone rogi 6">
              <a:extLst>
                <a:ext uri="{FF2B5EF4-FFF2-40B4-BE49-F238E27FC236}">
                  <a16:creationId xmlns:a16="http://schemas.microsoft.com/office/drawing/2014/main" id="{2B42A410-35FB-4085-B918-71FEEA2A9A21}"/>
                </a:ext>
              </a:extLst>
            </p:cNvPr>
            <p:cNvSpPr/>
            <p:nvPr/>
          </p:nvSpPr>
          <p:spPr>
            <a:xfrm>
              <a:off x="274026" y="908392"/>
              <a:ext cx="2916894" cy="52850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Wystąpienie suszy</a:t>
              </a:r>
            </a:p>
          </p:txBody>
        </p:sp>
        <p:sp>
          <p:nvSpPr>
            <p:cNvPr id="11" name="Prostokąt: zaokrąglone rogi 10">
              <a:extLst>
                <a:ext uri="{FF2B5EF4-FFF2-40B4-BE49-F238E27FC236}">
                  <a16:creationId xmlns:a16="http://schemas.microsoft.com/office/drawing/2014/main" id="{83CEA0FB-D1D7-4B81-B2AB-CFD74CC65534}"/>
                </a:ext>
              </a:extLst>
            </p:cNvPr>
            <p:cNvSpPr/>
            <p:nvPr/>
          </p:nvSpPr>
          <p:spPr>
            <a:xfrm>
              <a:off x="5711381" y="1964048"/>
              <a:ext cx="2679517" cy="84071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3.1. </a:t>
              </a:r>
              <a:r>
                <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Producent rolny otrzymuje na wskazanego we wniosku maila kalkulacje lub protokół z oszacowania szkód</a:t>
              </a:r>
            </a:p>
          </p:txBody>
        </p:sp>
        <p:sp>
          <p:nvSpPr>
            <p:cNvPr id="29" name="Prostokąt: zaokrąglone rogi 28">
              <a:extLst>
                <a:ext uri="{FF2B5EF4-FFF2-40B4-BE49-F238E27FC236}">
                  <a16:creationId xmlns:a16="http://schemas.microsoft.com/office/drawing/2014/main" id="{F63A0329-7D04-408B-BA2C-E442436D86A3}"/>
                </a:ext>
              </a:extLst>
            </p:cNvPr>
            <p:cNvSpPr/>
            <p:nvPr/>
          </p:nvSpPr>
          <p:spPr>
            <a:xfrm>
              <a:off x="3486484" y="856377"/>
              <a:ext cx="1928908" cy="8058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Producent rolny stwierdza szkody w uprawach rolnych, które powstały w wyniku suszy rolniczej</a:t>
              </a:r>
              <a:endParaRPr kumimoji="0" lang="pl-PL"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2" name="Prostokąt: zaokrąglone rogi 61">
              <a:extLst>
                <a:ext uri="{FF2B5EF4-FFF2-40B4-BE49-F238E27FC236}">
                  <a16:creationId xmlns:a16="http://schemas.microsoft.com/office/drawing/2014/main" id="{3C3E2C82-C16C-4164-B146-A5BE0F25D308}"/>
                </a:ext>
              </a:extLst>
            </p:cNvPr>
            <p:cNvSpPr/>
            <p:nvPr/>
          </p:nvSpPr>
          <p:spPr>
            <a:xfrm>
              <a:off x="5710956" y="761331"/>
              <a:ext cx="2472219" cy="87332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Producent rolny składa wniosek za pośrednictwem aplikacji publicznej (do 15 października każdego roku)</a:t>
              </a:r>
            </a:p>
          </p:txBody>
        </p:sp>
        <p:sp>
          <p:nvSpPr>
            <p:cNvPr id="30" name="Prostokąt: zaokrąglone rogi 29">
              <a:extLst>
                <a:ext uri="{FF2B5EF4-FFF2-40B4-BE49-F238E27FC236}">
                  <a16:creationId xmlns:a16="http://schemas.microsoft.com/office/drawing/2014/main" id="{DF59CBFE-028B-484D-8B0B-C8973F1533B5}"/>
                </a:ext>
              </a:extLst>
            </p:cNvPr>
            <p:cNvSpPr/>
            <p:nvPr/>
          </p:nvSpPr>
          <p:spPr>
            <a:xfrm>
              <a:off x="9214073" y="2987470"/>
              <a:ext cx="2387267" cy="9101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Komisja szacuje szkody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 gospodarstwach rolnych</a:t>
              </a:r>
            </a:p>
          </p:txBody>
        </p:sp>
        <p:sp>
          <p:nvSpPr>
            <p:cNvPr id="31" name="Prostokąt: zaokrąglone rogi 30">
              <a:extLst>
                <a:ext uri="{FF2B5EF4-FFF2-40B4-BE49-F238E27FC236}">
                  <a16:creationId xmlns:a16="http://schemas.microsoft.com/office/drawing/2014/main" id="{890AFF25-E6B4-43A6-8431-7ED70E64D312}"/>
                </a:ext>
              </a:extLst>
            </p:cNvPr>
            <p:cNvSpPr/>
            <p:nvPr/>
          </p:nvSpPr>
          <p:spPr>
            <a:xfrm>
              <a:off x="1948838" y="2910307"/>
              <a:ext cx="2798057" cy="11005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Komisja </a:t>
              </a:r>
              <a:r>
                <a:rPr lang="pl-PL" sz="1400" dirty="0">
                  <a:solidFill>
                    <a:prstClr val="black"/>
                  </a:solidFill>
                  <a:latin typeface="Times New Roman" panose="02020603050405020304" pitchFamily="18" charset="0"/>
                  <a:cs typeface="Times New Roman" panose="02020603050405020304" pitchFamily="18" charset="0"/>
                </a:rPr>
                <a:t>w</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aplikacji publicznej, udostępnionej przez </a:t>
              </a:r>
              <a:r>
                <a:rPr kumimoji="0" lang="pl-PL" sz="1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MRiRW</a:t>
              </a:r>
              <a:r>
                <a:rPr lang="pl-PL" sz="1400" dirty="0">
                  <a:solidFill>
                    <a:prstClr val="black"/>
                  </a:solidFill>
                  <a:latin typeface="Times New Roman" panose="02020603050405020304" pitchFamily="18" charset="0"/>
                  <a:cs typeface="Times New Roman" panose="02020603050405020304" pitchFamily="18" charset="0"/>
                </a:rPr>
                <a:t>,</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uzupełnia raport z oszacowania szkód</a:t>
              </a:r>
            </a:p>
          </p:txBody>
        </p:sp>
        <p:sp>
          <p:nvSpPr>
            <p:cNvPr id="33" name="Prostokąt: zaokrąglone rogi 32">
              <a:extLst>
                <a:ext uri="{FF2B5EF4-FFF2-40B4-BE49-F238E27FC236}">
                  <a16:creationId xmlns:a16="http://schemas.microsoft.com/office/drawing/2014/main" id="{D3D2B741-545F-4E06-B7B6-065D9DA8DD5B}"/>
                </a:ext>
              </a:extLst>
            </p:cNvPr>
            <p:cNvSpPr/>
            <p:nvPr/>
          </p:nvSpPr>
          <p:spPr>
            <a:xfrm>
              <a:off x="322122" y="5038063"/>
              <a:ext cx="2798057" cy="7563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 Komisja przekazuje </a:t>
              </a:r>
              <a:r>
                <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podpisany</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raport, w wersji papierowej, do Wojewody </a:t>
              </a:r>
              <a:endPar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4" name="Prostokąt: zaokrąglone rogi 33">
              <a:extLst>
                <a:ext uri="{FF2B5EF4-FFF2-40B4-BE49-F238E27FC236}">
                  <a16:creationId xmlns:a16="http://schemas.microsoft.com/office/drawing/2014/main" id="{E7F7849B-422E-475E-BC75-2B3925912171}"/>
                </a:ext>
              </a:extLst>
            </p:cNvPr>
            <p:cNvSpPr/>
            <p:nvPr/>
          </p:nvSpPr>
          <p:spPr>
            <a:xfrm>
              <a:off x="5164687" y="4928491"/>
              <a:ext cx="2604240"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 Wojewoda weryfikuje raport i w przypadku uwag odsyła do Urzędu Gminy/Miasta w celu korekty</a:t>
              </a:r>
            </a:p>
          </p:txBody>
        </p:sp>
      </p:grpSp>
      <p:cxnSp>
        <p:nvCxnSpPr>
          <p:cNvPr id="24" name="Łącznik: zakrzywiony 23">
            <a:extLst>
              <a:ext uri="{FF2B5EF4-FFF2-40B4-BE49-F238E27FC236}">
                <a16:creationId xmlns:a16="http://schemas.microsoft.com/office/drawing/2014/main" id="{39D9C0FA-9171-4339-BDE5-AAF534CAD544}"/>
              </a:ext>
            </a:extLst>
          </p:cNvPr>
          <p:cNvCxnSpPr>
            <a:cxnSpLocks/>
          </p:cNvCxnSpPr>
          <p:nvPr/>
        </p:nvCxnSpPr>
        <p:spPr>
          <a:xfrm rot="10800000" flipV="1">
            <a:off x="4696692" y="3763138"/>
            <a:ext cx="4467179" cy="20046"/>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 name="pole tekstowe 1">
            <a:extLst>
              <a:ext uri="{FF2B5EF4-FFF2-40B4-BE49-F238E27FC236}">
                <a16:creationId xmlns:a16="http://schemas.microsoft.com/office/drawing/2014/main" id="{C85FE57C-D6A8-43A5-BCF6-2114AB5F64EE}"/>
              </a:ext>
            </a:extLst>
          </p:cNvPr>
          <p:cNvSpPr txBox="1"/>
          <p:nvPr/>
        </p:nvSpPr>
        <p:spPr>
          <a:xfrm>
            <a:off x="2419352" y="409350"/>
            <a:ext cx="1199624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Procedura postępowania w przypadku wystąpienia </a:t>
            </a:r>
            <a:r>
              <a:rPr kumimoji="0" lang="pl-PL" sz="19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suszy rolniczej</a:t>
            </a:r>
          </a:p>
        </p:txBody>
      </p:sp>
      <p:sp>
        <p:nvSpPr>
          <p:cNvPr id="3" name="Symbol zastępczy numeru slajd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5" name="Łącznik prosty ze strzałką 14"/>
          <p:cNvCxnSpPr/>
          <p:nvPr/>
        </p:nvCxnSpPr>
        <p:spPr>
          <a:xfrm>
            <a:off x="3140716" y="1538630"/>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Łącznik prosty ze strzałką 36"/>
          <p:cNvCxnSpPr/>
          <p:nvPr/>
        </p:nvCxnSpPr>
        <p:spPr>
          <a:xfrm>
            <a:off x="5365188" y="1512013"/>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łamany 18"/>
          <p:cNvCxnSpPr>
            <a:cxnSpLocks/>
            <a:endCxn id="30" idx="0"/>
          </p:cNvCxnSpPr>
          <p:nvPr/>
        </p:nvCxnSpPr>
        <p:spPr>
          <a:xfrm rot="16200000" flipH="1">
            <a:off x="9598932" y="2569534"/>
            <a:ext cx="1303494" cy="213648"/>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49" name="Łącznik łamany 48"/>
          <p:cNvCxnSpPr>
            <a:cxnSpLocks/>
            <a:stCxn id="31" idx="1"/>
            <a:endCxn id="33" idx="0"/>
          </p:cNvCxnSpPr>
          <p:nvPr/>
        </p:nvCxnSpPr>
        <p:spPr>
          <a:xfrm rot="10800000" flipV="1">
            <a:off x="1670948" y="3801238"/>
            <a:ext cx="227687" cy="1577459"/>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4" name="Łącznik prosty ze strzałką 53"/>
          <p:cNvCxnSpPr>
            <a:cxnSpLocks/>
          </p:cNvCxnSpPr>
          <p:nvPr/>
        </p:nvCxnSpPr>
        <p:spPr>
          <a:xfrm>
            <a:off x="3069975" y="5824945"/>
            <a:ext cx="20445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5" name="Prostokąt: zaokrąglone rogi 44">
            <a:extLst>
              <a:ext uri="{FF2B5EF4-FFF2-40B4-BE49-F238E27FC236}">
                <a16:creationId xmlns:a16="http://schemas.microsoft.com/office/drawing/2014/main" id="{DAA99923-3503-4DE9-809B-C8718364601A}"/>
              </a:ext>
            </a:extLst>
          </p:cNvPr>
          <p:cNvSpPr/>
          <p:nvPr/>
        </p:nvSpPr>
        <p:spPr>
          <a:xfrm>
            <a:off x="8428536" y="1107685"/>
            <a:ext cx="3230776" cy="9101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Producent rolny </a:t>
            </a:r>
            <a:r>
              <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może</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złożyć wniosek o oszacowanie szkód powstałych w wyniku suszy do właściwego miejscowo urzędu gminy/miasta</a:t>
            </a:r>
          </a:p>
        </p:txBody>
      </p:sp>
      <p:cxnSp>
        <p:nvCxnSpPr>
          <p:cNvPr id="46" name="Łącznik prosty ze strzałką 45">
            <a:extLst>
              <a:ext uri="{FF2B5EF4-FFF2-40B4-BE49-F238E27FC236}">
                <a16:creationId xmlns:a16="http://schemas.microsoft.com/office/drawing/2014/main" id="{598E171B-5144-4DF9-A940-92406F648BF8}"/>
              </a:ext>
            </a:extLst>
          </p:cNvPr>
          <p:cNvCxnSpPr>
            <a:cxnSpLocks/>
          </p:cNvCxnSpPr>
          <p:nvPr/>
        </p:nvCxnSpPr>
        <p:spPr>
          <a:xfrm>
            <a:off x="6876369" y="1975294"/>
            <a:ext cx="0" cy="3293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Łącznik prosty ze strzałką 46">
            <a:extLst>
              <a:ext uri="{FF2B5EF4-FFF2-40B4-BE49-F238E27FC236}">
                <a16:creationId xmlns:a16="http://schemas.microsoft.com/office/drawing/2014/main" id="{E001BBF7-7395-476B-95DC-2F18AE268E1C}"/>
              </a:ext>
            </a:extLst>
          </p:cNvPr>
          <p:cNvCxnSpPr/>
          <p:nvPr/>
        </p:nvCxnSpPr>
        <p:spPr>
          <a:xfrm>
            <a:off x="8132971" y="1588082"/>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6512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Szacowanie szkód w przypadku suszy rolniczej</a:t>
            </a:r>
          </a:p>
        </p:txBody>
      </p:sp>
      <p:sp>
        <p:nvSpPr>
          <p:cNvPr id="3" name="Prostokąt 2">
            <a:extLst>
              <a:ext uri="{FF2B5EF4-FFF2-40B4-BE49-F238E27FC236}">
                <a16:creationId xmlns:a16="http://schemas.microsoft.com/office/drawing/2014/main" id="{95C11267-2443-4638-93D7-62BEE7E37880}"/>
              </a:ext>
            </a:extLst>
          </p:cNvPr>
          <p:cNvSpPr/>
          <p:nvPr/>
        </p:nvSpPr>
        <p:spPr>
          <a:xfrm>
            <a:off x="646940" y="2046677"/>
            <a:ext cx="10639128" cy="3693319"/>
          </a:xfrm>
          <a:prstGeom prst="rect">
            <a:avLst/>
          </a:prstGeom>
        </p:spPr>
        <p:txBody>
          <a:bodyPr wrap="square">
            <a:spAutoFit/>
          </a:bodyPr>
          <a:lstStyle/>
          <a:p>
            <a:pPr marL="285750" marR="0" lvl="0" indent="-28575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Protokół oszacowania szkód w formie dokumentu elektronicznego automatycznie wylicza szkody spowodowane przez suszę, po zatwierdzeniu przez rolnika ostatniego zgłoszenia upraw rolnych. Aplikacja jest kompatybilna z danymi dotyczącymi upraw i zwierząt zgłoszonych do ARiMR. Zgłaszając szkodę suszową, rolnik wybiera z upraw zgłoszonych do ARiMR we wniosku o przyznanie płatności bezpośrednich. Z kolei dane o liczbie zwierząt z </a:t>
            </a:r>
            <a:r>
              <a:rPr kumimoji="0" lang="pl-PL"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IRZplus</a:t>
            </a: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(system identyfikacji i rejestracji zwierząt) umożliwią wyliczenie wartości produkcji roślinnej i zwierzęcej danego gospodarstwa rolnego. </a:t>
            </a:r>
          </a:p>
          <a:p>
            <a:pPr marR="0" lvl="0" algn="just" defTabSz="914400" rtl="0" eaLnBrk="1" fontAlgn="auto" latinLnBrk="0" hangingPunct="1">
              <a:spcBef>
                <a:spcPts val="0"/>
              </a:spcBef>
              <a:spcAft>
                <a:spcPts val="0"/>
              </a:spcAft>
              <a:buClrTx/>
              <a:buSzTx/>
              <a:tabLst/>
              <a:defRPr/>
            </a:pPr>
            <a:endPar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Po weryfikacji danych wprowadzonych przez rolnika i uzupełnieniu danych z ARiMR, IUNG (Instytut Uprawy Nawożenia i Gleboznawstwa – Państwowy Instytut Badawczy) i </a:t>
            </a:r>
            <a:r>
              <a:rPr kumimoji="0" lang="pl-PL"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IERiGZ</a:t>
            </a: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(Instytut Ekonomiki Rolnictwa i Gospodarki Żywnościowej - Państwowy Instytut Badawczy) aplikacja określi obszar upraw rolnych dotkniętych suszą oraz maksymalny poziomu strat. Dane dotyczące występowania suszy w poszczególnych uprawach na poziomie gmin można znaleźć na stronie internetowej Systemu Monitoringu Suszy.</a:t>
            </a:r>
          </a:p>
        </p:txBody>
      </p:sp>
    </p:spTree>
    <p:extLst>
      <p:ext uri="{BB962C8B-B14F-4D97-AF65-F5344CB8AC3E}">
        <p14:creationId xmlns:p14="http://schemas.microsoft.com/office/powerpoint/2010/main" val="37335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611336" y="1820296"/>
            <a:ext cx="10911797" cy="4343437"/>
          </a:xfrm>
        </p:spPr>
        <p:txBody>
          <a:bodyPr>
            <a:noAutofit/>
          </a:bodyPr>
          <a:lstStyle/>
          <a:p>
            <a:pPr algn="just"/>
            <a:r>
              <a:rPr lang="pl-PL" sz="2000" kern="100" dirty="0">
                <a:latin typeface="Times New Roman" panose="02020603050405020304" pitchFamily="18" charset="0"/>
                <a:ea typeface="Times New Roman" panose="02020603050405020304" pitchFamily="18" charset="0"/>
              </a:rPr>
              <a:t>Należy pamiętać, że w przypadku chęci uzyskania protokołu/kalkulacji z oszacowania szkód przez rolników, </a:t>
            </a:r>
            <a:r>
              <a:rPr lang="pl-PL" sz="2000" b="1" kern="100" dirty="0">
                <a:latin typeface="Times New Roman" panose="02020603050405020304" pitchFamily="18" charset="0"/>
                <a:ea typeface="Times New Roman" panose="02020603050405020304" pitchFamily="18" charset="0"/>
              </a:rPr>
              <a:t>obligatoryjnym pozostaje złożenie wniosku o oszacowanie w aplikacji publicznej</a:t>
            </a:r>
            <a:r>
              <a:rPr lang="pl-PL" sz="2000" kern="100" dirty="0">
                <a:latin typeface="Times New Roman" panose="02020603050405020304" pitchFamily="18" charset="0"/>
                <a:ea typeface="Times New Roman" panose="02020603050405020304" pitchFamily="18" charset="0"/>
              </a:rPr>
              <a:t>. Wówczas mają oni możliwość złożenia wniosku o oszacowanie szkód w wyniku suszy, w wersji papierowej, we właściwym dla miejsca wystąpienia szkody urzędzie gminy/miasta. Wzór wniosku udostępniony jest na stronie MUW.</a:t>
            </a:r>
          </a:p>
          <a:p>
            <a:pPr marL="457200" indent="-457200" algn="just">
              <a:buAutoNum type="arabicPeriod"/>
            </a:pPr>
            <a:endParaRPr lang="pl-PL" sz="2000" kern="100" dirty="0">
              <a:latin typeface="Times New Roman" panose="02020603050405020304" pitchFamily="18" charset="0"/>
              <a:ea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508940" y="917952"/>
            <a:ext cx="8133659"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Zmiany dot. </a:t>
            </a:r>
            <a:r>
              <a:rPr lang="pl-PL" sz="2400" b="1" dirty="0">
                <a:solidFill>
                  <a:srgbClr val="FF0000"/>
                </a:solidFill>
                <a:latin typeface="Times New Roman" panose="02020603050405020304" pitchFamily="18" charset="0"/>
                <a:cs typeface="Times New Roman" panose="02020603050405020304" pitchFamily="18" charset="0"/>
              </a:rPr>
              <a:t>suszy</a:t>
            </a:r>
            <a:r>
              <a:rPr lang="pl-PL" sz="2400" b="1" dirty="0">
                <a:latin typeface="Times New Roman" panose="02020603050405020304" pitchFamily="18" charset="0"/>
                <a:cs typeface="Times New Roman" panose="02020603050405020304" pitchFamily="18" charset="0"/>
              </a:rPr>
              <a:t>, które weszły w życie po 15 lipca 2023 r.</a:t>
            </a:r>
          </a:p>
        </p:txBody>
      </p:sp>
      <p:pic>
        <p:nvPicPr>
          <p:cNvPr id="6" name="Obraz 5">
            <a:extLst>
              <a:ext uri="{FF2B5EF4-FFF2-40B4-BE49-F238E27FC236}">
                <a16:creationId xmlns:a16="http://schemas.microsoft.com/office/drawing/2014/main" id="{094CAB16-39BB-4245-A693-80364D7070AA}"/>
              </a:ext>
            </a:extLst>
          </p:cNvPr>
          <p:cNvPicPr>
            <a:picLocks noChangeAspect="1"/>
          </p:cNvPicPr>
          <p:nvPr/>
        </p:nvPicPr>
        <p:blipFill>
          <a:blip r:embed="rId3"/>
          <a:stretch>
            <a:fillRect/>
          </a:stretch>
        </p:blipFill>
        <p:spPr>
          <a:xfrm>
            <a:off x="8265583" y="3572068"/>
            <a:ext cx="3257550" cy="2169390"/>
          </a:xfrm>
          <a:prstGeom prst="rect">
            <a:avLst/>
          </a:prstGeom>
          <a:ln>
            <a:noFill/>
          </a:ln>
          <a:effectLst>
            <a:softEdge rad="112500"/>
          </a:effectLst>
        </p:spPr>
      </p:pic>
      <p:sp>
        <p:nvSpPr>
          <p:cNvPr id="7" name="Prostokąt 6">
            <a:extLst>
              <a:ext uri="{FF2B5EF4-FFF2-40B4-BE49-F238E27FC236}">
                <a16:creationId xmlns:a16="http://schemas.microsoft.com/office/drawing/2014/main" id="{A784659D-CC5B-4A2C-8294-259A7742533C}"/>
              </a:ext>
            </a:extLst>
          </p:cNvPr>
          <p:cNvSpPr/>
          <p:nvPr/>
        </p:nvSpPr>
        <p:spPr>
          <a:xfrm>
            <a:off x="611336" y="3399591"/>
            <a:ext cx="7035800" cy="3139321"/>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pl-PL" sz="2000" kern="100" dirty="0">
                <a:solidFill>
                  <a:prstClr val="black"/>
                </a:solidFill>
                <a:latin typeface="Times New Roman" panose="02020603050405020304" pitchFamily="18" charset="0"/>
                <a:ea typeface="Times New Roman" panose="02020603050405020304" pitchFamily="18" charset="0"/>
              </a:rPr>
              <a:t>Zgodnie z normą zawartą w rozporządzeniu zmieniającym komisja winna oszacować szkody spowodowane przez suszę w terminie </a:t>
            </a:r>
            <a:r>
              <a:rPr lang="pl-PL" sz="2000" b="1" kern="100" dirty="0">
                <a:solidFill>
                  <a:prstClr val="black"/>
                </a:solidFill>
                <a:latin typeface="Times New Roman" panose="02020603050405020304" pitchFamily="18" charset="0"/>
                <a:ea typeface="Times New Roman" panose="02020603050405020304" pitchFamily="18" charset="0"/>
              </a:rPr>
              <a:t>do dwóch miesięcy od dnia złożenia wniosku przez producenta rolnego</a:t>
            </a:r>
            <a:r>
              <a:rPr lang="pl-PL" sz="2000" kern="100" dirty="0">
                <a:solidFill>
                  <a:prstClr val="black"/>
                </a:solidFill>
                <a:latin typeface="Times New Roman" panose="02020603050405020304" pitchFamily="18" charset="0"/>
                <a:ea typeface="Times New Roman" panose="02020603050405020304" pitchFamily="18" charset="0"/>
              </a:rPr>
              <a:t>, nie później niż do czasu zbioru plonu głównego danej uprawy albo jej likwidacji i nie wcześniej niż od wschodów upraw – co oznacza, iż po dokonaniu żniw komisja nie może podjąć się lustracji w danym gospodarstwie. Warunkiem rozpoczęcia prac komisji terenowej w przypadku suszy jest zgłoszenie wystąpienia szkód przez producenta rolnego w terminie umożliwiającym ich oszacowanie, </a:t>
            </a:r>
            <a:r>
              <a:rPr lang="pl-PL" sz="2000" b="1" kern="100" dirty="0">
                <a:solidFill>
                  <a:prstClr val="black"/>
                </a:solidFill>
                <a:latin typeface="Times New Roman" panose="02020603050405020304" pitchFamily="18" charset="0"/>
                <a:ea typeface="Times New Roman" panose="02020603050405020304" pitchFamily="18" charset="0"/>
              </a:rPr>
              <a:t>nie później niż do dnia 15 września</a:t>
            </a:r>
            <a:r>
              <a:rPr lang="pl-PL" sz="2000" kern="100" dirty="0">
                <a:solidFill>
                  <a:prstClr val="black"/>
                </a:solidFill>
                <a:latin typeface="Times New Roman" panose="02020603050405020304" pitchFamily="18" charset="0"/>
                <a:ea typeface="Times New Roman" panose="02020603050405020304" pitchFamily="18" charset="0"/>
              </a:rPr>
              <a:t> roku wystąpienia szkody. </a:t>
            </a:r>
            <a:endParaRPr lang="pl-PL" sz="2000" dirty="0">
              <a:solidFill>
                <a:prstClr val="black"/>
              </a:solidFill>
            </a:endParaRPr>
          </a:p>
        </p:txBody>
      </p:sp>
    </p:spTree>
    <p:extLst>
      <p:ext uri="{BB962C8B-B14F-4D97-AF65-F5344CB8AC3E}">
        <p14:creationId xmlns:p14="http://schemas.microsoft.com/office/powerpoint/2010/main" val="406804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3" y="917952"/>
            <a:ext cx="7854259"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Zmiany dot. </a:t>
            </a:r>
            <a:r>
              <a:rPr lang="pl-PL" sz="2400" b="1" dirty="0">
                <a:solidFill>
                  <a:srgbClr val="FF0000"/>
                </a:solidFill>
                <a:latin typeface="Times New Roman" panose="02020603050405020304" pitchFamily="18" charset="0"/>
                <a:cs typeface="Times New Roman" panose="02020603050405020304" pitchFamily="18" charset="0"/>
              </a:rPr>
              <a:t>suszy</a:t>
            </a:r>
            <a:r>
              <a:rPr lang="pl-PL" sz="2400" b="1" dirty="0">
                <a:latin typeface="Times New Roman" panose="02020603050405020304" pitchFamily="18" charset="0"/>
                <a:cs typeface="Times New Roman" panose="02020603050405020304" pitchFamily="18" charset="0"/>
              </a:rPr>
              <a:t>, które weszły w życie po 15 lipca 2023 r.</a:t>
            </a:r>
          </a:p>
        </p:txBody>
      </p:sp>
      <p:pic>
        <p:nvPicPr>
          <p:cNvPr id="6" name="Obraz 5">
            <a:extLst>
              <a:ext uri="{FF2B5EF4-FFF2-40B4-BE49-F238E27FC236}">
                <a16:creationId xmlns:a16="http://schemas.microsoft.com/office/drawing/2014/main" id="{094CAB16-39BB-4245-A693-80364D7070AA}"/>
              </a:ext>
            </a:extLst>
          </p:cNvPr>
          <p:cNvPicPr>
            <a:picLocks noChangeAspect="1"/>
          </p:cNvPicPr>
          <p:nvPr/>
        </p:nvPicPr>
        <p:blipFill>
          <a:blip r:embed="rId3"/>
          <a:stretch>
            <a:fillRect/>
          </a:stretch>
        </p:blipFill>
        <p:spPr>
          <a:xfrm>
            <a:off x="8172449" y="3953010"/>
            <a:ext cx="3257550" cy="2169390"/>
          </a:xfrm>
          <a:prstGeom prst="rect">
            <a:avLst/>
          </a:prstGeom>
          <a:ln>
            <a:noFill/>
          </a:ln>
          <a:effectLst>
            <a:softEdge rad="112500"/>
          </a:effectLst>
        </p:spPr>
      </p:pic>
      <p:sp>
        <p:nvSpPr>
          <p:cNvPr id="3" name="Prostokąt 2">
            <a:extLst>
              <a:ext uri="{FF2B5EF4-FFF2-40B4-BE49-F238E27FC236}">
                <a16:creationId xmlns:a16="http://schemas.microsoft.com/office/drawing/2014/main" id="{C66B889D-F9E3-4C8D-BE8E-500C896C62C9}"/>
              </a:ext>
            </a:extLst>
          </p:cNvPr>
          <p:cNvSpPr/>
          <p:nvPr/>
        </p:nvSpPr>
        <p:spPr>
          <a:xfrm>
            <a:off x="270745" y="1941937"/>
            <a:ext cx="10939121" cy="1631216"/>
          </a:xfrm>
          <a:prstGeom prst="rect">
            <a:avLst/>
          </a:prstGeom>
        </p:spPr>
        <p:txBody>
          <a:bodyPr wrap="square">
            <a:spAutoFit/>
          </a:bodyPr>
          <a:lstStyle/>
          <a:p>
            <a:pPr marL="571500" lvl="0" indent="-342900" algn="just">
              <a:spcBef>
                <a:spcPts val="1000"/>
              </a:spcBef>
              <a:buFont typeface="Arial" panose="020B0604020202020204" pitchFamily="34" charset="0"/>
              <a:buChar char="•"/>
            </a:pPr>
            <a:r>
              <a:rPr lang="pl-PL" sz="2000" kern="100" dirty="0">
                <a:solidFill>
                  <a:prstClr val="black"/>
                </a:solidFill>
                <a:latin typeface="Times New Roman" panose="02020603050405020304" pitchFamily="18" charset="0"/>
                <a:ea typeface="Times New Roman" panose="02020603050405020304" pitchFamily="18" charset="0"/>
              </a:rPr>
              <a:t>Komisje, które dokonały lustracji w danym gospodarstwie uzupełniają raport z oszacowania szkód, w aplikacji publicznej </a:t>
            </a:r>
            <a:r>
              <a:rPr lang="pl-PL" sz="2000" b="1" kern="100" dirty="0">
                <a:solidFill>
                  <a:prstClr val="black"/>
                </a:solidFill>
                <a:latin typeface="Times New Roman" panose="02020603050405020304" pitchFamily="18" charset="0"/>
                <a:ea typeface="Times New Roman" panose="02020603050405020304" pitchFamily="18" charset="0"/>
              </a:rPr>
              <a:t>w terminie 60 dni </a:t>
            </a:r>
            <a:r>
              <a:rPr lang="pl-PL" sz="2000" kern="100" dirty="0">
                <a:solidFill>
                  <a:prstClr val="black"/>
                </a:solidFill>
                <a:latin typeface="Times New Roman" panose="02020603050405020304" pitchFamily="18" charset="0"/>
                <a:ea typeface="Times New Roman" panose="02020603050405020304" pitchFamily="18" charset="0"/>
              </a:rPr>
              <a:t>od dnia oszacowania szkód spowodowanych przez suszę nie później niż do dnia 15 października roku wystąpienia suszy oraz przekazuje uwierzytelniony przez członków komisji wydruk tego raportu wojewodzie właściwemu ze względu na miejsce powstania szkód. </a:t>
            </a:r>
            <a:endParaRPr lang="pl-PL" sz="2000" kern="100" dirty="0">
              <a:solidFill>
                <a:prstClr val="black"/>
              </a:solidFill>
              <a:latin typeface="Arial" panose="020B0604020202020204" pitchFamily="34" charset="0"/>
              <a:ea typeface="Times New Roman" panose="02020603050405020304" pitchFamily="18" charset="0"/>
            </a:endParaRPr>
          </a:p>
        </p:txBody>
      </p:sp>
      <p:sp>
        <p:nvSpPr>
          <p:cNvPr id="8" name="Prostokąt 7">
            <a:extLst>
              <a:ext uri="{FF2B5EF4-FFF2-40B4-BE49-F238E27FC236}">
                <a16:creationId xmlns:a16="http://schemas.microsoft.com/office/drawing/2014/main" id="{4D6CD9A3-B605-40FC-ADF6-6EA592697303}"/>
              </a:ext>
            </a:extLst>
          </p:cNvPr>
          <p:cNvSpPr/>
          <p:nvPr/>
        </p:nvSpPr>
        <p:spPr>
          <a:xfrm>
            <a:off x="465668" y="3875631"/>
            <a:ext cx="6587066" cy="2246769"/>
          </a:xfrm>
          <a:prstGeom prst="rect">
            <a:avLst/>
          </a:prstGeom>
        </p:spPr>
        <p:txBody>
          <a:bodyPr wrap="square">
            <a:spAutoFit/>
          </a:bodyPr>
          <a:lstStyle/>
          <a:p>
            <a:pPr marL="285750" indent="-285750" algn="just">
              <a:buFont typeface="Arial" panose="020B0604020202020204" pitchFamily="34" charset="0"/>
              <a:buChar char="•"/>
            </a:pPr>
            <a:r>
              <a:rPr lang="pl-PL" sz="2000" kern="100" dirty="0">
                <a:latin typeface="Times New Roman" panose="02020603050405020304" pitchFamily="18" charset="0"/>
                <a:ea typeface="Times New Roman" panose="02020603050405020304" pitchFamily="18" charset="0"/>
              </a:rPr>
              <a:t>Szczególnie istotne jest </a:t>
            </a:r>
            <a:r>
              <a:rPr lang="pl-PL" sz="2000" b="1" kern="100" dirty="0">
                <a:latin typeface="Times New Roman" panose="02020603050405020304" pitchFamily="18" charset="0"/>
                <a:ea typeface="Times New Roman" panose="02020603050405020304" pitchFamily="18" charset="0"/>
              </a:rPr>
              <a:t>wprowadzenie prawidłowej nazwy uprawy i jej powierzchni zgodnej z wnioskiem producenta rolnego o przyznanie płatności </a:t>
            </a:r>
            <a:br>
              <a:rPr lang="pl-PL" sz="2000" b="1" kern="100" dirty="0">
                <a:latin typeface="Times New Roman" panose="02020603050405020304" pitchFamily="18" charset="0"/>
                <a:ea typeface="Times New Roman" panose="02020603050405020304" pitchFamily="18" charset="0"/>
              </a:rPr>
            </a:br>
            <a:r>
              <a:rPr lang="pl-PL" sz="2000" b="1" kern="100" dirty="0">
                <a:latin typeface="Times New Roman" panose="02020603050405020304" pitchFamily="18" charset="0"/>
                <a:ea typeface="Times New Roman" panose="02020603050405020304" pitchFamily="18" charset="0"/>
              </a:rPr>
              <a:t>w rozumieniu przepisów o płatnościach w ramach systemów wsparcia bezpośredniego </a:t>
            </a:r>
            <a:r>
              <a:rPr lang="pl-PL" sz="2000" kern="100" dirty="0">
                <a:latin typeface="Times New Roman" panose="02020603050405020304" pitchFamily="18" charset="0"/>
                <a:ea typeface="Times New Roman" panose="02020603050405020304" pitchFamily="18" charset="0"/>
              </a:rPr>
              <a:t>przez komisję, każda działka musi być wpisana oddzielnie, przy czym wpisać należy tylko działki, na których wystąpiły szkody.</a:t>
            </a:r>
            <a:endParaRPr lang="pl-PL" sz="4400" dirty="0"/>
          </a:p>
        </p:txBody>
      </p:sp>
    </p:spTree>
    <p:extLst>
      <p:ext uri="{BB962C8B-B14F-4D97-AF65-F5344CB8AC3E}">
        <p14:creationId xmlns:p14="http://schemas.microsoft.com/office/powerpoint/2010/main" val="952685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3" y="917952"/>
            <a:ext cx="7896593"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Zmiany dot. </a:t>
            </a:r>
            <a:r>
              <a:rPr lang="pl-PL" sz="2400" b="1" dirty="0">
                <a:solidFill>
                  <a:srgbClr val="FF0000"/>
                </a:solidFill>
                <a:latin typeface="Times New Roman" panose="02020603050405020304" pitchFamily="18" charset="0"/>
                <a:cs typeface="Times New Roman" panose="02020603050405020304" pitchFamily="18" charset="0"/>
              </a:rPr>
              <a:t>suszy</a:t>
            </a:r>
            <a:r>
              <a:rPr lang="pl-PL" sz="2400" b="1" dirty="0">
                <a:latin typeface="Times New Roman" panose="02020603050405020304" pitchFamily="18" charset="0"/>
                <a:cs typeface="Times New Roman" panose="02020603050405020304" pitchFamily="18" charset="0"/>
              </a:rPr>
              <a:t>, które weszły w życie po 15 lipca 2023 r.</a:t>
            </a:r>
          </a:p>
        </p:txBody>
      </p:sp>
      <p:pic>
        <p:nvPicPr>
          <p:cNvPr id="6" name="Obraz 5">
            <a:extLst>
              <a:ext uri="{FF2B5EF4-FFF2-40B4-BE49-F238E27FC236}">
                <a16:creationId xmlns:a16="http://schemas.microsoft.com/office/drawing/2014/main" id="{094CAB16-39BB-4245-A693-80364D7070AA}"/>
              </a:ext>
            </a:extLst>
          </p:cNvPr>
          <p:cNvPicPr>
            <a:picLocks noChangeAspect="1"/>
          </p:cNvPicPr>
          <p:nvPr/>
        </p:nvPicPr>
        <p:blipFill>
          <a:blip r:embed="rId3"/>
          <a:stretch>
            <a:fillRect/>
          </a:stretch>
        </p:blipFill>
        <p:spPr>
          <a:xfrm>
            <a:off x="8216515" y="3808911"/>
            <a:ext cx="3384934" cy="2254222"/>
          </a:xfrm>
          <a:prstGeom prst="rect">
            <a:avLst/>
          </a:prstGeom>
          <a:ln>
            <a:noFill/>
          </a:ln>
          <a:effectLst>
            <a:softEdge rad="112500"/>
          </a:effectLst>
        </p:spPr>
      </p:pic>
      <p:sp>
        <p:nvSpPr>
          <p:cNvPr id="7" name="Prostokąt 6">
            <a:extLst>
              <a:ext uri="{FF2B5EF4-FFF2-40B4-BE49-F238E27FC236}">
                <a16:creationId xmlns:a16="http://schemas.microsoft.com/office/drawing/2014/main" id="{04B87708-20A5-4FE5-8070-D943D54FD036}"/>
              </a:ext>
            </a:extLst>
          </p:cNvPr>
          <p:cNvSpPr/>
          <p:nvPr/>
        </p:nvSpPr>
        <p:spPr>
          <a:xfrm>
            <a:off x="590551" y="1876534"/>
            <a:ext cx="7520515" cy="4479816"/>
          </a:xfrm>
          <a:prstGeom prst="rect">
            <a:avLst/>
          </a:prstGeom>
        </p:spPr>
        <p:txBody>
          <a:bodyPr wrap="square">
            <a:spAutoFit/>
          </a:bodyPr>
          <a:lstStyle/>
          <a:p>
            <a:pPr indent="449580" algn="just">
              <a:lnSpc>
                <a:spcPct val="150000"/>
              </a:lnSpc>
              <a:spcAft>
                <a:spcPts val="0"/>
              </a:spcAft>
            </a:pPr>
            <a:r>
              <a:rPr lang="pl-PL" sz="1600" u="sng" kern="100" dirty="0">
                <a:latin typeface="Times New Roman" panose="02020603050405020304" pitchFamily="18" charset="0"/>
                <a:ea typeface="Times New Roman" panose="02020603050405020304" pitchFamily="18" charset="0"/>
              </a:rPr>
              <a:t>Raporty oszacowania szkód będą zawierać:</a:t>
            </a:r>
            <a:endParaRPr lang="pl-PL" sz="1600" u="sng"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imię i nazwisko, adres oraz numer identyfikacyjny producenta rolnego nadawany w trybie przepisów o krajowym systemie ewidencji producentów, ewidencji gospodarstw rolnych oraz ewidencji wniosków o przyznanie płatności oraz miejsce położenia gospodarstwa rolnego;</a:t>
            </a:r>
            <a:endParaRPr lang="pl-PL" sz="1600"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informacje o powierzchni upraw rolnych, w których powstały szkody spowodowane wystąpieniem suszy, zgodnej z wnioskiem o przyznanie płatności w rozumieniu przepisów o płatnościach w ramach systemów wsparcia bezpośredniego w roku, w którym jest składany ten wniosek;</a:t>
            </a:r>
            <a:endParaRPr lang="pl-PL" sz="1600"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procentową wysokość oszacowanych szkód;</a:t>
            </a:r>
            <a:endParaRPr lang="pl-PL" sz="1600"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imiona i nazwiska członków komisji oraz ich adresy poczty elektronicznej;</a:t>
            </a:r>
            <a:endParaRPr lang="pl-PL" sz="1600"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datę oszacowania szkód.</a:t>
            </a:r>
            <a:endParaRPr lang="pl-PL" sz="1600" kern="1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23843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3" y="917952"/>
            <a:ext cx="7896593"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Zmiany dot. </a:t>
            </a:r>
            <a:r>
              <a:rPr lang="pl-PL" sz="2400" b="1" dirty="0">
                <a:solidFill>
                  <a:srgbClr val="FF0000"/>
                </a:solidFill>
                <a:latin typeface="Times New Roman" panose="02020603050405020304" pitchFamily="18" charset="0"/>
                <a:cs typeface="Times New Roman" panose="02020603050405020304" pitchFamily="18" charset="0"/>
              </a:rPr>
              <a:t>suszy</a:t>
            </a:r>
            <a:r>
              <a:rPr lang="pl-PL" sz="2400" b="1" dirty="0">
                <a:latin typeface="Times New Roman" panose="02020603050405020304" pitchFamily="18" charset="0"/>
                <a:cs typeface="Times New Roman" panose="02020603050405020304" pitchFamily="18" charset="0"/>
              </a:rPr>
              <a:t>, które weszły w życie po 15 lipca 2023 r.</a:t>
            </a:r>
          </a:p>
        </p:txBody>
      </p:sp>
      <p:pic>
        <p:nvPicPr>
          <p:cNvPr id="6" name="Obraz 5">
            <a:extLst>
              <a:ext uri="{FF2B5EF4-FFF2-40B4-BE49-F238E27FC236}">
                <a16:creationId xmlns:a16="http://schemas.microsoft.com/office/drawing/2014/main" id="{094CAB16-39BB-4245-A693-80364D7070AA}"/>
              </a:ext>
            </a:extLst>
          </p:cNvPr>
          <p:cNvPicPr>
            <a:picLocks noChangeAspect="1"/>
          </p:cNvPicPr>
          <p:nvPr/>
        </p:nvPicPr>
        <p:blipFill>
          <a:blip r:embed="rId3"/>
          <a:stretch>
            <a:fillRect/>
          </a:stretch>
        </p:blipFill>
        <p:spPr>
          <a:xfrm>
            <a:off x="8216515" y="3808911"/>
            <a:ext cx="3384934" cy="2254222"/>
          </a:xfrm>
          <a:prstGeom prst="rect">
            <a:avLst/>
          </a:prstGeom>
          <a:ln>
            <a:noFill/>
          </a:ln>
          <a:effectLst>
            <a:softEdge rad="112500"/>
          </a:effectLst>
        </p:spPr>
      </p:pic>
      <p:sp>
        <p:nvSpPr>
          <p:cNvPr id="7" name="Prostokąt 6">
            <a:extLst>
              <a:ext uri="{FF2B5EF4-FFF2-40B4-BE49-F238E27FC236}">
                <a16:creationId xmlns:a16="http://schemas.microsoft.com/office/drawing/2014/main" id="{04B87708-20A5-4FE5-8070-D943D54FD036}"/>
              </a:ext>
            </a:extLst>
          </p:cNvPr>
          <p:cNvSpPr/>
          <p:nvPr/>
        </p:nvSpPr>
        <p:spPr>
          <a:xfrm>
            <a:off x="590551" y="1876534"/>
            <a:ext cx="7520515" cy="4110741"/>
          </a:xfrm>
          <a:prstGeom prst="rect">
            <a:avLst/>
          </a:prstGeom>
        </p:spPr>
        <p:txBody>
          <a:bodyPr wrap="square">
            <a:spAutoFit/>
          </a:bodyPr>
          <a:lstStyle/>
          <a:p>
            <a:pPr indent="449580" algn="just">
              <a:lnSpc>
                <a:spcPct val="150000"/>
              </a:lnSpc>
              <a:spcAft>
                <a:spcPts val="0"/>
              </a:spcAft>
            </a:pPr>
            <a:r>
              <a:rPr lang="pl-PL" sz="1600" kern="100" dirty="0">
                <a:latin typeface="Times New Roman" panose="02020603050405020304" pitchFamily="18" charset="0"/>
                <a:ea typeface="Times New Roman" panose="02020603050405020304" pitchFamily="18" charset="0"/>
              </a:rPr>
              <a:t>W przypadku gdy procentowa wysokość szkód ustalona w aplikacji suszowej różni się od procentowej wysokości szkód oszacowanej przez komisję powołaną przez wojewodę właściwego ze względu na miejsce wystąpienia szkód spowodowanych przez suszę, do obliczenia wysokości szkody przyjmuje się:</a:t>
            </a:r>
          </a:p>
          <a:p>
            <a:pPr marL="285750" indent="-285750" algn="just">
              <a:lnSpc>
                <a:spcPct val="150000"/>
              </a:lnSpc>
              <a:spcAft>
                <a:spcPts val="0"/>
              </a:spcAft>
              <a:buFont typeface="Arial" panose="020B0604020202020204" pitchFamily="34" charset="0"/>
              <a:buChar char="•"/>
            </a:pPr>
            <a:r>
              <a:rPr lang="pl-PL" sz="1600" kern="100" dirty="0">
                <a:latin typeface="Times New Roman" panose="02020603050405020304" pitchFamily="18" charset="0"/>
                <a:ea typeface="Times New Roman" panose="02020603050405020304" pitchFamily="18" charset="0"/>
              </a:rPr>
              <a:t>wyższą wysokość szkód spowodowanych wystąpieniem suszy, jeżeli różnica wynosi nie więcej niż 30% w stosunku do niższej wysokości szkód,</a:t>
            </a:r>
          </a:p>
          <a:p>
            <a:pPr marL="285750" indent="-285750" algn="just">
              <a:lnSpc>
                <a:spcPct val="150000"/>
              </a:lnSpc>
              <a:spcAft>
                <a:spcPts val="0"/>
              </a:spcAft>
              <a:buFont typeface="Arial" panose="020B0604020202020204" pitchFamily="34" charset="0"/>
              <a:buChar char="•"/>
            </a:pPr>
            <a:r>
              <a:rPr lang="pl-PL" sz="1600" kern="100" dirty="0">
                <a:latin typeface="Times New Roman" panose="02020603050405020304" pitchFamily="18" charset="0"/>
                <a:ea typeface="Times New Roman" panose="02020603050405020304" pitchFamily="18" charset="0"/>
              </a:rPr>
              <a:t>niższą wysokość szkód powiększoną o 30%, jeżeli różnica wynosi więcej niż 30% </a:t>
            </a:r>
            <a:br>
              <a:rPr lang="pl-PL" sz="1600" kern="100" dirty="0">
                <a:latin typeface="Times New Roman" panose="02020603050405020304" pitchFamily="18" charset="0"/>
                <a:ea typeface="Times New Roman" panose="02020603050405020304" pitchFamily="18" charset="0"/>
              </a:rPr>
            </a:br>
            <a:r>
              <a:rPr lang="pl-PL" sz="1600" kern="100" dirty="0">
                <a:latin typeface="Times New Roman" panose="02020603050405020304" pitchFamily="18" charset="0"/>
                <a:ea typeface="Times New Roman" panose="02020603050405020304" pitchFamily="18" charset="0"/>
              </a:rPr>
              <a:t>w stosunku do niższej wysokości szkód,</a:t>
            </a:r>
          </a:p>
          <a:p>
            <a:pPr marL="285750" indent="-285750" algn="just">
              <a:lnSpc>
                <a:spcPct val="150000"/>
              </a:lnSpc>
              <a:spcAft>
                <a:spcPts val="0"/>
              </a:spcAft>
              <a:buFont typeface="Arial" panose="020B0604020202020204" pitchFamily="34" charset="0"/>
              <a:buChar char="•"/>
            </a:pPr>
            <a:r>
              <a:rPr lang="pl-PL" sz="1600" kern="100" dirty="0">
                <a:latin typeface="Times New Roman" panose="02020603050405020304" pitchFamily="18" charset="0"/>
                <a:ea typeface="Times New Roman" panose="02020603050405020304" pitchFamily="18" charset="0"/>
              </a:rPr>
              <a:t>wysokość szkód ustaloną na podstawie danych Instytutu Uprawy, Nawożenia </a:t>
            </a:r>
            <a:br>
              <a:rPr lang="pl-PL" sz="1600" kern="100" dirty="0">
                <a:latin typeface="Times New Roman" panose="02020603050405020304" pitchFamily="18" charset="0"/>
                <a:ea typeface="Times New Roman" panose="02020603050405020304" pitchFamily="18" charset="0"/>
              </a:rPr>
            </a:br>
            <a:r>
              <a:rPr lang="pl-PL" sz="1600" kern="100" dirty="0">
                <a:latin typeface="Times New Roman" panose="02020603050405020304" pitchFamily="18" charset="0"/>
                <a:ea typeface="Times New Roman" panose="02020603050405020304" pitchFamily="18" charset="0"/>
              </a:rPr>
              <a:t>i Gleboznawstwa - Państwowego Instytutu Badawczego, jeżeli zgodnie z ustaleniami tego instytutu wysokość szkód wynosi 0%.</a:t>
            </a:r>
          </a:p>
        </p:txBody>
      </p:sp>
    </p:spTree>
    <p:extLst>
      <p:ext uri="{BB962C8B-B14F-4D97-AF65-F5344CB8AC3E}">
        <p14:creationId xmlns:p14="http://schemas.microsoft.com/office/powerpoint/2010/main" val="376574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086493" y="2202873"/>
            <a:ext cx="8348749" cy="1242759"/>
          </a:xfrm>
        </p:spPr>
        <p:txBody>
          <a:bodyPr>
            <a:normAutofit/>
          </a:bodyPr>
          <a:lstStyle/>
          <a:p>
            <a:r>
              <a:rPr lang="pl-PL" sz="4000" dirty="0">
                <a:latin typeface="Times New Roman" panose="02020603050405020304" pitchFamily="18" charset="0"/>
                <a:cs typeface="Times New Roman" panose="02020603050405020304" pitchFamily="18" charset="0"/>
              </a:rPr>
              <a:t>Dziękuję za uwagę</a:t>
            </a:r>
          </a:p>
        </p:txBody>
      </p:sp>
      <p:sp>
        <p:nvSpPr>
          <p:cNvPr id="3" name="Symbol zastępczy zawartości 2"/>
          <p:cNvSpPr>
            <a:spLocks noGrp="1"/>
          </p:cNvSpPr>
          <p:nvPr>
            <p:ph type="subTitle" idx="1"/>
          </p:nvPr>
        </p:nvSpPr>
        <p:spPr>
          <a:xfrm>
            <a:off x="1546166" y="3602038"/>
            <a:ext cx="9121833" cy="2732260"/>
          </a:xfrm>
        </p:spPr>
        <p:txBody>
          <a:bodyPr>
            <a:normAutofit fontScale="25000" lnSpcReduction="20000"/>
          </a:bodyPr>
          <a:lstStyle/>
          <a:p>
            <a:pPr marL="0" indent="0">
              <a:buNone/>
            </a:pPr>
            <a:endParaRPr lang="pl-PL" sz="2400" b="1" dirty="0">
              <a:latin typeface="Times New Roman" panose="02020603050405020304" pitchFamily="18" charset="0"/>
              <a:cs typeface="Times New Roman" panose="02020603050405020304" pitchFamily="18" charset="0"/>
            </a:endParaRPr>
          </a:p>
          <a:p>
            <a:pPr marL="0" indent="0">
              <a:buNone/>
            </a:pPr>
            <a:endParaRPr lang="pl-PL" sz="2400" b="1" dirty="0">
              <a:latin typeface="Times New Roman" panose="02020603050405020304" pitchFamily="18" charset="0"/>
              <a:cs typeface="Times New Roman" panose="02020603050405020304" pitchFamily="18" charset="0"/>
            </a:endParaRPr>
          </a:p>
          <a:p>
            <a:r>
              <a:rPr lang="pl-PL" sz="6400" b="1" dirty="0">
                <a:latin typeface="Times New Roman" panose="02020603050405020304" pitchFamily="18" charset="0"/>
                <a:cs typeface="Times New Roman" panose="02020603050405020304" pitchFamily="18" charset="0"/>
              </a:rPr>
              <a:t>Oddział Rolnictwa i Środowiska</a:t>
            </a:r>
          </a:p>
          <a:p>
            <a:r>
              <a:rPr lang="pl-PL" sz="6400" b="1" dirty="0">
                <a:latin typeface="Times New Roman" panose="02020603050405020304" pitchFamily="18" charset="0"/>
                <a:cs typeface="Times New Roman" panose="02020603050405020304" pitchFamily="18" charset="0"/>
              </a:rPr>
              <a:t> Wydział Infrastruktury</a:t>
            </a:r>
          </a:p>
          <a:p>
            <a:r>
              <a:rPr lang="pl-PL" sz="6400" b="1" dirty="0">
                <a:latin typeface="Times New Roman" panose="02020603050405020304" pitchFamily="18" charset="0"/>
                <a:cs typeface="Times New Roman" panose="02020603050405020304" pitchFamily="18" charset="0"/>
              </a:rPr>
              <a:t>__________________________________________________________________</a:t>
            </a:r>
          </a:p>
          <a:p>
            <a:r>
              <a:rPr lang="pl-PL" sz="6400" b="1" dirty="0">
                <a:latin typeface="Times New Roman" panose="02020603050405020304" pitchFamily="18" charset="0"/>
                <a:cs typeface="Times New Roman" panose="02020603050405020304" pitchFamily="18" charset="0"/>
              </a:rPr>
              <a:t>Mazowiecki Urząd Wojewódzki w Warszawie</a:t>
            </a:r>
          </a:p>
          <a:p>
            <a:r>
              <a:rPr lang="pl-PL" sz="6400" b="1" dirty="0">
                <a:latin typeface="Times New Roman" panose="02020603050405020304" pitchFamily="18" charset="0"/>
                <a:cs typeface="Times New Roman" panose="02020603050405020304" pitchFamily="18" charset="0"/>
              </a:rPr>
              <a:t>pl. Bankowy 3/5</a:t>
            </a:r>
          </a:p>
          <a:p>
            <a:r>
              <a:rPr lang="pl-PL" sz="6400" b="1" dirty="0">
                <a:latin typeface="Times New Roman" panose="02020603050405020304" pitchFamily="18" charset="0"/>
                <a:cs typeface="Times New Roman" panose="02020603050405020304" pitchFamily="18" charset="0"/>
              </a:rPr>
              <a:t>00-950 Warszawa</a:t>
            </a:r>
          </a:p>
          <a:p>
            <a:r>
              <a:rPr lang="pl-PL" sz="6400" b="1" dirty="0">
                <a:latin typeface="Times New Roman" panose="02020603050405020304" pitchFamily="18" charset="0"/>
                <a:cs typeface="Times New Roman" panose="02020603050405020304" pitchFamily="18" charset="0"/>
              </a:rPr>
              <a:t>Tel. 22 695 60 86</a:t>
            </a:r>
          </a:p>
          <a:p>
            <a:pPr marL="0" lvl="0" indent="0">
              <a:buNone/>
            </a:pPr>
            <a:endParaRPr lang="pl-PL" sz="2400" dirty="0">
              <a:latin typeface="Times New Roman" panose="02020603050405020304" pitchFamily="18" charset="0"/>
              <a:cs typeface="Times New Roman" panose="02020603050405020304" pitchFamily="18" charset="0"/>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498" y="377860"/>
            <a:ext cx="6206560" cy="1344988"/>
          </a:xfrm>
          <a:prstGeom prst="rect">
            <a:avLst/>
          </a:prstGeom>
        </p:spPr>
      </p:pic>
    </p:spTree>
    <p:extLst>
      <p:ext uri="{BB962C8B-B14F-4D97-AF65-F5344CB8AC3E}">
        <p14:creationId xmlns:p14="http://schemas.microsoft.com/office/powerpoint/2010/main" val="3188471771"/>
      </p:ext>
    </p:extLst>
  </p:cSld>
  <p:clrMapOvr>
    <a:masterClrMapping/>
  </p:clrMapOvr>
</p:sld>
</file>

<file path=ppt/theme/theme1.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6050</TotalTime>
  <Words>868</Words>
  <Application>Microsoft Office PowerPoint</Application>
  <PresentationFormat>Panoramiczny</PresentationFormat>
  <Paragraphs>48</Paragraphs>
  <Slides>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7</vt:i4>
      </vt:variant>
    </vt:vector>
  </HeadingPairs>
  <TitlesOfParts>
    <vt:vector size="12" baseType="lpstr">
      <vt:lpstr>Arial</vt:lpstr>
      <vt:lpstr>Calibri</vt:lpstr>
      <vt:lpstr>Calibri Light</vt:lpstr>
      <vt:lpstr>Times New Roman</vt:lpstr>
      <vt:lpstr>1_Motyw pakietu Office</vt:lpstr>
      <vt:lpstr>Prezentacja programu PowerPoint</vt:lpstr>
      <vt:lpstr>Szacowanie szkód w przypadku suszy rolniczej</vt:lpstr>
      <vt:lpstr>Zmiany dot. suszy, które weszły w życie po 15 lipca 2023 r.</vt:lpstr>
      <vt:lpstr>Zmiany dot. suszy, które weszły w życie po 15 lipca 2023 r.</vt:lpstr>
      <vt:lpstr>Zmiany dot. suszy, które weszły w życie po 15 lipca 2023 r.</vt:lpstr>
      <vt:lpstr>Zmiany dot. suszy, które weszły w życie po 15 lipca 2023 r.</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Miejsce i data</dc:title>
  <dc:creator>Sebastian Bobowski</dc:creator>
  <cp:lastModifiedBy>Ilona Kacprzak</cp:lastModifiedBy>
  <cp:revision>405</cp:revision>
  <cp:lastPrinted>2020-05-05T08:45:19Z</cp:lastPrinted>
  <dcterms:created xsi:type="dcterms:W3CDTF">2020-02-24T09:57:03Z</dcterms:created>
  <dcterms:modified xsi:type="dcterms:W3CDTF">2023-07-28T11:33:24Z</dcterms:modified>
</cp:coreProperties>
</file>