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66" r:id="rId4"/>
    <p:sldId id="267" r:id="rId5"/>
    <p:sldId id="261" r:id="rId6"/>
    <p:sldId id="271" r:id="rId7"/>
    <p:sldId id="269" r:id="rId8"/>
    <p:sldId id="274" r:id="rId9"/>
    <p:sldId id="268" r:id="rId10"/>
    <p:sldId id="270" r:id="rId11"/>
    <p:sldId id="277" r:id="rId12"/>
    <p:sldId id="276" r:id="rId13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B4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40DC8B-C8A2-998D-23FD-ABFF270AA83F}" v="24" dt="2023-05-16T10:51:26.335"/>
    <p1510:client id="{0D6ACCB7-C356-50B8-89CD-37307B124031}" v="199" dt="2023-05-16T10:12:48.288"/>
    <p1510:client id="{11F29E75-0EBA-40A7-1D81-4A03566182D8}" v="58" dt="2023-05-18T09:57:40.485"/>
    <p1510:client id="{139915BB-769D-21B4-5FCE-E545550E792A}" v="33" dt="2023-05-16T11:22:51.304"/>
    <p1510:client id="{169C5973-2897-3286-27B1-24D01D8A2053}" v="179" dt="2023-05-17T09:27:49.066"/>
    <p1510:client id="{1D30B9F9-3E10-4AAC-F8D8-D3102A5EDF33}" v="18" dt="2023-05-16T13:05:21.100"/>
    <p1510:client id="{2AE2EE94-22AD-6BFE-0640-B5D24630ACC0}" v="113" dt="2023-05-16T10:09:59.677"/>
    <p1510:client id="{2E5DAF89-1CC2-6A29-95BC-A642766F16B2}" v="49" dt="2023-05-16T10:08:12.980"/>
    <p1510:client id="{37CB4B86-4ABF-AF93-932A-5ECB8B94B38A}" v="113" dt="2023-05-18T09:38:43.739"/>
    <p1510:client id="{3FA6B222-9B38-C88D-2FE4-EB8FED4C0A61}" v="15" dt="2023-05-16T11:15:30.092"/>
    <p1510:client id="{44DE0393-B7BE-4B61-80C1-43EB2672B977}" v="84" dt="2023-05-16T09:37:50.966"/>
    <p1510:client id="{49EB48F6-0670-D0C4-E3B8-F3914F730EBF}" v="28" dt="2023-05-16T09:51:50.075"/>
    <p1510:client id="{5C5DEEC2-6462-53B0-0BAD-5A8FA020C907}" v="168" dt="2023-05-16T12:24:25.465"/>
    <p1510:client id="{6134D27A-93E8-D88D-0EFA-6DBB5E418592}" v="9" dt="2023-05-16T09:59:12.451"/>
    <p1510:client id="{63D486B8-514A-AA1E-E76D-FAAB91DF8740}" v="50" dt="2023-05-17T09:02:45.846"/>
    <p1510:client id="{7414AEB1-0E0C-C19C-AAF2-7BE34B36DF46}" v="21" dt="2023-05-17T07:43:33.624"/>
    <p1510:client id="{74FA0849-40B0-5A76-F93A-ED5C72D0DE8A}" v="2" dt="2023-05-17T11:46:05.836"/>
    <p1510:client id="{83EA6212-37FF-A416-E404-41CCF5D47F68}" v="5" dt="2023-05-16T09:43:06.074"/>
    <p1510:client id="{913871A6-5DF2-D7C3-A0B1-B9385199B009}" v="225" dt="2023-05-16T12:12:42.741"/>
    <p1510:client id="{940A5B14-CCC1-FE46-8F92-6EBB961D226F}" v="40" dt="2023-05-17T09:06:11.519"/>
    <p1510:client id="{99E61967-4ADF-40B2-B885-3B060FE475CA}" v="411" dt="2023-05-16T11:51:46.317"/>
    <p1510:client id="{9B0E9206-1D23-CB28-FE92-6FF1C22D0A88}" v="70" dt="2023-05-16T09:57:18.197"/>
    <p1510:client id="{AFA3B291-4238-674D-7B94-D5D988ABFB01}" v="1" dt="2023-05-16T10:55:26.370"/>
    <p1510:client id="{B3DA40A6-244D-BDD6-3233-BCBC4C9DDB26}" v="47" dt="2023-05-16T10:26:47.020"/>
    <p1510:client id="{BE0F04E2-0CA7-CA52-6F77-54EBEE8376AF}" v="16" dt="2023-05-16T12:43:11.563"/>
    <p1510:client id="{BEEFC1D4-6DB0-9938-21BA-54BAE6F4227E}" v="28" dt="2023-05-17T07:29:50.526"/>
    <p1510:client id="{C270D197-17DA-3610-548E-D8648EF33429}" v="210" dt="2023-05-16T10:21:34.391"/>
    <p1510:client id="{C9D83372-23A1-10C5-CFFF-345306300E5C}" v="258" dt="2023-05-16T13:02:02.357"/>
    <p1510:client id="{CC0A8838-1403-6496-C0E6-3B502C6B4ABB}" v="40" dt="2023-05-17T12:44:10.907"/>
    <p1510:client id="{E57A864A-0338-9486-80CE-0673124D49C8}" v="9" dt="2023-05-16T10:32:47.924"/>
    <p1510:client id="{E8068405-EB7C-EDF9-3817-33BDC1AD1E1F}" v="115" dt="2023-05-18T10:35:18.629"/>
    <p1510:client id="{FD303CF6-B68A-67B2-A190-A07E8181E5A8}" v="263" dt="2023-05-16T12:41:57.31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A5559D-3B96-4E6C-901C-1D371D52AA2A}" type="doc">
      <dgm:prSet loTypeId="urn:microsoft.com/office/officeart/2005/8/layout/default" loCatId="list" qsTypeId="urn:microsoft.com/office/officeart/2005/8/quickstyle/simple5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C07CDFD1-EF9E-41CE-89A0-557064AF9646}">
      <dgm:prSet/>
      <dgm:spPr>
        <a:ln>
          <a:solidFill>
            <a:srgbClr val="00B0F0"/>
          </a:solidFill>
        </a:ln>
      </dgm:spPr>
      <dgm:t>
        <a:bodyPr/>
        <a:lstStyle/>
        <a:p>
          <a:pPr rtl="0"/>
          <a:r>
            <a:rPr lang="pl-PL" b="1">
              <a:latin typeface="+mn-lt"/>
            </a:rPr>
            <a:t>1. Poznaj zasady programu</a:t>
          </a:r>
          <a:endParaRPr lang="en-US" b="1">
            <a:latin typeface="+mn-lt"/>
          </a:endParaRPr>
        </a:p>
      </dgm:t>
    </dgm:pt>
    <dgm:pt modelId="{42533433-2375-4BB7-9D5E-466647EB35BE}" type="parTrans" cxnId="{EA917B62-3E15-4951-88EB-FA39D2D3C994}">
      <dgm:prSet/>
      <dgm:spPr/>
      <dgm:t>
        <a:bodyPr/>
        <a:lstStyle/>
        <a:p>
          <a:endParaRPr lang="en-US"/>
        </a:p>
      </dgm:t>
    </dgm:pt>
    <dgm:pt modelId="{DCB55745-AD82-447C-945D-702D77DD7AD3}" type="sibTrans" cxnId="{EA917B62-3E15-4951-88EB-FA39D2D3C994}">
      <dgm:prSet>
        <dgm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dgm:style>
      </dgm:prSet>
      <dgm:spPr>
        <a:ln>
          <a:solidFill>
            <a:srgbClr val="00B0F0"/>
          </a:solidFill>
        </a:ln>
      </dgm:spPr>
      <dgm:t>
        <a:bodyPr/>
        <a:lstStyle/>
        <a:p>
          <a:endParaRPr lang="en-US"/>
        </a:p>
      </dgm:t>
    </dgm:pt>
    <dgm:pt modelId="{724FCF74-57FB-4481-A6DA-BB48EEA277EB}">
      <dgm:prSet/>
      <dgm:spPr>
        <a:ln>
          <a:solidFill>
            <a:srgbClr val="00B0F0"/>
          </a:solidFill>
        </a:ln>
      </dgm:spPr>
      <dgm:t>
        <a:bodyPr/>
        <a:lstStyle/>
        <a:p>
          <a:pPr rtl="0"/>
          <a:r>
            <a:rPr lang="pl-PL" b="1">
              <a:latin typeface="+mn-lt"/>
            </a:rPr>
            <a:t>2. Ustal zakres niezbędnych prac w budynku</a:t>
          </a:r>
          <a:endParaRPr lang="en-US" b="1">
            <a:latin typeface="+mn-lt"/>
          </a:endParaRPr>
        </a:p>
      </dgm:t>
    </dgm:pt>
    <dgm:pt modelId="{497CF403-D093-4CCB-8EE2-118ACB808E23}" type="parTrans" cxnId="{54EF4615-7851-4967-845E-322D084D4DA0}">
      <dgm:prSet/>
      <dgm:spPr/>
      <dgm:t>
        <a:bodyPr/>
        <a:lstStyle/>
        <a:p>
          <a:endParaRPr lang="en-US"/>
        </a:p>
      </dgm:t>
    </dgm:pt>
    <dgm:pt modelId="{43EBA89F-F6CA-4F90-B056-08A7475B1B49}" type="sibTrans" cxnId="{54EF4615-7851-4967-845E-322D084D4DA0}">
      <dgm:prSet/>
      <dgm:spPr>
        <a:ln>
          <a:solidFill>
            <a:srgbClr val="00B0F0"/>
          </a:solidFill>
        </a:ln>
      </dgm:spPr>
      <dgm:t>
        <a:bodyPr/>
        <a:lstStyle/>
        <a:p>
          <a:endParaRPr lang="en-US"/>
        </a:p>
      </dgm:t>
    </dgm:pt>
    <dgm:pt modelId="{86134595-6C2C-4172-AB91-3FA186BD9D28}">
      <dgm:prSet/>
      <dgm:spPr>
        <a:ln>
          <a:solidFill>
            <a:srgbClr val="00B0F0"/>
          </a:solidFill>
        </a:ln>
      </dgm:spPr>
      <dgm:t>
        <a:bodyPr/>
        <a:lstStyle/>
        <a:p>
          <a:pPr rtl="0"/>
          <a:r>
            <a:rPr lang="pl-PL" b="1">
              <a:latin typeface="+mn-lt"/>
            </a:rPr>
            <a:t>3. Przygotuj niezbędne dokumenty</a:t>
          </a:r>
          <a:endParaRPr lang="en-US" b="1">
            <a:latin typeface="+mn-lt"/>
          </a:endParaRPr>
        </a:p>
      </dgm:t>
    </dgm:pt>
    <dgm:pt modelId="{C871D447-45E7-4D1F-B43C-5A2715385C52}" type="parTrans" cxnId="{2347A25E-CD2A-4510-AC76-064A96F3F692}">
      <dgm:prSet/>
      <dgm:spPr/>
      <dgm:t>
        <a:bodyPr/>
        <a:lstStyle/>
        <a:p>
          <a:endParaRPr lang="en-US"/>
        </a:p>
      </dgm:t>
    </dgm:pt>
    <dgm:pt modelId="{9CD4BB65-DBB9-4C30-9E82-7B8E608C27DF}" type="sibTrans" cxnId="{2347A25E-CD2A-4510-AC76-064A96F3F692}">
      <dgm:prSet/>
      <dgm:spPr>
        <a:ln>
          <a:solidFill>
            <a:srgbClr val="00B0F0"/>
          </a:solidFill>
        </a:ln>
      </dgm:spPr>
      <dgm:t>
        <a:bodyPr/>
        <a:lstStyle/>
        <a:p>
          <a:endParaRPr lang="en-US"/>
        </a:p>
      </dgm:t>
    </dgm:pt>
    <dgm:pt modelId="{6C4E2327-F1AB-44CE-9773-15275307E2CF}">
      <dgm:prSet/>
      <dgm:spPr>
        <a:ln>
          <a:solidFill>
            <a:srgbClr val="00B0F0"/>
          </a:solidFill>
        </a:ln>
      </dgm:spPr>
      <dgm:t>
        <a:bodyPr/>
        <a:lstStyle/>
        <a:p>
          <a:pPr rtl="0"/>
          <a:r>
            <a:rPr lang="pl-PL" b="1">
              <a:latin typeface="+mn-lt"/>
            </a:rPr>
            <a:t>4. Wypełnij i złóż wniosek o dofinansowanie</a:t>
          </a:r>
          <a:endParaRPr lang="en-US" b="1">
            <a:latin typeface="+mn-lt"/>
          </a:endParaRPr>
        </a:p>
      </dgm:t>
    </dgm:pt>
    <dgm:pt modelId="{25A3C7AE-3E35-4CC0-8CDF-32A405C3EE91}" type="parTrans" cxnId="{2ECAB8DD-1C17-402A-9F3E-E0AB762C2166}">
      <dgm:prSet/>
      <dgm:spPr/>
      <dgm:t>
        <a:bodyPr/>
        <a:lstStyle/>
        <a:p>
          <a:endParaRPr lang="en-US"/>
        </a:p>
      </dgm:t>
    </dgm:pt>
    <dgm:pt modelId="{6389ACDA-EC78-45D3-8B58-10112F0953A6}" type="sibTrans" cxnId="{2ECAB8DD-1C17-402A-9F3E-E0AB762C2166}">
      <dgm:prSet/>
      <dgm:spPr>
        <a:ln>
          <a:solidFill>
            <a:srgbClr val="00B0F0"/>
          </a:solidFill>
        </a:ln>
      </dgm:spPr>
      <dgm:t>
        <a:bodyPr/>
        <a:lstStyle/>
        <a:p>
          <a:endParaRPr lang="en-US"/>
        </a:p>
      </dgm:t>
    </dgm:pt>
    <dgm:pt modelId="{A87B9D31-08F7-45BA-9B49-A824E796C120}">
      <dgm:prSet/>
      <dgm:spPr>
        <a:ln>
          <a:solidFill>
            <a:srgbClr val="00B0F0"/>
          </a:solidFill>
        </a:ln>
      </dgm:spPr>
      <dgm:t>
        <a:bodyPr/>
        <a:lstStyle/>
        <a:p>
          <a:pPr rtl="0"/>
          <a:r>
            <a:rPr lang="pl-PL" b="1">
              <a:latin typeface="+mn-lt"/>
            </a:rPr>
            <a:t>5. Zawarcie umowy o dofinansowanie</a:t>
          </a:r>
        </a:p>
      </dgm:t>
    </dgm:pt>
    <dgm:pt modelId="{E706F97A-9905-4810-9F5C-0275331CEC13}" type="parTrans" cxnId="{BFB97B00-77AC-4F15-B85A-E41982DC7FCD}">
      <dgm:prSet/>
      <dgm:spPr/>
      <dgm:t>
        <a:bodyPr/>
        <a:lstStyle/>
        <a:p>
          <a:endParaRPr lang="en-US"/>
        </a:p>
      </dgm:t>
    </dgm:pt>
    <dgm:pt modelId="{D0BFA776-AF8C-4420-9352-A965D552502A}" type="sibTrans" cxnId="{BFB97B00-77AC-4F15-B85A-E41982DC7FCD}">
      <dgm:prSet/>
      <dgm:spPr>
        <a:ln>
          <a:solidFill>
            <a:srgbClr val="00B0F0"/>
          </a:solidFill>
        </a:ln>
      </dgm:spPr>
      <dgm:t>
        <a:bodyPr/>
        <a:lstStyle/>
        <a:p>
          <a:endParaRPr lang="en-US"/>
        </a:p>
      </dgm:t>
    </dgm:pt>
    <dgm:pt modelId="{093E8EE3-3639-4867-85CE-36E71E29B243}">
      <dgm:prSet phldr="0"/>
      <dgm:spPr>
        <a:ln>
          <a:solidFill>
            <a:srgbClr val="00B0F0"/>
          </a:solidFill>
        </a:ln>
      </dgm:spPr>
      <dgm:t>
        <a:bodyPr/>
        <a:lstStyle/>
        <a:p>
          <a:pPr rtl="0"/>
          <a:r>
            <a:rPr lang="pl-PL" b="1">
              <a:latin typeface="+mn-lt"/>
            </a:rPr>
            <a:t>6. Zrealizuj inwestycję, złóż wnioski o płatność</a:t>
          </a:r>
        </a:p>
      </dgm:t>
    </dgm:pt>
    <dgm:pt modelId="{61F6CFFA-4644-4CE7-BEB3-7758BE31DDDC}" type="parTrans" cxnId="{A517FB0C-150C-4778-942E-B76AC675F1BE}">
      <dgm:prSet/>
      <dgm:spPr/>
      <dgm:t>
        <a:bodyPr/>
        <a:lstStyle/>
        <a:p>
          <a:endParaRPr lang="pl-PL"/>
        </a:p>
      </dgm:t>
    </dgm:pt>
    <dgm:pt modelId="{D782B8F3-0CB4-4FBB-B72C-0A91F515C728}" type="sibTrans" cxnId="{A517FB0C-150C-4778-942E-B76AC675F1BE}">
      <dgm:prSet/>
      <dgm:spPr/>
      <dgm:t>
        <a:bodyPr/>
        <a:lstStyle/>
        <a:p>
          <a:endParaRPr lang="pl-PL"/>
        </a:p>
      </dgm:t>
    </dgm:pt>
    <dgm:pt modelId="{B285DD9B-11E7-4328-9699-CCF0986DCB38}" type="pres">
      <dgm:prSet presAssocID="{40A5559D-3B96-4E6C-901C-1D371D52AA2A}" presName="diagram" presStyleCnt="0">
        <dgm:presLayoutVars>
          <dgm:dir/>
          <dgm:resizeHandles val="exact"/>
        </dgm:presLayoutVars>
      </dgm:prSet>
      <dgm:spPr/>
    </dgm:pt>
    <dgm:pt modelId="{AF8A2913-31FE-4A9C-A5B8-7CA0ADE1F65D}" type="pres">
      <dgm:prSet presAssocID="{C07CDFD1-EF9E-41CE-89A0-557064AF9646}" presName="node" presStyleLbl="node1" presStyleIdx="0" presStyleCnt="6">
        <dgm:presLayoutVars>
          <dgm:bulletEnabled val="1"/>
        </dgm:presLayoutVars>
      </dgm:prSet>
      <dgm:spPr/>
    </dgm:pt>
    <dgm:pt modelId="{1AA8AB49-A362-42E7-8D7F-E32ABEA17AB2}" type="pres">
      <dgm:prSet presAssocID="{DCB55745-AD82-447C-945D-702D77DD7AD3}" presName="sibTrans" presStyleCnt="0"/>
      <dgm:spPr/>
    </dgm:pt>
    <dgm:pt modelId="{2798E680-1DA5-47DE-B38F-931F60458F96}" type="pres">
      <dgm:prSet presAssocID="{724FCF74-57FB-4481-A6DA-BB48EEA277EB}" presName="node" presStyleLbl="node1" presStyleIdx="1" presStyleCnt="6">
        <dgm:presLayoutVars>
          <dgm:bulletEnabled val="1"/>
        </dgm:presLayoutVars>
      </dgm:prSet>
      <dgm:spPr/>
    </dgm:pt>
    <dgm:pt modelId="{1BBF0514-9386-4F49-8184-2F94B3520883}" type="pres">
      <dgm:prSet presAssocID="{43EBA89F-F6CA-4F90-B056-08A7475B1B49}" presName="sibTrans" presStyleCnt="0"/>
      <dgm:spPr/>
    </dgm:pt>
    <dgm:pt modelId="{A2A23E04-52F9-479C-AC9C-1992274F0740}" type="pres">
      <dgm:prSet presAssocID="{86134595-6C2C-4172-AB91-3FA186BD9D28}" presName="node" presStyleLbl="node1" presStyleIdx="2" presStyleCnt="6">
        <dgm:presLayoutVars>
          <dgm:bulletEnabled val="1"/>
        </dgm:presLayoutVars>
      </dgm:prSet>
      <dgm:spPr/>
    </dgm:pt>
    <dgm:pt modelId="{B0903379-F35D-4888-A6D1-9B973B8432F3}" type="pres">
      <dgm:prSet presAssocID="{9CD4BB65-DBB9-4C30-9E82-7B8E608C27DF}" presName="sibTrans" presStyleCnt="0"/>
      <dgm:spPr/>
    </dgm:pt>
    <dgm:pt modelId="{8F5DBE10-DF85-4FCF-92FC-FF55358B74CB}" type="pres">
      <dgm:prSet presAssocID="{6C4E2327-F1AB-44CE-9773-15275307E2CF}" presName="node" presStyleLbl="node1" presStyleIdx="3" presStyleCnt="6">
        <dgm:presLayoutVars>
          <dgm:bulletEnabled val="1"/>
        </dgm:presLayoutVars>
      </dgm:prSet>
      <dgm:spPr/>
    </dgm:pt>
    <dgm:pt modelId="{034FE9D2-9034-4B62-8B21-B7E264D5496C}" type="pres">
      <dgm:prSet presAssocID="{6389ACDA-EC78-45D3-8B58-10112F0953A6}" presName="sibTrans" presStyleCnt="0"/>
      <dgm:spPr/>
    </dgm:pt>
    <dgm:pt modelId="{CE58EA93-38EA-41CC-990D-114819C80208}" type="pres">
      <dgm:prSet presAssocID="{A87B9D31-08F7-45BA-9B49-A824E796C120}" presName="node" presStyleLbl="node1" presStyleIdx="4" presStyleCnt="6">
        <dgm:presLayoutVars>
          <dgm:bulletEnabled val="1"/>
        </dgm:presLayoutVars>
      </dgm:prSet>
      <dgm:spPr/>
    </dgm:pt>
    <dgm:pt modelId="{7B092AC5-87F0-42AF-A3C4-485804491225}" type="pres">
      <dgm:prSet presAssocID="{D0BFA776-AF8C-4420-9352-A965D552502A}" presName="sibTrans" presStyleCnt="0"/>
      <dgm:spPr/>
    </dgm:pt>
    <dgm:pt modelId="{7050AE21-D33B-4A15-A61B-520FB54500C7}" type="pres">
      <dgm:prSet presAssocID="{093E8EE3-3639-4867-85CE-36E71E29B243}" presName="node" presStyleLbl="node1" presStyleIdx="5" presStyleCnt="6">
        <dgm:presLayoutVars>
          <dgm:bulletEnabled val="1"/>
        </dgm:presLayoutVars>
      </dgm:prSet>
      <dgm:spPr/>
    </dgm:pt>
  </dgm:ptLst>
  <dgm:cxnLst>
    <dgm:cxn modelId="{BFB97B00-77AC-4F15-B85A-E41982DC7FCD}" srcId="{40A5559D-3B96-4E6C-901C-1D371D52AA2A}" destId="{A87B9D31-08F7-45BA-9B49-A824E796C120}" srcOrd="4" destOrd="0" parTransId="{E706F97A-9905-4810-9F5C-0275331CEC13}" sibTransId="{D0BFA776-AF8C-4420-9352-A965D552502A}"/>
    <dgm:cxn modelId="{A517FB0C-150C-4778-942E-B76AC675F1BE}" srcId="{40A5559D-3B96-4E6C-901C-1D371D52AA2A}" destId="{093E8EE3-3639-4867-85CE-36E71E29B243}" srcOrd="5" destOrd="0" parTransId="{61F6CFFA-4644-4CE7-BEB3-7758BE31DDDC}" sibTransId="{D782B8F3-0CB4-4FBB-B72C-0A91F515C728}"/>
    <dgm:cxn modelId="{A62BDB12-AFDA-473D-AB79-50AE26F4F831}" type="presOf" srcId="{C07CDFD1-EF9E-41CE-89A0-557064AF9646}" destId="{AF8A2913-31FE-4A9C-A5B8-7CA0ADE1F65D}" srcOrd="0" destOrd="0" presId="urn:microsoft.com/office/officeart/2005/8/layout/default"/>
    <dgm:cxn modelId="{54EF4615-7851-4967-845E-322D084D4DA0}" srcId="{40A5559D-3B96-4E6C-901C-1D371D52AA2A}" destId="{724FCF74-57FB-4481-A6DA-BB48EEA277EB}" srcOrd="1" destOrd="0" parTransId="{497CF403-D093-4CCB-8EE2-118ACB808E23}" sibTransId="{43EBA89F-F6CA-4F90-B056-08A7475B1B49}"/>
    <dgm:cxn modelId="{5A405E22-9DC6-470D-B69C-7DF762F6E0C6}" type="presOf" srcId="{86134595-6C2C-4172-AB91-3FA186BD9D28}" destId="{A2A23E04-52F9-479C-AC9C-1992274F0740}" srcOrd="0" destOrd="0" presId="urn:microsoft.com/office/officeart/2005/8/layout/default"/>
    <dgm:cxn modelId="{14F2A029-4514-42F3-A5A4-FD29C656AEF2}" type="presOf" srcId="{093E8EE3-3639-4867-85CE-36E71E29B243}" destId="{7050AE21-D33B-4A15-A61B-520FB54500C7}" srcOrd="0" destOrd="0" presId="urn:microsoft.com/office/officeart/2005/8/layout/default"/>
    <dgm:cxn modelId="{B874F236-C3A6-4980-B393-8DCAC66EA9FF}" type="presOf" srcId="{40A5559D-3B96-4E6C-901C-1D371D52AA2A}" destId="{B285DD9B-11E7-4328-9699-CCF0986DCB38}" srcOrd="0" destOrd="0" presId="urn:microsoft.com/office/officeart/2005/8/layout/default"/>
    <dgm:cxn modelId="{FB6D8039-A760-42FB-B4B0-D6669483EC21}" type="presOf" srcId="{6C4E2327-F1AB-44CE-9773-15275307E2CF}" destId="{8F5DBE10-DF85-4FCF-92FC-FF55358B74CB}" srcOrd="0" destOrd="0" presId="urn:microsoft.com/office/officeart/2005/8/layout/default"/>
    <dgm:cxn modelId="{2347A25E-CD2A-4510-AC76-064A96F3F692}" srcId="{40A5559D-3B96-4E6C-901C-1D371D52AA2A}" destId="{86134595-6C2C-4172-AB91-3FA186BD9D28}" srcOrd="2" destOrd="0" parTransId="{C871D447-45E7-4D1F-B43C-5A2715385C52}" sibTransId="{9CD4BB65-DBB9-4C30-9E82-7B8E608C27DF}"/>
    <dgm:cxn modelId="{EA917B62-3E15-4951-88EB-FA39D2D3C994}" srcId="{40A5559D-3B96-4E6C-901C-1D371D52AA2A}" destId="{C07CDFD1-EF9E-41CE-89A0-557064AF9646}" srcOrd="0" destOrd="0" parTransId="{42533433-2375-4BB7-9D5E-466647EB35BE}" sibTransId="{DCB55745-AD82-447C-945D-702D77DD7AD3}"/>
    <dgm:cxn modelId="{E888E56C-EDBA-4FF0-A86A-DF8EF18D61C9}" type="presOf" srcId="{A87B9D31-08F7-45BA-9B49-A824E796C120}" destId="{CE58EA93-38EA-41CC-990D-114819C80208}" srcOrd="0" destOrd="0" presId="urn:microsoft.com/office/officeart/2005/8/layout/default"/>
    <dgm:cxn modelId="{E3E6A1BC-33B2-4B7D-A752-9C1132AE4DA7}" type="presOf" srcId="{724FCF74-57FB-4481-A6DA-BB48EEA277EB}" destId="{2798E680-1DA5-47DE-B38F-931F60458F96}" srcOrd="0" destOrd="0" presId="urn:microsoft.com/office/officeart/2005/8/layout/default"/>
    <dgm:cxn modelId="{2ECAB8DD-1C17-402A-9F3E-E0AB762C2166}" srcId="{40A5559D-3B96-4E6C-901C-1D371D52AA2A}" destId="{6C4E2327-F1AB-44CE-9773-15275307E2CF}" srcOrd="3" destOrd="0" parTransId="{25A3C7AE-3E35-4CC0-8CDF-32A405C3EE91}" sibTransId="{6389ACDA-EC78-45D3-8B58-10112F0953A6}"/>
    <dgm:cxn modelId="{9B44F3E8-F0FF-467F-818B-91E9572EB917}" type="presParOf" srcId="{B285DD9B-11E7-4328-9699-CCF0986DCB38}" destId="{AF8A2913-31FE-4A9C-A5B8-7CA0ADE1F65D}" srcOrd="0" destOrd="0" presId="urn:microsoft.com/office/officeart/2005/8/layout/default"/>
    <dgm:cxn modelId="{A4AC4154-34F9-4635-89AA-357B9AE5E558}" type="presParOf" srcId="{B285DD9B-11E7-4328-9699-CCF0986DCB38}" destId="{1AA8AB49-A362-42E7-8D7F-E32ABEA17AB2}" srcOrd="1" destOrd="0" presId="urn:microsoft.com/office/officeart/2005/8/layout/default"/>
    <dgm:cxn modelId="{7B3EB5C5-9062-4729-BEBF-51166761836E}" type="presParOf" srcId="{B285DD9B-11E7-4328-9699-CCF0986DCB38}" destId="{2798E680-1DA5-47DE-B38F-931F60458F96}" srcOrd="2" destOrd="0" presId="urn:microsoft.com/office/officeart/2005/8/layout/default"/>
    <dgm:cxn modelId="{9B7A26F2-83B2-4C68-BEF6-0C2ADC902214}" type="presParOf" srcId="{B285DD9B-11E7-4328-9699-CCF0986DCB38}" destId="{1BBF0514-9386-4F49-8184-2F94B3520883}" srcOrd="3" destOrd="0" presId="urn:microsoft.com/office/officeart/2005/8/layout/default"/>
    <dgm:cxn modelId="{18FC359F-3770-4F90-871E-94730DC73898}" type="presParOf" srcId="{B285DD9B-11E7-4328-9699-CCF0986DCB38}" destId="{A2A23E04-52F9-479C-AC9C-1992274F0740}" srcOrd="4" destOrd="0" presId="urn:microsoft.com/office/officeart/2005/8/layout/default"/>
    <dgm:cxn modelId="{0596F7F7-5F1C-4700-A1B7-C7EA0DF6D60E}" type="presParOf" srcId="{B285DD9B-11E7-4328-9699-CCF0986DCB38}" destId="{B0903379-F35D-4888-A6D1-9B973B8432F3}" srcOrd="5" destOrd="0" presId="urn:microsoft.com/office/officeart/2005/8/layout/default"/>
    <dgm:cxn modelId="{DADF177D-62EE-43EC-B004-6CC7EA797367}" type="presParOf" srcId="{B285DD9B-11E7-4328-9699-CCF0986DCB38}" destId="{8F5DBE10-DF85-4FCF-92FC-FF55358B74CB}" srcOrd="6" destOrd="0" presId="urn:microsoft.com/office/officeart/2005/8/layout/default"/>
    <dgm:cxn modelId="{2DB13117-2079-4192-AA8F-9A1EDD673548}" type="presParOf" srcId="{B285DD9B-11E7-4328-9699-CCF0986DCB38}" destId="{034FE9D2-9034-4B62-8B21-B7E264D5496C}" srcOrd="7" destOrd="0" presId="urn:microsoft.com/office/officeart/2005/8/layout/default"/>
    <dgm:cxn modelId="{FC28E9C2-9625-4A15-8B21-8F4320E8A62F}" type="presParOf" srcId="{B285DD9B-11E7-4328-9699-CCF0986DCB38}" destId="{CE58EA93-38EA-41CC-990D-114819C80208}" srcOrd="8" destOrd="0" presId="urn:microsoft.com/office/officeart/2005/8/layout/default"/>
    <dgm:cxn modelId="{F8BCE3F4-008F-4827-8633-1690B2EFEEAB}" type="presParOf" srcId="{B285DD9B-11E7-4328-9699-CCF0986DCB38}" destId="{7B092AC5-87F0-42AF-A3C4-485804491225}" srcOrd="9" destOrd="0" presId="urn:microsoft.com/office/officeart/2005/8/layout/default"/>
    <dgm:cxn modelId="{289B2C9E-8E41-4D49-87A4-A1D0D4B94E32}" type="presParOf" srcId="{B285DD9B-11E7-4328-9699-CCF0986DCB38}" destId="{7050AE21-D33B-4A15-A61B-520FB54500C7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8A2913-31FE-4A9C-A5B8-7CA0ADE1F65D}">
      <dsp:nvSpPr>
        <dsp:cNvPr id="0" name=""/>
        <dsp:cNvSpPr/>
      </dsp:nvSpPr>
      <dsp:spPr>
        <a:xfrm>
          <a:off x="308796" y="2331"/>
          <a:ext cx="2173337" cy="1304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solidFill>
            <a:srgbClr val="00B0F0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>
              <a:latin typeface="+mn-lt"/>
            </a:rPr>
            <a:t>1. Poznaj zasady programu</a:t>
          </a:r>
          <a:endParaRPr lang="en-US" sz="2000" b="1" kern="1200">
            <a:latin typeface="+mn-lt"/>
          </a:endParaRPr>
        </a:p>
      </dsp:txBody>
      <dsp:txXfrm>
        <a:off x="308796" y="2331"/>
        <a:ext cx="2173337" cy="1304002"/>
      </dsp:txXfrm>
    </dsp:sp>
    <dsp:sp modelId="{2798E680-1DA5-47DE-B38F-931F60458F96}">
      <dsp:nvSpPr>
        <dsp:cNvPr id="0" name=""/>
        <dsp:cNvSpPr/>
      </dsp:nvSpPr>
      <dsp:spPr>
        <a:xfrm>
          <a:off x="2699466" y="2331"/>
          <a:ext cx="2173337" cy="1304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solidFill>
            <a:srgbClr val="00B0F0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>
              <a:latin typeface="+mn-lt"/>
            </a:rPr>
            <a:t>2. Ustal zakres niezbędnych prac w budynku</a:t>
          </a:r>
          <a:endParaRPr lang="en-US" sz="2000" b="1" kern="1200">
            <a:latin typeface="+mn-lt"/>
          </a:endParaRPr>
        </a:p>
      </dsp:txBody>
      <dsp:txXfrm>
        <a:off x="2699466" y="2331"/>
        <a:ext cx="2173337" cy="1304002"/>
      </dsp:txXfrm>
    </dsp:sp>
    <dsp:sp modelId="{A2A23E04-52F9-479C-AC9C-1992274F0740}">
      <dsp:nvSpPr>
        <dsp:cNvPr id="0" name=""/>
        <dsp:cNvSpPr/>
      </dsp:nvSpPr>
      <dsp:spPr>
        <a:xfrm>
          <a:off x="308796" y="1523667"/>
          <a:ext cx="2173337" cy="1304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solidFill>
            <a:srgbClr val="00B0F0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>
              <a:latin typeface="+mn-lt"/>
            </a:rPr>
            <a:t>3. Przygotuj niezbędne dokumenty</a:t>
          </a:r>
          <a:endParaRPr lang="en-US" sz="2000" b="1" kern="1200">
            <a:latin typeface="+mn-lt"/>
          </a:endParaRPr>
        </a:p>
      </dsp:txBody>
      <dsp:txXfrm>
        <a:off x="308796" y="1523667"/>
        <a:ext cx="2173337" cy="1304002"/>
      </dsp:txXfrm>
    </dsp:sp>
    <dsp:sp modelId="{8F5DBE10-DF85-4FCF-92FC-FF55358B74CB}">
      <dsp:nvSpPr>
        <dsp:cNvPr id="0" name=""/>
        <dsp:cNvSpPr/>
      </dsp:nvSpPr>
      <dsp:spPr>
        <a:xfrm>
          <a:off x="2699466" y="1523667"/>
          <a:ext cx="2173337" cy="1304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solidFill>
            <a:srgbClr val="00B0F0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>
              <a:latin typeface="+mn-lt"/>
            </a:rPr>
            <a:t>4. Wypełnij i złóż wniosek o dofinansowanie</a:t>
          </a:r>
          <a:endParaRPr lang="en-US" sz="2000" b="1" kern="1200">
            <a:latin typeface="+mn-lt"/>
          </a:endParaRPr>
        </a:p>
      </dsp:txBody>
      <dsp:txXfrm>
        <a:off x="2699466" y="1523667"/>
        <a:ext cx="2173337" cy="1304002"/>
      </dsp:txXfrm>
    </dsp:sp>
    <dsp:sp modelId="{CE58EA93-38EA-41CC-990D-114819C80208}">
      <dsp:nvSpPr>
        <dsp:cNvPr id="0" name=""/>
        <dsp:cNvSpPr/>
      </dsp:nvSpPr>
      <dsp:spPr>
        <a:xfrm>
          <a:off x="308796" y="3045003"/>
          <a:ext cx="2173337" cy="1304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solidFill>
            <a:srgbClr val="00B0F0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>
              <a:latin typeface="+mn-lt"/>
            </a:rPr>
            <a:t>5. Zawarcie umowy o dofinansowanie</a:t>
          </a:r>
        </a:p>
      </dsp:txBody>
      <dsp:txXfrm>
        <a:off x="308796" y="3045003"/>
        <a:ext cx="2173337" cy="1304002"/>
      </dsp:txXfrm>
    </dsp:sp>
    <dsp:sp modelId="{7050AE21-D33B-4A15-A61B-520FB54500C7}">
      <dsp:nvSpPr>
        <dsp:cNvPr id="0" name=""/>
        <dsp:cNvSpPr/>
      </dsp:nvSpPr>
      <dsp:spPr>
        <a:xfrm>
          <a:off x="2699466" y="3045003"/>
          <a:ext cx="2173337" cy="1304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solidFill>
            <a:srgbClr val="00B0F0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>
              <a:latin typeface="+mn-lt"/>
            </a:rPr>
            <a:t>6. Zrealizuj inwestycję, złóż wnioski o płatność</a:t>
          </a:r>
        </a:p>
      </dsp:txBody>
      <dsp:txXfrm>
        <a:off x="2699466" y="3045003"/>
        <a:ext cx="2173337" cy="13040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18.12.2023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91757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18.12.2023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54508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18.12.2023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40386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18.12.2023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7380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18.12.2023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234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18.12.2023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83036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18.12.2023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1808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18.12.2023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44797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18.12.2023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50839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18.12.2023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15530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18.12.2023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24906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8AA868-8872-43E4-8C98-D34DABD1FD38}" type="datetimeFigureOut">
              <a:rPr lang="pl-PL" smtClean="0"/>
              <a:t>18.12.2023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26633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2" name="Rectangle 61">
            <a:extLst>
              <a:ext uri="{FF2B5EF4-FFF2-40B4-BE49-F238E27FC236}">
                <a16:creationId xmlns:a16="http://schemas.microsoft.com/office/drawing/2014/main" id="{FB33DC6A-1F1C-4A06-834E-CFF88F1C0B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64" name="Freeform: Shape 63">
            <a:extLst>
              <a:ext uri="{FF2B5EF4-FFF2-40B4-BE49-F238E27FC236}">
                <a16:creationId xmlns:a16="http://schemas.microsoft.com/office/drawing/2014/main" id="{0FE1D5CF-87B8-4A8A-AD3C-01D06A6076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6208641" cy="6858000"/>
          </a:xfrm>
          <a:custGeom>
            <a:avLst/>
            <a:gdLst>
              <a:gd name="connsiteX0" fmla="*/ 0 w 6208641"/>
              <a:gd name="connsiteY0" fmla="*/ 0 h 6858000"/>
              <a:gd name="connsiteX1" fmla="*/ 5464181 w 6208641"/>
              <a:gd name="connsiteY1" fmla="*/ 0 h 6858000"/>
              <a:gd name="connsiteX2" fmla="*/ 5538086 w 6208641"/>
              <a:gd name="connsiteY2" fmla="*/ 159684 h 6858000"/>
              <a:gd name="connsiteX3" fmla="*/ 6208641 w 6208641"/>
              <a:gd name="connsiteY3" fmla="*/ 3706589 h 6858000"/>
              <a:gd name="connsiteX4" fmla="*/ 5734754 w 6208641"/>
              <a:gd name="connsiteY4" fmla="*/ 6730443 h 6858000"/>
              <a:gd name="connsiteX5" fmla="*/ 5689361 w 6208641"/>
              <a:gd name="connsiteY5" fmla="*/ 6858000 h 6858000"/>
              <a:gd name="connsiteX6" fmla="*/ 0 w 620864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08641" h="6858000">
                <a:moveTo>
                  <a:pt x="0" y="0"/>
                </a:moveTo>
                <a:lnTo>
                  <a:pt x="5464181" y="0"/>
                </a:lnTo>
                <a:lnTo>
                  <a:pt x="5538086" y="159684"/>
                </a:lnTo>
                <a:cubicBezTo>
                  <a:pt x="5961440" y="1172168"/>
                  <a:pt x="6208641" y="2392735"/>
                  <a:pt x="6208641" y="3706589"/>
                </a:cubicBezTo>
                <a:cubicBezTo>
                  <a:pt x="6208641" y="4801467"/>
                  <a:pt x="6036974" y="5831563"/>
                  <a:pt x="5734754" y="6730443"/>
                </a:cubicBezTo>
                <a:lnTo>
                  <a:pt x="568936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66" name="Freeform: Shape 65">
            <a:extLst>
              <a:ext uri="{FF2B5EF4-FFF2-40B4-BE49-F238E27FC236}">
                <a16:creationId xmlns:a16="http://schemas.microsoft.com/office/drawing/2014/main" id="{60926200-45C2-41E9-839F-31CD5FE4C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203325" cy="6858000"/>
          </a:xfrm>
          <a:custGeom>
            <a:avLst/>
            <a:gdLst>
              <a:gd name="connsiteX0" fmla="*/ 0 w 6203325"/>
              <a:gd name="connsiteY0" fmla="*/ 0 h 6858000"/>
              <a:gd name="connsiteX1" fmla="*/ 5458865 w 6203325"/>
              <a:gd name="connsiteY1" fmla="*/ 0 h 6858000"/>
              <a:gd name="connsiteX2" fmla="*/ 5532770 w 6203325"/>
              <a:gd name="connsiteY2" fmla="*/ 159684 h 6858000"/>
              <a:gd name="connsiteX3" fmla="*/ 6203325 w 6203325"/>
              <a:gd name="connsiteY3" fmla="*/ 3706589 h 6858000"/>
              <a:gd name="connsiteX4" fmla="*/ 5729438 w 6203325"/>
              <a:gd name="connsiteY4" fmla="*/ 6730443 h 6858000"/>
              <a:gd name="connsiteX5" fmla="*/ 5684045 w 6203325"/>
              <a:gd name="connsiteY5" fmla="*/ 6858000 h 6858000"/>
              <a:gd name="connsiteX6" fmla="*/ 0 w 620332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03325" h="6858000">
                <a:moveTo>
                  <a:pt x="0" y="0"/>
                </a:moveTo>
                <a:lnTo>
                  <a:pt x="5458865" y="0"/>
                </a:lnTo>
                <a:lnTo>
                  <a:pt x="5532770" y="159684"/>
                </a:lnTo>
                <a:cubicBezTo>
                  <a:pt x="5956124" y="1172168"/>
                  <a:pt x="6203325" y="2392735"/>
                  <a:pt x="6203325" y="3706589"/>
                </a:cubicBezTo>
                <a:cubicBezTo>
                  <a:pt x="6203325" y="4801467"/>
                  <a:pt x="6031658" y="5831563"/>
                  <a:pt x="5729438" y="6730443"/>
                </a:cubicBezTo>
                <a:lnTo>
                  <a:pt x="5684045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89097" y="1087218"/>
            <a:ext cx="6232629" cy="3204134"/>
          </a:xfrm>
          <a:ln>
            <a:noFill/>
          </a:ln>
        </p:spPr>
        <p:txBody>
          <a:bodyPr vert="horz" lIns="91440" tIns="45720" rIns="91440" bIns="45720" rtlCol="0" anchor="b">
            <a:noAutofit/>
          </a:bodyPr>
          <a:lstStyle/>
          <a:p>
            <a:pPr algn="l"/>
            <a:r>
              <a:rPr lang="pl-PL" sz="4800" b="1" dirty="0">
                <a:solidFill>
                  <a:srgbClr val="4CB4E7"/>
                </a:solidFill>
                <a:latin typeface="Verdana Pro"/>
                <a:cs typeface="Calibri Light"/>
              </a:rPr>
              <a:t>Konferencja Priorytetowego Programu</a:t>
            </a:r>
            <a:br>
              <a:rPr lang="pl-PL" sz="4800" b="1" dirty="0">
                <a:solidFill>
                  <a:srgbClr val="4CB4E7"/>
                </a:solidFill>
                <a:latin typeface="Verdana Pro"/>
                <a:cs typeface="Calibri Light"/>
              </a:rPr>
            </a:br>
            <a:r>
              <a:rPr lang="pl-PL" sz="4800" b="1" dirty="0">
                <a:solidFill>
                  <a:srgbClr val="4CB4E7"/>
                </a:solidFill>
                <a:latin typeface="Verdana Pro"/>
                <a:cs typeface="Calibri Light"/>
              </a:rPr>
              <a:t>"Czyste Powietrze"</a:t>
            </a:r>
            <a:endParaRPr lang="pl-PL" sz="4800" b="1" dirty="0">
              <a:solidFill>
                <a:srgbClr val="4CB4E7"/>
              </a:solidFill>
              <a:latin typeface="Verdana Pro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484717" y="4835292"/>
            <a:ext cx="5013698" cy="1208141"/>
          </a:xfrm>
          <a:ln>
            <a:noFill/>
          </a:ln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pl-PL" sz="2800" b="1" dirty="0">
                <a:solidFill>
                  <a:srgbClr val="4CB4E7"/>
                </a:solidFill>
                <a:cs typeface="Calibri"/>
              </a:rPr>
              <a:t>Lipowiec Kościelny, 14.12.2023 r.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67989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098" y="4546920"/>
            <a:ext cx="5019074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Obraz 6" descr="Obraz zawierający tekst&#10;&#10;Opis wygenerowany automatycznie">
            <a:extLst>
              <a:ext uri="{FF2B5EF4-FFF2-40B4-BE49-F238E27FC236}">
                <a16:creationId xmlns:a16="http://schemas.microsoft.com/office/drawing/2014/main" id="{240A9B09-E55D-C238-FCFC-5898A7738D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4737" y="5872907"/>
            <a:ext cx="4708833" cy="600376"/>
          </a:xfrm>
          <a:prstGeom prst="rect">
            <a:avLst/>
          </a:prstGeom>
        </p:spPr>
      </p:pic>
      <p:pic>
        <p:nvPicPr>
          <p:cNvPr id="15" name="Obraz 15" descr="Obraz zawierający logo&#10;&#10;Opis wygenerowany automatycznie">
            <a:extLst>
              <a:ext uri="{FF2B5EF4-FFF2-40B4-BE49-F238E27FC236}">
                <a16:creationId xmlns:a16="http://schemas.microsoft.com/office/drawing/2014/main" id="{C59BA721-60DD-615E-3990-D7A3A43878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8326" y="1555334"/>
            <a:ext cx="5537199" cy="3737927"/>
          </a:xfrm>
          <a:prstGeom prst="rect">
            <a:avLst/>
          </a:prstGeom>
        </p:spPr>
      </p:pic>
      <p:pic>
        <p:nvPicPr>
          <p:cNvPr id="18" name="Obraz 18" descr="Obraz zawierający diagram&#10;&#10;Opis wygenerowany automatycznie">
            <a:extLst>
              <a:ext uri="{FF2B5EF4-FFF2-40B4-BE49-F238E27FC236}">
                <a16:creationId xmlns:a16="http://schemas.microsoft.com/office/drawing/2014/main" id="{A9322735-7129-7B74-B523-F5AFB04D97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78368" y="343313"/>
            <a:ext cx="1745193" cy="705674"/>
          </a:xfrm>
          <a:prstGeom prst="rect">
            <a:avLst/>
          </a:prstGeom>
        </p:spPr>
      </p:pic>
      <p:pic>
        <p:nvPicPr>
          <p:cNvPr id="19" name="Obraz 19" descr="Obraz zawierający tekst&#10;&#10;Opis wygenerowany automatycznie">
            <a:extLst>
              <a:ext uri="{FF2B5EF4-FFF2-40B4-BE49-F238E27FC236}">
                <a16:creationId xmlns:a16="http://schemas.microsoft.com/office/drawing/2014/main" id="{C79A19B6-DBED-7C86-1484-09259EFEB0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7881" y="324774"/>
            <a:ext cx="2197572" cy="742748"/>
          </a:xfrm>
          <a:prstGeom prst="rect">
            <a:avLst/>
          </a:prstGeom>
        </p:spPr>
      </p:pic>
      <p:pic>
        <p:nvPicPr>
          <p:cNvPr id="20" name="Obraz 20" descr="Obraz zawierający tekst&#10;&#10;Opis wygenerowany automatycznie">
            <a:extLst>
              <a:ext uri="{FF2B5EF4-FFF2-40B4-BE49-F238E27FC236}">
                <a16:creationId xmlns:a16="http://schemas.microsoft.com/office/drawing/2014/main" id="{11F4E80F-3DDA-A435-17C1-C07326F6BE3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94257" y="237661"/>
            <a:ext cx="1854202" cy="776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3171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D2B783EE-0239-4717-BBEA-8C9EAC61C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D0B27680-4982-C546-F5B8-F414E5C45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979" y="675069"/>
            <a:ext cx="5120561" cy="1325563"/>
          </a:xfr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z="3200" b="1" dirty="0">
                <a:solidFill>
                  <a:srgbClr val="4CB4E7"/>
                </a:solidFill>
                <a:latin typeface="Verdana Pro"/>
                <a:cs typeface="Calibri"/>
              </a:rPr>
              <a:t>Załączniki do wniosku o płatność: </a:t>
            </a:r>
            <a:endParaRPr lang="pl-PL" sz="2800" b="1" dirty="0">
              <a:solidFill>
                <a:srgbClr val="4CB4E7"/>
              </a:solidFill>
              <a:latin typeface="Verdana Pro"/>
              <a:cs typeface="Calibri Light"/>
            </a:endParaRPr>
          </a:p>
        </p:txBody>
      </p:sp>
      <p:sp>
        <p:nvSpPr>
          <p:cNvPr id="4" name="Symbol zastępczy tekstu 2">
            <a:extLst>
              <a:ext uri="{FF2B5EF4-FFF2-40B4-BE49-F238E27FC236}">
                <a16:creationId xmlns:a16="http://schemas.microsoft.com/office/drawing/2014/main" id="{AE52BC09-37FA-0C2B-A712-89C737ABB091}"/>
              </a:ext>
            </a:extLst>
          </p:cNvPr>
          <p:cNvSpPr>
            <a:spLocks noGrp="1"/>
          </p:cNvSpPr>
          <p:nvPr/>
        </p:nvSpPr>
        <p:spPr>
          <a:xfrm>
            <a:off x="838201" y="1825625"/>
            <a:ext cx="5092194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28600">
              <a:buFont typeface="Arial" panose="020B0604020202020204" pitchFamily="34" charset="0"/>
              <a:buChar char="•"/>
            </a:pPr>
            <a:endParaRPr lang="pl-PL" b="1">
              <a:cs typeface="Calibri"/>
            </a:endParaRP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pl-PL"/>
              <a:t>dokument zezłomowania starego źródła ciepła, </a:t>
            </a:r>
            <a:endParaRPr lang="pl-PL">
              <a:cs typeface="Calibri"/>
            </a:endParaRP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pl-PL"/>
              <a:t>dokumenty zakupu, czyli kopie faktur wystawione na beneficjenta,</a:t>
            </a:r>
            <a:endParaRPr lang="pl-PL">
              <a:cs typeface="Calibri"/>
            </a:endParaRP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pl-PL"/>
              <a:t>dokumenty potwierdzające dokonanie zapłaty na rzecz wykonawcy lub sprzedawcy,</a:t>
            </a:r>
            <a:endParaRPr lang="pl-PL">
              <a:cs typeface="Calibri"/>
            </a:endParaRP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pl-PL"/>
              <a:t>karta produktu i etykieta energetyczna potwierdzające spełnienie wymagań technicznych dla źródeł ciepła,</a:t>
            </a:r>
            <a:endParaRPr lang="pl-PL">
              <a:cs typeface="Calibri"/>
            </a:endParaRP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pl-PL"/>
              <a:t>dla okien, drzwi i bram garażowych dokument potwierdzający spełnienie wymagań technicznych,</a:t>
            </a:r>
            <a:endParaRPr lang="pl-PL">
              <a:cs typeface="Calibri"/>
            </a:endParaRP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pl-PL"/>
              <a:t>protokół odbioru robót wykonawcy.</a:t>
            </a:r>
            <a:endParaRPr lang="pl-PL">
              <a:cs typeface="Calibri"/>
            </a:endParaRPr>
          </a:p>
          <a:p>
            <a:pPr marL="285750" indent="-228600">
              <a:buFont typeface="Arial" panose="020B0604020202020204" pitchFamily="34" charset="0"/>
              <a:buChar char="•"/>
            </a:pPr>
            <a:endParaRPr lang="en-US"/>
          </a:p>
          <a:p>
            <a:pPr marL="285750" indent="-228600">
              <a:buFont typeface="Arial" panose="020B0604020202020204" pitchFamily="34" charset="0"/>
              <a:buChar char="•"/>
            </a:pPr>
            <a:endParaRPr lang="en-US"/>
          </a:p>
          <a:p>
            <a:pPr indent="-228600"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0569" y="1364732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Obraz 5" descr="Obraz zawierający wykres&#10;&#10;Opis wygenerowany automatycznie">
            <a:extLst>
              <a:ext uri="{FF2B5EF4-FFF2-40B4-BE49-F238E27FC236}">
                <a16:creationId xmlns:a16="http://schemas.microsoft.com/office/drawing/2014/main" id="{672D0E41-F505-E26C-48B6-BFB223F9A1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4723" r="1" b="27148"/>
          <a:stretch/>
        </p:blipFill>
        <p:spPr>
          <a:xfrm>
            <a:off x="7901259" y="2727729"/>
            <a:ext cx="4290741" cy="4130271"/>
          </a:xfrm>
          <a:custGeom>
            <a:avLst/>
            <a:gdLst/>
            <a:ahLst/>
            <a:cxnLst/>
            <a:rect l="l" t="t" r="r" b="b"/>
            <a:pathLst>
              <a:path w="4290741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</p:spPr>
      </p:pic>
      <p:sp>
        <p:nvSpPr>
          <p:cNvPr id="24" name="Arc 23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759070" flipV="1">
            <a:off x="6034138" y="-673140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Obraz 6" descr="Obraz zawierający logo&#10;&#10;Opis wygenerowany automatycznie">
            <a:extLst>
              <a:ext uri="{FF2B5EF4-FFF2-40B4-BE49-F238E27FC236}">
                <a16:creationId xmlns:a16="http://schemas.microsoft.com/office/drawing/2014/main" id="{0853B87C-5391-55AF-4D67-57DBAD3D8B7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469" r="8398" b="1"/>
          <a:stretch/>
        </p:blipFill>
        <p:spPr>
          <a:xfrm>
            <a:off x="6261607" y="1"/>
            <a:ext cx="3519312" cy="300790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7980426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B95A4226-98D4-609C-66C9-508FA6A2F3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207" y="38967"/>
            <a:ext cx="11726090" cy="1452557"/>
          </a:xfrm>
          <a:ln>
            <a:noFill/>
          </a:ln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 sz="2800" b="1" dirty="0">
                <a:solidFill>
                  <a:srgbClr val="4CB4E7"/>
                </a:solidFill>
                <a:latin typeface="Verdana Pro"/>
                <a:cs typeface="Calibri"/>
              </a:rPr>
              <a:t>Po zakończeniu realizacji przedsięwzięcia w budynku /lokalu mieszkalnym objętym dofinansowaniem:</a:t>
            </a:r>
            <a:endParaRPr lang="pl-PL" sz="2800">
              <a:solidFill>
                <a:srgbClr val="4CB4E7"/>
              </a:solidFill>
              <a:latin typeface="Verdana Pro"/>
            </a:endParaRPr>
          </a:p>
        </p:txBody>
      </p:sp>
      <p:sp>
        <p:nvSpPr>
          <p:cNvPr id="27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06D1A52-E51B-7460-529F-79A3B57D1F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2493" y="1889887"/>
            <a:ext cx="11285551" cy="411917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pl-PL" sz="2000" dirty="0">
                <a:cs typeface="Calibri"/>
              </a:rPr>
              <a:t>1) nie będzie zainstalowane i nie będzie użytkowane źródło ciepła na paliwa stałe o klasie niższej niż 5 </a:t>
            </a:r>
          </a:p>
          <a:p>
            <a:pPr marL="0" indent="0">
              <a:buNone/>
            </a:pPr>
            <a:r>
              <a:rPr lang="pl-PL" sz="2000" dirty="0">
                <a:cs typeface="Calibri"/>
              </a:rPr>
              <a:t>2) zamontowane w budynku/ lokalu mieszkalnym kominki wykorzystywane na cele  rekreacyjne będą spełniać wymagania </a:t>
            </a:r>
            <a:r>
              <a:rPr lang="pl-PL" sz="2000" dirty="0" err="1">
                <a:cs typeface="Calibri"/>
              </a:rPr>
              <a:t>ekoprojektu</a:t>
            </a:r>
            <a:r>
              <a:rPr lang="pl-PL" sz="2000" dirty="0">
                <a:cs typeface="Calibri"/>
              </a:rPr>
              <a:t>, </a:t>
            </a:r>
            <a:endParaRPr lang="en-US" sz="2000" dirty="0">
              <a:cs typeface="Calibri"/>
            </a:endParaRPr>
          </a:p>
          <a:p>
            <a:pPr marL="0" indent="0">
              <a:buNone/>
            </a:pPr>
            <a:r>
              <a:rPr lang="pl-PL" sz="2000" dirty="0">
                <a:cs typeface="Calibri"/>
              </a:rPr>
              <a:t>3) wszystkie zainstalowane oraz użytkowane urządzenia służące do celów ogrzewania lub przygotowania ciepłej wody użytkowej (w tym kominki wykorzystywane na cele rekreacyjne) będą spełniać docelowe wymagania obowiązujących na terenie położenia budynku/lokalu mieszkalnego objętego dofinansowaniem, aktów prawa miejscowego, w tym uchwał antysmogowych</a:t>
            </a:r>
            <a:endParaRPr lang="pl-PL" sz="2000" dirty="0"/>
          </a:p>
        </p:txBody>
      </p:sp>
      <p:pic>
        <p:nvPicPr>
          <p:cNvPr id="4" name="Obraz 4" descr="Obraz zawierający diagram&#10;&#10;Opis wygenerowany automatycznie">
            <a:extLst>
              <a:ext uri="{FF2B5EF4-FFF2-40B4-BE49-F238E27FC236}">
                <a16:creationId xmlns:a16="http://schemas.microsoft.com/office/drawing/2014/main" id="{A8A573DA-8882-0CA5-3B23-4C1807ABC6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8328" y="4184368"/>
            <a:ext cx="5791199" cy="2181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5787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>
            <a:extLst>
              <a:ext uri="{FF2B5EF4-FFF2-40B4-BE49-F238E27FC236}">
                <a16:creationId xmlns:a16="http://schemas.microsoft.com/office/drawing/2014/main" id="{B8654613-B96B-64F1-0F38-A16BF9F0E376}"/>
              </a:ext>
            </a:extLst>
          </p:cNvPr>
          <p:cNvSpPr/>
          <p:nvPr/>
        </p:nvSpPr>
        <p:spPr>
          <a:xfrm>
            <a:off x="-63499" y="2598964"/>
            <a:ext cx="12309927" cy="1660071"/>
          </a:xfrm>
          <a:prstGeom prst="rect">
            <a:avLst/>
          </a:prstGeom>
          <a:solidFill>
            <a:srgbClr val="4CB4E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pl-PL" dirty="0">
              <a:solidFill>
                <a:srgbClr val="4CB4E7"/>
              </a:solidFill>
              <a:cs typeface="Calibri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E9CD4D0D-2CEF-7762-A033-1F2855137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7771" y="2769054"/>
            <a:ext cx="5027386" cy="1325563"/>
          </a:xfrm>
        </p:spPr>
        <p:txBody>
          <a:bodyPr/>
          <a:lstStyle/>
          <a:p>
            <a:r>
              <a:rPr lang="pl-PL" b="1" dirty="0">
                <a:solidFill>
                  <a:schemeClr val="bg1"/>
                </a:solidFill>
                <a:cs typeface="Calibri Light"/>
              </a:rPr>
              <a:t>Dziękuję za uwagę :)</a:t>
            </a:r>
          </a:p>
        </p:txBody>
      </p:sp>
      <p:pic>
        <p:nvPicPr>
          <p:cNvPr id="7" name="Obraz 4" descr="Obraz zawierający logo&#10;&#10;Opis wygenerowany automatycznie">
            <a:extLst>
              <a:ext uri="{FF2B5EF4-FFF2-40B4-BE49-F238E27FC236}">
                <a16:creationId xmlns:a16="http://schemas.microsoft.com/office/drawing/2014/main" id="{AD572414-8270-44A8-5BEE-BE6A5AD46E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4453" y="525111"/>
            <a:ext cx="2442935" cy="1714214"/>
          </a:xfrm>
          <a:prstGeom prst="rect">
            <a:avLst/>
          </a:prstGeom>
        </p:spPr>
      </p:pic>
      <p:pic>
        <p:nvPicPr>
          <p:cNvPr id="9" name="Obraz 6" descr="Obraz zawierający tekst&#10;&#10;Opis wygenerowany automatycznie">
            <a:extLst>
              <a:ext uri="{FF2B5EF4-FFF2-40B4-BE49-F238E27FC236}">
                <a16:creationId xmlns:a16="http://schemas.microsoft.com/office/drawing/2014/main" id="{7C3EBAE8-EA54-D748-0D50-EE978EEA6B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666" y="6072478"/>
            <a:ext cx="4708833" cy="600376"/>
          </a:xfrm>
          <a:prstGeom prst="rect">
            <a:avLst/>
          </a:prstGeom>
        </p:spPr>
      </p:pic>
      <p:pic>
        <p:nvPicPr>
          <p:cNvPr id="11" name="Obraz 19" descr="Obraz zawierający tekst&#10;&#10;Opis wygenerowany automatycznie">
            <a:extLst>
              <a:ext uri="{FF2B5EF4-FFF2-40B4-BE49-F238E27FC236}">
                <a16:creationId xmlns:a16="http://schemas.microsoft.com/office/drawing/2014/main" id="{4C442890-4B90-7AF9-C6D3-DA4301871C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4524" y="5939988"/>
            <a:ext cx="2197572" cy="742748"/>
          </a:xfrm>
          <a:prstGeom prst="rect">
            <a:avLst/>
          </a:prstGeom>
        </p:spPr>
      </p:pic>
      <p:pic>
        <p:nvPicPr>
          <p:cNvPr id="13" name="Obraz 18" descr="Obraz zawierający diagram&#10;&#10;Opis wygenerowany automatycznie">
            <a:extLst>
              <a:ext uri="{FF2B5EF4-FFF2-40B4-BE49-F238E27FC236}">
                <a16:creationId xmlns:a16="http://schemas.microsoft.com/office/drawing/2014/main" id="{0AC4F713-B23F-5DFA-3B2A-075142A6BD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52011" y="5976670"/>
            <a:ext cx="1745193" cy="705674"/>
          </a:xfrm>
          <a:prstGeom prst="rect">
            <a:avLst/>
          </a:prstGeom>
        </p:spPr>
      </p:pic>
      <p:pic>
        <p:nvPicPr>
          <p:cNvPr id="15" name="Obraz 20" descr="Obraz zawierający tekst&#10;&#10;Opis wygenerowany automatycznie">
            <a:extLst>
              <a:ext uri="{FF2B5EF4-FFF2-40B4-BE49-F238E27FC236}">
                <a16:creationId xmlns:a16="http://schemas.microsoft.com/office/drawing/2014/main" id="{0C511F0F-044A-B441-AA3C-C98421C08DA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40471" y="5898232"/>
            <a:ext cx="1854202" cy="776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9981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8">
            <a:extLst>
              <a:ext uri="{FF2B5EF4-FFF2-40B4-BE49-F238E27FC236}">
                <a16:creationId xmlns:a16="http://schemas.microsoft.com/office/drawing/2014/main" id="{AF2A46FC-A8BE-4771-BE51-D9123E9185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2612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az 5" descr="Obraz zawierający diagram&#10;&#10;Opis wygenerowany automatycznie">
            <a:extLst>
              <a:ext uri="{FF2B5EF4-FFF2-40B4-BE49-F238E27FC236}">
                <a16:creationId xmlns:a16="http://schemas.microsoft.com/office/drawing/2014/main" id="{BCA780FD-5DF9-B094-D5A3-F1032E55BE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1937" y="528411"/>
            <a:ext cx="11828126" cy="5766481"/>
          </a:xfrm>
        </p:spPr>
      </p:pic>
    </p:spTree>
    <p:extLst>
      <p:ext uri="{BB962C8B-B14F-4D97-AF65-F5344CB8AC3E}">
        <p14:creationId xmlns:p14="http://schemas.microsoft.com/office/powerpoint/2010/main" val="27487635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BCED4D40-4B67-4331-AC48-79B82B4A47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558D44D2-FA92-D3BF-B9F7-567222183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417576"/>
            <a:ext cx="10909640" cy="124939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pl-PL" sz="2800" b="1" kern="1200" dirty="0">
                <a:solidFill>
                  <a:srgbClr val="4CB4E7"/>
                </a:solidFill>
                <a:latin typeface="Verdana Pro"/>
              </a:rPr>
              <a:t>Beneficjenci programu i poziomy dofinansowania</a:t>
            </a:r>
            <a:endParaRPr lang="pl-PL" sz="2800" b="1" kern="1200">
              <a:solidFill>
                <a:srgbClr val="4CB4E7"/>
              </a:solidFill>
              <a:latin typeface="Verdana Pro"/>
              <a:cs typeface="Calibri Light"/>
            </a:endParaRPr>
          </a:p>
          <a:p>
            <a:pPr marL="457200" indent="-457200" algn="ctr">
              <a:buFont typeface="Arial"/>
              <a:buChar char="•"/>
            </a:pPr>
            <a:r>
              <a:rPr lang="pl-PL" sz="2600" b="1" kern="1200" dirty="0">
                <a:latin typeface="+mj-lt"/>
                <a:ea typeface="+mj-ea"/>
                <a:cs typeface="+mj-cs"/>
              </a:rPr>
              <a:t>O</a:t>
            </a:r>
            <a:r>
              <a:rPr lang="pl-PL" sz="2400" b="1" kern="1200" dirty="0">
                <a:latin typeface="+mj-lt"/>
                <a:ea typeface="+mj-ea"/>
                <a:cs typeface="+mj-cs"/>
              </a:rPr>
              <a:t>soba fizyczna</a:t>
            </a:r>
            <a:endParaRPr lang="pl-PL" sz="2400" b="1" kern="1200" dirty="0">
              <a:latin typeface="+mj-lt"/>
              <a:cs typeface="Calibri Light"/>
            </a:endParaRPr>
          </a:p>
          <a:p>
            <a:pPr marL="457200" indent="-457200" algn="ctr">
              <a:buFont typeface="Arial"/>
              <a:buChar char="•"/>
            </a:pPr>
            <a:r>
              <a:rPr lang="pl-PL" sz="2400" b="1" kern="1200" dirty="0">
                <a:latin typeface="+mj-lt"/>
                <a:ea typeface="+mj-ea"/>
                <a:cs typeface="+mj-cs"/>
              </a:rPr>
              <a:t>Właściciel/współwłaściciel jednorodzinnego budynku/lokalu mieszkalnego</a:t>
            </a:r>
            <a:r>
              <a:rPr lang="pl-PL" sz="2600" kern="1200" dirty="0">
                <a:latin typeface="+mj-lt"/>
                <a:ea typeface="+mj-ea"/>
                <a:cs typeface="+mj-cs"/>
              </a:rPr>
              <a:t> </a:t>
            </a:r>
            <a:endParaRPr lang="pl-PL" sz="2600" kern="1200" dirty="0">
              <a:latin typeface="+mj-lt"/>
              <a:cs typeface="Calibri Light"/>
            </a:endParaRPr>
          </a:p>
        </p:txBody>
      </p:sp>
      <p:sp>
        <p:nvSpPr>
          <p:cNvPr id="29" name="sketch line">
            <a:extLst>
              <a:ext uri="{FF2B5EF4-FFF2-40B4-BE49-F238E27FC236}">
                <a16:creationId xmlns:a16="http://schemas.microsoft.com/office/drawing/2014/main" id="{670CEDEF-4F34-412E-84EE-329C1E936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7702" y="1733454"/>
            <a:ext cx="4572000" cy="18288"/>
          </a:xfrm>
          <a:custGeom>
            <a:avLst/>
            <a:gdLst>
              <a:gd name="connsiteX0" fmla="*/ 0 w 4572000"/>
              <a:gd name="connsiteY0" fmla="*/ 0 h 18288"/>
              <a:gd name="connsiteX1" fmla="*/ 515983 w 4572000"/>
              <a:gd name="connsiteY1" fmla="*/ 0 h 18288"/>
              <a:gd name="connsiteX2" fmla="*/ 1031966 w 4572000"/>
              <a:gd name="connsiteY2" fmla="*/ 0 h 18288"/>
              <a:gd name="connsiteX3" fmla="*/ 1639389 w 4572000"/>
              <a:gd name="connsiteY3" fmla="*/ 0 h 18288"/>
              <a:gd name="connsiteX4" fmla="*/ 2383971 w 4572000"/>
              <a:gd name="connsiteY4" fmla="*/ 0 h 18288"/>
              <a:gd name="connsiteX5" fmla="*/ 2945674 w 4572000"/>
              <a:gd name="connsiteY5" fmla="*/ 0 h 18288"/>
              <a:gd name="connsiteX6" fmla="*/ 3507377 w 4572000"/>
              <a:gd name="connsiteY6" fmla="*/ 0 h 18288"/>
              <a:gd name="connsiteX7" fmla="*/ 4572000 w 4572000"/>
              <a:gd name="connsiteY7" fmla="*/ 0 h 18288"/>
              <a:gd name="connsiteX8" fmla="*/ 4572000 w 4572000"/>
              <a:gd name="connsiteY8" fmla="*/ 18288 h 18288"/>
              <a:gd name="connsiteX9" fmla="*/ 3873137 w 4572000"/>
              <a:gd name="connsiteY9" fmla="*/ 18288 h 18288"/>
              <a:gd name="connsiteX10" fmla="*/ 3311434 w 4572000"/>
              <a:gd name="connsiteY10" fmla="*/ 18288 h 18288"/>
              <a:gd name="connsiteX11" fmla="*/ 2749731 w 4572000"/>
              <a:gd name="connsiteY11" fmla="*/ 18288 h 18288"/>
              <a:gd name="connsiteX12" fmla="*/ 2050869 w 4572000"/>
              <a:gd name="connsiteY12" fmla="*/ 18288 h 18288"/>
              <a:gd name="connsiteX13" fmla="*/ 1306286 w 4572000"/>
              <a:gd name="connsiteY13" fmla="*/ 18288 h 18288"/>
              <a:gd name="connsiteX14" fmla="*/ 790303 w 4572000"/>
              <a:gd name="connsiteY14" fmla="*/ 18288 h 18288"/>
              <a:gd name="connsiteX15" fmla="*/ 0 w 4572000"/>
              <a:gd name="connsiteY15" fmla="*/ 18288 h 18288"/>
              <a:gd name="connsiteX16" fmla="*/ 0 w 457200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572000" h="18288" fill="none" extrusionOk="0">
                <a:moveTo>
                  <a:pt x="0" y="0"/>
                </a:moveTo>
                <a:cubicBezTo>
                  <a:pt x="105156" y="-20963"/>
                  <a:pt x="340432" y="822"/>
                  <a:pt x="515983" y="0"/>
                </a:cubicBezTo>
                <a:cubicBezTo>
                  <a:pt x="691534" y="-822"/>
                  <a:pt x="850679" y="16479"/>
                  <a:pt x="1031966" y="0"/>
                </a:cubicBezTo>
                <a:cubicBezTo>
                  <a:pt x="1213253" y="-16479"/>
                  <a:pt x="1443646" y="-18730"/>
                  <a:pt x="1639389" y="0"/>
                </a:cubicBezTo>
                <a:cubicBezTo>
                  <a:pt x="1835132" y="18730"/>
                  <a:pt x="2159975" y="18531"/>
                  <a:pt x="2383971" y="0"/>
                </a:cubicBezTo>
                <a:cubicBezTo>
                  <a:pt x="2607967" y="-18531"/>
                  <a:pt x="2719096" y="-12030"/>
                  <a:pt x="2945674" y="0"/>
                </a:cubicBezTo>
                <a:cubicBezTo>
                  <a:pt x="3172252" y="12030"/>
                  <a:pt x="3269167" y="27666"/>
                  <a:pt x="3507377" y="0"/>
                </a:cubicBezTo>
                <a:cubicBezTo>
                  <a:pt x="3745587" y="-27666"/>
                  <a:pt x="4116741" y="18705"/>
                  <a:pt x="4572000" y="0"/>
                </a:cubicBezTo>
                <a:cubicBezTo>
                  <a:pt x="4572895" y="8974"/>
                  <a:pt x="4571454" y="9359"/>
                  <a:pt x="4572000" y="18288"/>
                </a:cubicBezTo>
                <a:cubicBezTo>
                  <a:pt x="4374698" y="3942"/>
                  <a:pt x="4098874" y="-11042"/>
                  <a:pt x="3873137" y="18288"/>
                </a:cubicBezTo>
                <a:cubicBezTo>
                  <a:pt x="3647400" y="47618"/>
                  <a:pt x="3517055" y="5421"/>
                  <a:pt x="3311434" y="18288"/>
                </a:cubicBezTo>
                <a:cubicBezTo>
                  <a:pt x="3105813" y="31155"/>
                  <a:pt x="3025168" y="17856"/>
                  <a:pt x="2749731" y="18288"/>
                </a:cubicBezTo>
                <a:cubicBezTo>
                  <a:pt x="2474294" y="18720"/>
                  <a:pt x="2291766" y="-14168"/>
                  <a:pt x="2050869" y="18288"/>
                </a:cubicBezTo>
                <a:cubicBezTo>
                  <a:pt x="1809972" y="50744"/>
                  <a:pt x="1540276" y="46798"/>
                  <a:pt x="1306286" y="18288"/>
                </a:cubicBezTo>
                <a:cubicBezTo>
                  <a:pt x="1072296" y="-10222"/>
                  <a:pt x="972445" y="19645"/>
                  <a:pt x="790303" y="18288"/>
                </a:cubicBezTo>
                <a:cubicBezTo>
                  <a:pt x="608161" y="16931"/>
                  <a:pt x="200981" y="8241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572000" h="18288" stroke="0" extrusionOk="0">
                <a:moveTo>
                  <a:pt x="0" y="0"/>
                </a:moveTo>
                <a:cubicBezTo>
                  <a:pt x="143285" y="-9565"/>
                  <a:pt x="327959" y="-11498"/>
                  <a:pt x="561703" y="0"/>
                </a:cubicBezTo>
                <a:cubicBezTo>
                  <a:pt x="795447" y="11498"/>
                  <a:pt x="838260" y="18255"/>
                  <a:pt x="1077686" y="0"/>
                </a:cubicBezTo>
                <a:cubicBezTo>
                  <a:pt x="1317112" y="-18255"/>
                  <a:pt x="1437472" y="23514"/>
                  <a:pt x="1639389" y="0"/>
                </a:cubicBezTo>
                <a:cubicBezTo>
                  <a:pt x="1841306" y="-23514"/>
                  <a:pt x="2037142" y="-12551"/>
                  <a:pt x="2292531" y="0"/>
                </a:cubicBezTo>
                <a:cubicBezTo>
                  <a:pt x="2547920" y="12551"/>
                  <a:pt x="2810436" y="-20352"/>
                  <a:pt x="2991394" y="0"/>
                </a:cubicBezTo>
                <a:cubicBezTo>
                  <a:pt x="3172352" y="20352"/>
                  <a:pt x="3530025" y="-13347"/>
                  <a:pt x="3735977" y="0"/>
                </a:cubicBezTo>
                <a:cubicBezTo>
                  <a:pt x="3941929" y="13347"/>
                  <a:pt x="4161497" y="34086"/>
                  <a:pt x="4572000" y="0"/>
                </a:cubicBezTo>
                <a:cubicBezTo>
                  <a:pt x="4571545" y="6162"/>
                  <a:pt x="4571903" y="11775"/>
                  <a:pt x="4572000" y="18288"/>
                </a:cubicBezTo>
                <a:cubicBezTo>
                  <a:pt x="4228040" y="36490"/>
                  <a:pt x="4199736" y="42557"/>
                  <a:pt x="3873137" y="18288"/>
                </a:cubicBezTo>
                <a:cubicBezTo>
                  <a:pt x="3546538" y="-5981"/>
                  <a:pt x="3472124" y="16809"/>
                  <a:pt x="3128554" y="18288"/>
                </a:cubicBezTo>
                <a:cubicBezTo>
                  <a:pt x="2784984" y="19767"/>
                  <a:pt x="2735896" y="-17781"/>
                  <a:pt x="2383971" y="18288"/>
                </a:cubicBezTo>
                <a:cubicBezTo>
                  <a:pt x="2032046" y="54357"/>
                  <a:pt x="2019324" y="2920"/>
                  <a:pt x="1867989" y="18288"/>
                </a:cubicBezTo>
                <a:cubicBezTo>
                  <a:pt x="1716654" y="33656"/>
                  <a:pt x="1418675" y="32575"/>
                  <a:pt x="1169126" y="18288"/>
                </a:cubicBezTo>
                <a:cubicBezTo>
                  <a:pt x="919577" y="4001"/>
                  <a:pt x="798537" y="16165"/>
                  <a:pt x="561703" y="18288"/>
                </a:cubicBezTo>
                <a:cubicBezTo>
                  <a:pt x="324869" y="20411"/>
                  <a:pt x="221395" y="-912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Obraz 22" descr="Obraz zawierający tekst&#10;&#10;Opis wygenerowany automatycznie">
            <a:extLst>
              <a:ext uri="{FF2B5EF4-FFF2-40B4-BE49-F238E27FC236}">
                <a16:creationId xmlns:a16="http://schemas.microsoft.com/office/drawing/2014/main" id="{79F9C29F-5481-8BD1-81A6-BD37266CB8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638" y="2087842"/>
            <a:ext cx="10413084" cy="4216649"/>
          </a:xfrm>
          <a:prstGeom prst="rect">
            <a:avLst/>
          </a:prstGeom>
          <a:ln>
            <a:noFill/>
          </a:ln>
        </p:spPr>
      </p:pic>
      <p:pic>
        <p:nvPicPr>
          <p:cNvPr id="23" name="Obraz 23">
            <a:extLst>
              <a:ext uri="{FF2B5EF4-FFF2-40B4-BE49-F238E27FC236}">
                <a16:creationId xmlns:a16="http://schemas.microsoft.com/office/drawing/2014/main" id="{5348A688-1B07-352E-2A4A-242D444A53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4533" y="4939830"/>
            <a:ext cx="609600" cy="609600"/>
          </a:xfrm>
          <a:prstGeom prst="rect">
            <a:avLst/>
          </a:prstGeom>
        </p:spPr>
      </p:pic>
      <p:pic>
        <p:nvPicPr>
          <p:cNvPr id="24" name="Obraz 23" descr="Obraz zawierający tekst, broń&#10;&#10;Opis wygenerowany automatycznie">
            <a:extLst>
              <a:ext uri="{FF2B5EF4-FFF2-40B4-BE49-F238E27FC236}">
                <a16:creationId xmlns:a16="http://schemas.microsoft.com/office/drawing/2014/main" id="{6F3CBADE-C5AA-9D4E-37A8-731302D1FB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4681" y="4939830"/>
            <a:ext cx="609600" cy="609600"/>
          </a:xfrm>
          <a:prstGeom prst="rect">
            <a:avLst/>
          </a:prstGeom>
        </p:spPr>
      </p:pic>
      <p:pic>
        <p:nvPicPr>
          <p:cNvPr id="25" name="Obraz 25">
            <a:extLst>
              <a:ext uri="{FF2B5EF4-FFF2-40B4-BE49-F238E27FC236}">
                <a16:creationId xmlns:a16="http://schemas.microsoft.com/office/drawing/2014/main" id="{B7D5DFB8-DE82-D80E-20DF-A1FABBA0B5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4089" y="3556118"/>
            <a:ext cx="771525" cy="742950"/>
          </a:xfrm>
          <a:prstGeom prst="rect">
            <a:avLst/>
          </a:prstGeom>
        </p:spPr>
      </p:pic>
      <p:pic>
        <p:nvPicPr>
          <p:cNvPr id="26" name="Obraz 27">
            <a:extLst>
              <a:ext uri="{FF2B5EF4-FFF2-40B4-BE49-F238E27FC236}">
                <a16:creationId xmlns:a16="http://schemas.microsoft.com/office/drawing/2014/main" id="{3FD32E7C-39B9-18C2-B819-E5E30F2115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8695" y="3476567"/>
            <a:ext cx="522463" cy="676275"/>
          </a:xfrm>
          <a:prstGeom prst="rect">
            <a:avLst/>
          </a:prstGeom>
        </p:spPr>
      </p:pic>
      <p:pic>
        <p:nvPicPr>
          <p:cNvPr id="28" name="Obraz 27">
            <a:extLst>
              <a:ext uri="{FF2B5EF4-FFF2-40B4-BE49-F238E27FC236}">
                <a16:creationId xmlns:a16="http://schemas.microsoft.com/office/drawing/2014/main" id="{8CC48334-E05B-3F3A-CDE9-26296BBD21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68843" y="3523604"/>
            <a:ext cx="522463" cy="67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749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E43E3C8D-32D2-4AF9-9078-6A98BD61F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4170522" cy="3573516"/>
          </a:xfrm>
          <a:ln>
            <a:noFill/>
          </a:ln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 sz="5300" b="1" kern="1200" dirty="0">
                <a:solidFill>
                  <a:srgbClr val="4CB4E7"/>
                </a:solidFill>
                <a:latin typeface="Verdana Pro"/>
              </a:rPr>
              <a:t>Na co otrzymasz dotację?</a:t>
            </a:r>
          </a:p>
        </p:txBody>
      </p:sp>
      <p:sp>
        <p:nvSpPr>
          <p:cNvPr id="27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Obraz 4" descr="Obraz zawierający diagram&#10;&#10;Opis wygenerowany automatycznie">
            <a:extLst>
              <a:ext uri="{FF2B5EF4-FFF2-40B4-BE49-F238E27FC236}">
                <a16:creationId xmlns:a16="http://schemas.microsoft.com/office/drawing/2014/main" id="{AEF65832-E892-8F1D-2C80-835B5C139C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7338" y="640080"/>
            <a:ext cx="6568531" cy="555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6942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Obraz 4" descr="Obraz zawierający stół&#10;&#10;Opis wygenerowany automatycznie">
            <a:extLst>
              <a:ext uri="{FF2B5EF4-FFF2-40B4-BE49-F238E27FC236}">
                <a16:creationId xmlns:a16="http://schemas.microsoft.com/office/drawing/2014/main" id="{D861B70B-2F86-83A2-E00B-EE8939EC72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5764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0289193-C0A8-73E9-FE46-315D151D40BD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pl-PL" b="1" dirty="0">
                <a:solidFill>
                  <a:srgbClr val="4CB4E7"/>
                </a:solidFill>
                <a:latin typeface="Verdana Pro"/>
                <a:cs typeface="Calibri Light"/>
              </a:rPr>
              <a:t>Dotacja krok po kroku</a:t>
            </a:r>
            <a:endParaRPr lang="pl-PL">
              <a:solidFill>
                <a:srgbClr val="4CB4E7"/>
              </a:solidFill>
              <a:latin typeface="Calibri Light" panose="020F0302020204030204"/>
              <a:cs typeface="Calibri Light" panose="020F0302020204030204"/>
            </a:endParaRPr>
          </a:p>
        </p:txBody>
      </p:sp>
      <p:graphicFrame>
        <p:nvGraphicFramePr>
          <p:cNvPr id="8" name="Symbol zastępczy zawartości 2">
            <a:extLst>
              <a:ext uri="{FF2B5EF4-FFF2-40B4-BE49-F238E27FC236}">
                <a16:creationId xmlns:a16="http://schemas.microsoft.com/office/drawing/2014/main" id="{DFF28872-9E54-9AEF-25AA-EABE544E55BA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770675334"/>
              </p:ext>
            </p:extLst>
          </p:nvPr>
        </p:nvGraphicFramePr>
        <p:xfrm>
          <a:off x="762941" y="1825625"/>
          <a:ext cx="5181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1DEBFB14-FFCC-C436-F725-BD41EAD720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ln>
            <a:noFill/>
          </a:ln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pl-PL" sz="1600" b="1" dirty="0">
                <a:solidFill>
                  <a:srgbClr val="4CB4E7"/>
                </a:solidFill>
                <a:cs typeface="Calibri"/>
              </a:rPr>
              <a:t>Niezbędna dokumenty do wniosku o dofinansowanie:</a:t>
            </a:r>
            <a:endParaRPr lang="pl-PL" sz="1600">
              <a:solidFill>
                <a:srgbClr val="00B0F0"/>
              </a:solidFill>
              <a:cs typeface="Calibri"/>
            </a:endParaRPr>
          </a:p>
          <a:p>
            <a:r>
              <a:rPr lang="pl-PL" sz="1600" dirty="0">
                <a:cs typeface="Calibri"/>
              </a:rPr>
              <a:t>księgę wieczystą lub inne dokumenty dotyczące własności budynku,</a:t>
            </a:r>
          </a:p>
          <a:p>
            <a:r>
              <a:rPr lang="pl-PL" sz="1600" dirty="0">
                <a:cs typeface="Calibri"/>
              </a:rPr>
              <a:t>zgodę współwłaściciela/współwłaścicieli na realizację przedsięwzięcia (jeśli dotyczy),</a:t>
            </a:r>
          </a:p>
          <a:p>
            <a:r>
              <a:rPr lang="pl-PL" sz="1600" dirty="0">
                <a:cs typeface="Calibri"/>
              </a:rPr>
              <a:t>zgodę współmałżonka na zaciąganie zobowiązań w ramach umowy o dofinansowanie (jeśli dotyczy),</a:t>
            </a:r>
          </a:p>
          <a:p>
            <a:r>
              <a:rPr lang="pl-PL" sz="1600" dirty="0">
                <a:cs typeface="Calibri"/>
              </a:rPr>
              <a:t>zaświadczenie o dochodach wydane przez wójta, burmistrza lub prezydenta miasta właściwego ze względu na adres zamieszkania wnioskodawcy (jeśli wnioskujesz o podwyższony lub najwyższy poziom dofinansowania),</a:t>
            </a:r>
          </a:p>
          <a:p>
            <a:r>
              <a:rPr lang="pl-PL" sz="1600" dirty="0">
                <a:cs typeface="Calibri"/>
              </a:rPr>
              <a:t>umowę/y z wykonawcą/mi (jeśli wnioskujesz o dotację z prefinansowaniem).</a:t>
            </a:r>
            <a:endParaRPr lang="pl-PL">
              <a:cs typeface="Calibri" panose="020F0502020204030204"/>
            </a:endParaRPr>
          </a:p>
        </p:txBody>
      </p:sp>
      <p:pic>
        <p:nvPicPr>
          <p:cNvPr id="6" name="Obraz 4" descr="Obraz zawierający logo&#10;&#10;Opis wygenerowany automatycznie">
            <a:extLst>
              <a:ext uri="{FF2B5EF4-FFF2-40B4-BE49-F238E27FC236}">
                <a16:creationId xmlns:a16="http://schemas.microsoft.com/office/drawing/2014/main" id="{A61F358D-C5C5-F032-D6D2-B9BD7A5EEC2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93453" y="262039"/>
            <a:ext cx="2025650" cy="1423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3724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B95A4226-98D4-609C-66C9-508FA6A2F3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  <a:ln>
            <a:noFill/>
          </a:ln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 sz="4800" b="1" dirty="0">
                <a:solidFill>
                  <a:srgbClr val="4CB4E7"/>
                </a:solidFill>
                <a:latin typeface="Verdana Pro"/>
              </a:rPr>
              <a:t>Dotacja z prefinansowaniem</a:t>
            </a:r>
            <a:endParaRPr lang="pl-PL" sz="5400">
              <a:solidFill>
                <a:srgbClr val="4CB4E7"/>
              </a:solidFill>
              <a:latin typeface="Verdana Pro"/>
            </a:endParaRPr>
          </a:p>
        </p:txBody>
      </p:sp>
      <p:sp>
        <p:nvSpPr>
          <p:cNvPr id="27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06D1A52-E51B-7460-529F-79A3B57D1F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2493" y="2071316"/>
            <a:ext cx="6713552" cy="411917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pl-PL" sz="2000" dirty="0"/>
              <a:t>Z dotacji z prefinansowaniem można skorzystać składając wniosek w ramach 2 lub 3 części programu "Czyste Powietrze" (podwyższony i najwyższy poziom dofinansowania). </a:t>
            </a:r>
            <a:endParaRPr lang="pl-PL" sz="2000">
              <a:cs typeface="Calibri"/>
            </a:endParaRPr>
          </a:p>
          <a:p>
            <a:pPr marL="0" indent="0">
              <a:buNone/>
            </a:pPr>
            <a:r>
              <a:rPr lang="pl-PL" sz="2000" dirty="0"/>
              <a:t>Prefinansowanie jest to wypłata części lub całości dotacji przyznanej przez WFOŚIGW na rachunek bankowy wykonawcy. Do otrzymania dotacji z prefinansowaniem potrzebna jest umowa z wykonawcą. </a:t>
            </a:r>
            <a:endParaRPr lang="pl-PL" sz="2000">
              <a:cs typeface="Calibri"/>
            </a:endParaRPr>
          </a:p>
          <a:p>
            <a:pPr marL="0" indent="0">
              <a:buNone/>
            </a:pPr>
            <a:r>
              <a:rPr lang="pl-PL" sz="2000" dirty="0"/>
              <a:t>Prefinansowanie obejmuje wypłatę:</a:t>
            </a:r>
            <a:endParaRPr lang="pl-PL" sz="2000">
              <a:cs typeface="Calibri"/>
            </a:endParaRPr>
          </a:p>
          <a:p>
            <a:r>
              <a:rPr lang="pl-PL" sz="2000" dirty="0"/>
              <a:t>Zaliczki – maksymalnie do wysokości 50% przyznanej dotacji</a:t>
            </a:r>
            <a:endParaRPr lang="pl-PL" sz="2000">
              <a:cs typeface="Calibri"/>
            </a:endParaRPr>
          </a:p>
          <a:p>
            <a:r>
              <a:rPr lang="pl-PL" sz="2000" dirty="0"/>
              <a:t>Pozostałej części dofinansowani a po zrealizowaniu umowy.</a:t>
            </a:r>
            <a:endParaRPr lang="pl-PL" sz="2000" dirty="0">
              <a:cs typeface="Calibri"/>
            </a:endParaRPr>
          </a:p>
        </p:txBody>
      </p:sp>
      <p:pic>
        <p:nvPicPr>
          <p:cNvPr id="7" name="Obraz 7" descr="Obraz zawierający tekst&#10;&#10;Opis wygenerowany automatycznie">
            <a:extLst>
              <a:ext uri="{FF2B5EF4-FFF2-40B4-BE49-F238E27FC236}">
                <a16:creationId xmlns:a16="http://schemas.microsoft.com/office/drawing/2014/main" id="{1B76AE43-95EA-5CFF-5D0A-D90C44CC44C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16780" r="29281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3491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84DF55BE-B4AB-4BA1-BDE1-E9F7FB3F11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6D95B506-DD3F-400F-82BA-47E97E196B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619" y="153874"/>
            <a:ext cx="9998240" cy="1242490"/>
          </a:xfrm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l-PL" sz="4000" b="1" dirty="0">
                <a:solidFill>
                  <a:srgbClr val="00B0F0"/>
                </a:solidFill>
                <a:latin typeface="Verdana Pro"/>
              </a:rPr>
              <a:t>Kompleksowa termomodernizacj</a:t>
            </a:r>
            <a:r>
              <a:rPr lang="pl-PL" b="1" dirty="0">
                <a:solidFill>
                  <a:srgbClr val="00B0F0"/>
                </a:solidFill>
                <a:latin typeface="Verdana Pro"/>
              </a:rPr>
              <a:t>a</a:t>
            </a:r>
            <a:endParaRPr lang="pl-PL" b="1" dirty="0">
              <a:solidFill>
                <a:srgbClr val="000000"/>
              </a:solidFill>
              <a:latin typeface="Verdana Pro"/>
              <a:cs typeface="Calibri Light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CF6D29-636C-FD60-9693-AE0BDB025D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4795" y="1544086"/>
            <a:ext cx="11042460" cy="3201366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pl-PL" sz="1800" dirty="0"/>
              <a:t>Przyznanie i wypłacenie dotacji do przedsięwzięcia z kompleksową  termomodernizacją budynku/lokalu mieszkalnego, możliwe będzie po spełnieniu łącznie następujących warunków:</a:t>
            </a:r>
            <a:endParaRPr lang="pl-PL" sz="1800" dirty="0">
              <a:cs typeface="Calibri"/>
            </a:endParaRPr>
          </a:p>
          <a:p>
            <a:pPr marL="0" indent="0">
              <a:buNone/>
            </a:pPr>
            <a:r>
              <a:rPr lang="pl-PL" sz="1800" dirty="0"/>
              <a:t>1) </a:t>
            </a:r>
            <a:r>
              <a:rPr lang="pl-PL" sz="1800" b="1" dirty="0"/>
              <a:t>Został przeprowadzony audyt energetyczny budynku/lokalu  mieszkalnego</a:t>
            </a:r>
            <a:r>
              <a:rPr lang="pl-PL" sz="1800" dirty="0"/>
              <a:t> i został złożony wraz z wnioskiem o płatność Dokument podsumowujący audyt energetyczny;</a:t>
            </a:r>
            <a:endParaRPr lang="pl-PL" sz="1600" dirty="0"/>
          </a:p>
          <a:p>
            <a:pPr marL="0" indent="0">
              <a:buNone/>
            </a:pPr>
            <a:r>
              <a:rPr lang="pl-PL" sz="1800" dirty="0"/>
              <a:t>2) </a:t>
            </a:r>
            <a:r>
              <a:rPr lang="pl-PL" sz="1800" b="1" dirty="0"/>
              <a:t>Osiągnięto co najmniej jeden wskaźnik kompleksowej termomodernizacji: </a:t>
            </a:r>
            <a:endParaRPr lang="pl-PL" sz="1600" dirty="0">
              <a:cs typeface="Calibri"/>
            </a:endParaRPr>
          </a:p>
          <a:p>
            <a:pPr marL="0" indent="0">
              <a:buNone/>
            </a:pPr>
            <a:r>
              <a:rPr lang="pl-PL" sz="1600" dirty="0"/>
              <a:t>a) zmniejszenie zapotrzebowania na energię użytkową do 80 kWh/(m2*rok)</a:t>
            </a:r>
            <a:br>
              <a:rPr lang="pl-PL" sz="1800" dirty="0"/>
            </a:br>
            <a:r>
              <a:rPr lang="pl-PL" sz="1800" dirty="0"/>
              <a:t>     </a:t>
            </a:r>
            <a:r>
              <a:rPr lang="pl-PL" sz="1600" dirty="0"/>
              <a:t>lub</a:t>
            </a:r>
            <a:br>
              <a:rPr lang="pl-PL" sz="1800" dirty="0"/>
            </a:br>
            <a:r>
              <a:rPr lang="pl-PL" sz="1600" dirty="0"/>
              <a:t>b) zmniejszenie zapotrzebowania na energię użytkową o minimum 40%</a:t>
            </a:r>
            <a:endParaRPr lang="pl-PL" sz="1600" dirty="0">
              <a:cs typeface="Calibri"/>
            </a:endParaRPr>
          </a:p>
          <a:p>
            <a:pPr marL="0" indent="0">
              <a:buNone/>
            </a:pPr>
            <a:r>
              <a:rPr lang="pl-PL" sz="1800" dirty="0"/>
              <a:t>3) </a:t>
            </a:r>
            <a:r>
              <a:rPr lang="pl-PL" sz="1800" b="1" dirty="0"/>
              <a:t>Zrealizowany został w całości wariant z audytu energetycznego</a:t>
            </a:r>
            <a:r>
              <a:rPr lang="pl-PL" sz="1800" dirty="0"/>
              <a:t> gwarantujący osiągnięcie co najmniej jednego ze wskaźników określonych w pkt 2), nie później, niż do dnia zakończenia realizacji przedsięwzięcia.</a:t>
            </a:r>
            <a:endParaRPr lang="pl-PL" sz="1800" dirty="0">
              <a:cs typeface="Calibri" panose="020F0502020204030204"/>
            </a:endParaRPr>
          </a:p>
        </p:txBody>
      </p:sp>
      <p:pic>
        <p:nvPicPr>
          <p:cNvPr id="4" name="Obraz 6" descr="Obraz zawierający stół&#10;&#10;Opis wygenerowany automatycznie">
            <a:extLst>
              <a:ext uri="{FF2B5EF4-FFF2-40B4-BE49-F238E27FC236}">
                <a16:creationId xmlns:a16="http://schemas.microsoft.com/office/drawing/2014/main" id="{197BD5B5-FB20-2905-156B-16FAFC4035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194" y="4594433"/>
            <a:ext cx="10928987" cy="1816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2929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23">
            <a:extLst>
              <a:ext uri="{FF2B5EF4-FFF2-40B4-BE49-F238E27FC236}">
                <a16:creationId xmlns:a16="http://schemas.microsoft.com/office/drawing/2014/main" id="{A6D37EE4-EA1B-46EE-A54B-5233C63C96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63787EC5-B23F-1631-8A7E-E6018DF363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47013" cy="1434415"/>
          </a:xfrm>
          <a:ln>
            <a:noFill/>
          </a:ln>
        </p:spPr>
        <p:txBody>
          <a:bodyPr anchor="b">
            <a:normAutofit/>
          </a:bodyPr>
          <a:lstStyle/>
          <a:p>
            <a:r>
              <a:rPr lang="pl-PL" sz="4800" b="1" dirty="0">
                <a:solidFill>
                  <a:srgbClr val="4CB4E7"/>
                </a:solidFill>
                <a:latin typeface="Verdana Pro"/>
                <a:cs typeface="Calibri Light"/>
              </a:rPr>
              <a:t>Ważne informacje:</a:t>
            </a:r>
            <a:endParaRPr lang="pl-PL" sz="4800" b="1" dirty="0">
              <a:solidFill>
                <a:srgbClr val="4CB4E7"/>
              </a:solidFill>
              <a:latin typeface="Verdana Pro"/>
            </a:endParaRPr>
          </a:p>
        </p:txBody>
      </p:sp>
      <p:sp>
        <p:nvSpPr>
          <p:cNvPr id="37" name="sketch line">
            <a:extLst>
              <a:ext uri="{FF2B5EF4-FFF2-40B4-BE49-F238E27FC236}">
                <a16:creationId xmlns:a16="http://schemas.microsoft.com/office/drawing/2014/main" id="{927D5270-6648-4CC1-8F78-48BE299CAC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767709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az 10" descr="Obraz zawierający logo&#10;&#10;Opis wygenerowany automatycznie">
            <a:extLst>
              <a:ext uri="{FF2B5EF4-FFF2-40B4-BE49-F238E27FC236}">
                <a16:creationId xmlns:a16="http://schemas.microsoft.com/office/drawing/2014/main" id="{07FBCE4B-1DB4-1550-2FD6-7B5A01594B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447" r="18163" b="-1"/>
          <a:stretch/>
        </p:blipFill>
        <p:spPr>
          <a:xfrm>
            <a:off x="400135" y="2038342"/>
            <a:ext cx="3943849" cy="4184060"/>
          </a:xfrm>
          <a:custGeom>
            <a:avLst/>
            <a:gdLst/>
            <a:ahLst/>
            <a:cxnLst/>
            <a:rect l="l" t="t" r="r" b="b"/>
            <a:pathLst>
              <a:path w="3807743" h="6307845">
                <a:moveTo>
                  <a:pt x="723201" y="386"/>
                </a:moveTo>
                <a:cubicBezTo>
                  <a:pt x="853884" y="-4204"/>
                  <a:pt x="1013493" y="33912"/>
                  <a:pt x="1176100" y="22622"/>
                </a:cubicBezTo>
                <a:cubicBezTo>
                  <a:pt x="1230302" y="18859"/>
                  <a:pt x="1281736" y="20622"/>
                  <a:pt x="1331852" y="24473"/>
                </a:cubicBezTo>
                <a:lnTo>
                  <a:pt x="1439547" y="34944"/>
                </a:lnTo>
                <a:lnTo>
                  <a:pt x="1484197" y="36226"/>
                </a:lnTo>
                <a:cubicBezTo>
                  <a:pt x="1535166" y="35421"/>
                  <a:pt x="1586369" y="31625"/>
                  <a:pt x="1636625" y="22622"/>
                </a:cubicBezTo>
                <a:cubicBezTo>
                  <a:pt x="1686882" y="13619"/>
                  <a:pt x="1729837" y="10653"/>
                  <a:pt x="1768740" y="10885"/>
                </a:cubicBezTo>
                <a:lnTo>
                  <a:pt x="1829538" y="15086"/>
                </a:lnTo>
                <a:lnTo>
                  <a:pt x="1869968" y="7996"/>
                </a:lnTo>
                <a:cubicBezTo>
                  <a:pt x="1953577" y="-31"/>
                  <a:pt x="2036989" y="9808"/>
                  <a:pt x="2112925" y="20118"/>
                </a:cubicBezTo>
                <a:lnTo>
                  <a:pt x="2119331" y="20977"/>
                </a:lnTo>
                <a:lnTo>
                  <a:pt x="2221855" y="13374"/>
                </a:lnTo>
                <a:cubicBezTo>
                  <a:pt x="2261207" y="12845"/>
                  <a:pt x="2298379" y="14359"/>
                  <a:pt x="2333484" y="16393"/>
                </a:cubicBezTo>
                <a:lnTo>
                  <a:pt x="2372613" y="18812"/>
                </a:lnTo>
                <a:lnTo>
                  <a:pt x="2404945" y="9387"/>
                </a:lnTo>
                <a:cubicBezTo>
                  <a:pt x="2452532" y="1754"/>
                  <a:pt x="2506192" y="9333"/>
                  <a:pt x="2561622" y="17814"/>
                </a:cubicBezTo>
                <a:lnTo>
                  <a:pt x="2583950" y="20591"/>
                </a:lnTo>
                <a:lnTo>
                  <a:pt x="2643527" y="20319"/>
                </a:lnTo>
                <a:cubicBezTo>
                  <a:pt x="2669677" y="20426"/>
                  <a:pt x="2697963" y="20717"/>
                  <a:pt x="2727392" y="21103"/>
                </a:cubicBezTo>
                <a:lnTo>
                  <a:pt x="2786908" y="21989"/>
                </a:lnTo>
                <a:lnTo>
                  <a:pt x="2846459" y="13267"/>
                </a:lnTo>
                <a:cubicBezTo>
                  <a:pt x="2896401" y="10176"/>
                  <a:pt x="2960607" y="12733"/>
                  <a:pt x="3036361" y="17072"/>
                </a:cubicBezTo>
                <a:lnTo>
                  <a:pt x="3129100" y="22671"/>
                </a:lnTo>
                <a:lnTo>
                  <a:pt x="3130653" y="22622"/>
                </a:lnTo>
                <a:cubicBezTo>
                  <a:pt x="3178874" y="19804"/>
                  <a:pt x="3260845" y="26231"/>
                  <a:pt x="3352422" y="32691"/>
                </a:cubicBezTo>
                <a:lnTo>
                  <a:pt x="3362608" y="33356"/>
                </a:lnTo>
                <a:lnTo>
                  <a:pt x="3446036" y="35579"/>
                </a:lnTo>
                <a:cubicBezTo>
                  <a:pt x="3550323" y="36566"/>
                  <a:pt x="3662083" y="33535"/>
                  <a:pt x="3778601" y="22622"/>
                </a:cubicBezTo>
                <a:cubicBezTo>
                  <a:pt x="3793981" y="243672"/>
                  <a:pt x="3764152" y="318695"/>
                  <a:pt x="3778601" y="467157"/>
                </a:cubicBezTo>
                <a:cubicBezTo>
                  <a:pt x="3790077" y="557563"/>
                  <a:pt x="3783697" y="684218"/>
                  <a:pt x="3777639" y="811856"/>
                </a:cubicBezTo>
                <a:lnTo>
                  <a:pt x="3773760" y="922625"/>
                </a:lnTo>
                <a:lnTo>
                  <a:pt x="3778601" y="974384"/>
                </a:lnTo>
                <a:cubicBezTo>
                  <a:pt x="3785784" y="1003717"/>
                  <a:pt x="3785160" y="1041120"/>
                  <a:pt x="3781239" y="1085904"/>
                </a:cubicBezTo>
                <a:lnTo>
                  <a:pt x="3776107" y="1132519"/>
                </a:lnTo>
                <a:lnTo>
                  <a:pt x="3778601" y="1162456"/>
                </a:lnTo>
                <a:cubicBezTo>
                  <a:pt x="3791360" y="1256797"/>
                  <a:pt x="3774958" y="1367020"/>
                  <a:pt x="3763568" y="1469787"/>
                </a:cubicBezTo>
                <a:lnTo>
                  <a:pt x="3758806" y="1520515"/>
                </a:lnTo>
                <a:lnTo>
                  <a:pt x="3760417" y="1549437"/>
                </a:lnTo>
                <a:cubicBezTo>
                  <a:pt x="3764298" y="1588133"/>
                  <a:pt x="3770171" y="1628243"/>
                  <a:pt x="3778601" y="1669683"/>
                </a:cubicBezTo>
                <a:cubicBezTo>
                  <a:pt x="3846039" y="2001203"/>
                  <a:pt x="3774784" y="2142285"/>
                  <a:pt x="3778601" y="2364982"/>
                </a:cubicBezTo>
                <a:lnTo>
                  <a:pt x="3776565" y="2406088"/>
                </a:lnTo>
                <a:lnTo>
                  <a:pt x="3778601" y="2427673"/>
                </a:lnTo>
                <a:cubicBezTo>
                  <a:pt x="3821357" y="2695960"/>
                  <a:pt x="3735684" y="2699438"/>
                  <a:pt x="3778601" y="2809517"/>
                </a:cubicBezTo>
                <a:cubicBezTo>
                  <a:pt x="3789330" y="2837037"/>
                  <a:pt x="3791666" y="2872927"/>
                  <a:pt x="3789892" y="2914654"/>
                </a:cubicBezTo>
                <a:lnTo>
                  <a:pt x="3784971" y="2966248"/>
                </a:lnTo>
                <a:lnTo>
                  <a:pt x="3796722" y="3024078"/>
                </a:lnTo>
                <a:cubicBezTo>
                  <a:pt x="3809238" y="3115139"/>
                  <a:pt x="3806232" y="3210898"/>
                  <a:pt x="3799338" y="3302850"/>
                </a:cubicBezTo>
                <a:lnTo>
                  <a:pt x="3787405" y="3438354"/>
                </a:lnTo>
                <a:lnTo>
                  <a:pt x="3790719" y="3460532"/>
                </a:lnTo>
                <a:cubicBezTo>
                  <a:pt x="3797323" y="3541872"/>
                  <a:pt x="3789007" y="3624193"/>
                  <a:pt x="3780361" y="3709762"/>
                </a:cubicBezTo>
                <a:lnTo>
                  <a:pt x="3780169" y="3712283"/>
                </a:lnTo>
                <a:lnTo>
                  <a:pt x="3781239" y="3768266"/>
                </a:lnTo>
                <a:cubicBezTo>
                  <a:pt x="3780994" y="3815588"/>
                  <a:pt x="3779902" y="3863939"/>
                  <a:pt x="3778794" y="3912511"/>
                </a:cubicBezTo>
                <a:lnTo>
                  <a:pt x="3776324" y="4054010"/>
                </a:lnTo>
                <a:lnTo>
                  <a:pt x="3778601" y="4074733"/>
                </a:lnTo>
                <a:cubicBezTo>
                  <a:pt x="3822365" y="4336760"/>
                  <a:pt x="3765189" y="4482586"/>
                  <a:pt x="3778601" y="4644650"/>
                </a:cubicBezTo>
                <a:cubicBezTo>
                  <a:pt x="3781954" y="4685166"/>
                  <a:pt x="3782850" y="4718916"/>
                  <a:pt x="3782504" y="4749344"/>
                </a:cubicBezTo>
                <a:lnTo>
                  <a:pt x="3780512" y="4796832"/>
                </a:lnTo>
                <a:lnTo>
                  <a:pt x="3786260" y="4877451"/>
                </a:lnTo>
                <a:cubicBezTo>
                  <a:pt x="3786165" y="4918212"/>
                  <a:pt x="3784020" y="4964155"/>
                  <a:pt x="3781623" y="5015963"/>
                </a:cubicBezTo>
                <a:lnTo>
                  <a:pt x="3779076" y="5087925"/>
                </a:lnTo>
                <a:lnTo>
                  <a:pt x="3779599" y="5155456"/>
                </a:lnTo>
                <a:lnTo>
                  <a:pt x="3775907" y="5219073"/>
                </a:lnTo>
                <a:lnTo>
                  <a:pt x="3778601" y="5402640"/>
                </a:lnTo>
                <a:cubicBezTo>
                  <a:pt x="3780494" y="5441637"/>
                  <a:pt x="3781680" y="5475146"/>
                  <a:pt x="3782335" y="5504141"/>
                </a:cubicBezTo>
                <a:lnTo>
                  <a:pt x="3782798" y="5566951"/>
                </a:lnTo>
                <a:lnTo>
                  <a:pt x="3786885" y="5599303"/>
                </a:lnTo>
                <a:cubicBezTo>
                  <a:pt x="3799534" y="5776838"/>
                  <a:pt x="3769350" y="6111156"/>
                  <a:pt x="3778601" y="6291711"/>
                </a:cubicBezTo>
                <a:cubicBezTo>
                  <a:pt x="3687392" y="6306733"/>
                  <a:pt x="3632350" y="6304889"/>
                  <a:pt x="3574752" y="6300212"/>
                </a:cubicBezTo>
                <a:lnTo>
                  <a:pt x="3545837" y="6297718"/>
                </a:lnTo>
                <a:lnTo>
                  <a:pt x="3527963" y="6296834"/>
                </a:lnTo>
                <a:cubicBezTo>
                  <a:pt x="3482151" y="6294419"/>
                  <a:pt x="3430025" y="6291672"/>
                  <a:pt x="3355561" y="6291711"/>
                </a:cubicBezTo>
                <a:cubicBezTo>
                  <a:pt x="3304843" y="6293555"/>
                  <a:pt x="3262749" y="6292377"/>
                  <a:pt x="3225711" y="6290098"/>
                </a:cubicBezTo>
                <a:lnTo>
                  <a:pt x="3218247" y="6289525"/>
                </a:lnTo>
                <a:lnTo>
                  <a:pt x="3198550" y="6289212"/>
                </a:lnTo>
                <a:cubicBezTo>
                  <a:pt x="3144315" y="6287803"/>
                  <a:pt x="3088976" y="6286105"/>
                  <a:pt x="3034921" y="6284968"/>
                </a:cubicBezTo>
                <a:lnTo>
                  <a:pt x="2973802" y="6284626"/>
                </a:lnTo>
                <a:lnTo>
                  <a:pt x="2932520" y="6291711"/>
                </a:lnTo>
                <a:cubicBezTo>
                  <a:pt x="2893699" y="6300111"/>
                  <a:pt x="2847670" y="6301992"/>
                  <a:pt x="2797581" y="6300669"/>
                </a:cubicBezTo>
                <a:lnTo>
                  <a:pt x="2672392" y="6292599"/>
                </a:lnTo>
                <a:lnTo>
                  <a:pt x="2629726" y="6293120"/>
                </a:lnTo>
                <a:lnTo>
                  <a:pt x="2540544" y="6284698"/>
                </a:lnTo>
                <a:lnTo>
                  <a:pt x="2473475" y="6280786"/>
                </a:lnTo>
                <a:cubicBezTo>
                  <a:pt x="2419724" y="6279900"/>
                  <a:pt x="2368202" y="6282437"/>
                  <a:pt x="2322057" y="6291711"/>
                </a:cubicBezTo>
                <a:cubicBezTo>
                  <a:pt x="2275912" y="6300985"/>
                  <a:pt x="2236301" y="6305003"/>
                  <a:pt x="2199195" y="6305968"/>
                </a:cubicBezTo>
                <a:lnTo>
                  <a:pt x="2094190" y="6302012"/>
                </a:lnTo>
                <a:lnTo>
                  <a:pt x="2029724" y="6307766"/>
                </a:lnTo>
                <a:cubicBezTo>
                  <a:pt x="1971866" y="6308389"/>
                  <a:pt x="1916420" y="6305265"/>
                  <a:pt x="1864312" y="6301339"/>
                </a:cubicBezTo>
                <a:lnTo>
                  <a:pt x="1761307" y="6293375"/>
                </a:lnTo>
                <a:lnTo>
                  <a:pt x="1745972" y="6293782"/>
                </a:lnTo>
                <a:cubicBezTo>
                  <a:pt x="1699734" y="6294177"/>
                  <a:pt x="1664143" y="6292827"/>
                  <a:pt x="1633352" y="6291083"/>
                </a:cubicBezTo>
                <a:lnTo>
                  <a:pt x="1621369" y="6290324"/>
                </a:lnTo>
                <a:lnTo>
                  <a:pt x="1599140" y="6291711"/>
                </a:lnTo>
                <a:cubicBezTo>
                  <a:pt x="1564093" y="6296354"/>
                  <a:pt x="1527169" y="6296254"/>
                  <a:pt x="1488567" y="6294097"/>
                </a:cubicBezTo>
                <a:lnTo>
                  <a:pt x="1429716" y="6289243"/>
                </a:lnTo>
                <a:lnTo>
                  <a:pt x="1401008" y="6291711"/>
                </a:lnTo>
                <a:cubicBezTo>
                  <a:pt x="1314301" y="6301163"/>
                  <a:pt x="1222976" y="6299856"/>
                  <a:pt x="1127367" y="6296839"/>
                </a:cubicBezTo>
                <a:lnTo>
                  <a:pt x="1062601" y="6295730"/>
                </a:lnTo>
                <a:lnTo>
                  <a:pt x="964991" y="6305909"/>
                </a:lnTo>
                <a:cubicBezTo>
                  <a:pt x="833250" y="6307778"/>
                  <a:pt x="714190" y="6280255"/>
                  <a:pt x="603122" y="6291711"/>
                </a:cubicBezTo>
                <a:cubicBezTo>
                  <a:pt x="455032" y="6306986"/>
                  <a:pt x="261206" y="6260346"/>
                  <a:pt x="30143" y="6291711"/>
                </a:cubicBezTo>
                <a:cubicBezTo>
                  <a:pt x="-1198" y="6167281"/>
                  <a:pt x="7291" y="6044138"/>
                  <a:pt x="19371" y="5934598"/>
                </a:cubicBezTo>
                <a:lnTo>
                  <a:pt x="33559" y="5801663"/>
                </a:lnTo>
                <a:lnTo>
                  <a:pt x="30143" y="5784485"/>
                </a:lnTo>
                <a:cubicBezTo>
                  <a:pt x="7257" y="5691455"/>
                  <a:pt x="7506" y="5585492"/>
                  <a:pt x="13352" y="5476692"/>
                </a:cubicBezTo>
                <a:lnTo>
                  <a:pt x="21882" y="5346809"/>
                </a:lnTo>
                <a:lnTo>
                  <a:pt x="22064" y="5339439"/>
                </a:lnTo>
                <a:lnTo>
                  <a:pt x="29601" y="5166357"/>
                </a:lnTo>
                <a:lnTo>
                  <a:pt x="30143" y="5151877"/>
                </a:lnTo>
                <a:cubicBezTo>
                  <a:pt x="30018" y="5125783"/>
                  <a:pt x="30111" y="5102484"/>
                  <a:pt x="30346" y="5081409"/>
                </a:cubicBezTo>
                <a:lnTo>
                  <a:pt x="30433" y="5076663"/>
                </a:lnTo>
                <a:lnTo>
                  <a:pt x="30143" y="4963804"/>
                </a:lnTo>
                <a:cubicBezTo>
                  <a:pt x="27040" y="4910138"/>
                  <a:pt x="27067" y="4856021"/>
                  <a:pt x="28459" y="4800989"/>
                </a:cubicBezTo>
                <a:lnTo>
                  <a:pt x="30399" y="4750796"/>
                </a:lnTo>
                <a:lnTo>
                  <a:pt x="31514" y="4666872"/>
                </a:lnTo>
                <a:lnTo>
                  <a:pt x="34697" y="4639551"/>
                </a:lnTo>
                <a:lnTo>
                  <a:pt x="34963" y="4632686"/>
                </a:lnTo>
                <a:cubicBezTo>
                  <a:pt x="37318" y="4575362"/>
                  <a:pt x="39271" y="4516661"/>
                  <a:pt x="39056" y="4456118"/>
                </a:cubicBezTo>
                <a:lnTo>
                  <a:pt x="36996" y="4412759"/>
                </a:lnTo>
                <a:lnTo>
                  <a:pt x="30143" y="4388188"/>
                </a:lnTo>
                <a:cubicBezTo>
                  <a:pt x="7389" y="4328002"/>
                  <a:pt x="11492" y="4256950"/>
                  <a:pt x="19232" y="4188739"/>
                </a:cubicBezTo>
                <a:lnTo>
                  <a:pt x="23985" y="4147809"/>
                </a:lnTo>
                <a:lnTo>
                  <a:pt x="23690" y="4087290"/>
                </a:lnTo>
                <a:lnTo>
                  <a:pt x="29097" y="3984687"/>
                </a:lnTo>
                <a:lnTo>
                  <a:pt x="28035" y="3962690"/>
                </a:lnTo>
                <a:cubicBezTo>
                  <a:pt x="28525" y="3945828"/>
                  <a:pt x="30052" y="3926691"/>
                  <a:pt x="32148" y="3905387"/>
                </a:cubicBezTo>
                <a:lnTo>
                  <a:pt x="34754" y="3881032"/>
                </a:lnTo>
                <a:lnTo>
                  <a:pt x="39206" y="3802233"/>
                </a:lnTo>
                <a:cubicBezTo>
                  <a:pt x="39778" y="3763353"/>
                  <a:pt x="37619" y="3728800"/>
                  <a:pt x="30143" y="3698588"/>
                </a:cubicBezTo>
                <a:cubicBezTo>
                  <a:pt x="7714" y="3607954"/>
                  <a:pt x="33117" y="3482508"/>
                  <a:pt x="36579" y="3365983"/>
                </a:cubicBezTo>
                <a:lnTo>
                  <a:pt x="36510" y="3356621"/>
                </a:lnTo>
                <a:lnTo>
                  <a:pt x="30143" y="3311044"/>
                </a:lnTo>
                <a:cubicBezTo>
                  <a:pt x="14271" y="3224157"/>
                  <a:pt x="11445" y="3149243"/>
                  <a:pt x="14856" y="3082749"/>
                </a:cubicBezTo>
                <a:lnTo>
                  <a:pt x="22229" y="3005366"/>
                </a:lnTo>
                <a:lnTo>
                  <a:pt x="27244" y="2895198"/>
                </a:lnTo>
                <a:cubicBezTo>
                  <a:pt x="29143" y="2848776"/>
                  <a:pt x="30527" y="2799531"/>
                  <a:pt x="30143" y="2746826"/>
                </a:cubicBezTo>
                <a:lnTo>
                  <a:pt x="36784" y="2638240"/>
                </a:lnTo>
                <a:lnTo>
                  <a:pt x="30143" y="2615745"/>
                </a:lnTo>
                <a:cubicBezTo>
                  <a:pt x="-20952" y="2495890"/>
                  <a:pt x="17898" y="2340273"/>
                  <a:pt x="37923" y="2201958"/>
                </a:cubicBezTo>
                <a:lnTo>
                  <a:pt x="42734" y="2158379"/>
                </a:lnTo>
                <a:lnTo>
                  <a:pt x="30143" y="2114218"/>
                </a:lnTo>
                <a:cubicBezTo>
                  <a:pt x="2269" y="2040950"/>
                  <a:pt x="-2735" y="1972014"/>
                  <a:pt x="1162" y="1906697"/>
                </a:cubicBezTo>
                <a:lnTo>
                  <a:pt x="6289" y="1854885"/>
                </a:lnTo>
                <a:lnTo>
                  <a:pt x="8053" y="1809168"/>
                </a:lnTo>
                <a:cubicBezTo>
                  <a:pt x="9832" y="1790244"/>
                  <a:pt x="12470" y="1771472"/>
                  <a:pt x="15415" y="1752867"/>
                </a:cubicBezTo>
                <a:lnTo>
                  <a:pt x="30925" y="1652561"/>
                </a:lnTo>
                <a:lnTo>
                  <a:pt x="30143" y="1606992"/>
                </a:lnTo>
                <a:cubicBezTo>
                  <a:pt x="28397" y="1588584"/>
                  <a:pt x="27931" y="1568665"/>
                  <a:pt x="28348" y="1547550"/>
                </a:cubicBezTo>
                <a:lnTo>
                  <a:pt x="29206" y="1531212"/>
                </a:lnTo>
                <a:lnTo>
                  <a:pt x="23637" y="1487282"/>
                </a:lnTo>
                <a:cubicBezTo>
                  <a:pt x="16479" y="1367166"/>
                  <a:pt x="59638" y="1246041"/>
                  <a:pt x="30143" y="1156757"/>
                </a:cubicBezTo>
                <a:cubicBezTo>
                  <a:pt x="21716" y="1131248"/>
                  <a:pt x="18318" y="1090735"/>
                  <a:pt x="17757" y="1041370"/>
                </a:cubicBezTo>
                <a:lnTo>
                  <a:pt x="18463" y="985697"/>
                </a:lnTo>
                <a:lnTo>
                  <a:pt x="16239" y="975915"/>
                </a:lnTo>
                <a:cubicBezTo>
                  <a:pt x="13541" y="957312"/>
                  <a:pt x="12597" y="940330"/>
                  <a:pt x="12862" y="924477"/>
                </a:cubicBezTo>
                <a:lnTo>
                  <a:pt x="23640" y="845857"/>
                </a:lnTo>
                <a:lnTo>
                  <a:pt x="30907" y="688163"/>
                </a:lnTo>
                <a:lnTo>
                  <a:pt x="31375" y="662715"/>
                </a:lnTo>
                <a:lnTo>
                  <a:pt x="30143" y="655230"/>
                </a:lnTo>
                <a:cubicBezTo>
                  <a:pt x="20345" y="615334"/>
                  <a:pt x="17924" y="569960"/>
                  <a:pt x="19185" y="520814"/>
                </a:cubicBezTo>
                <a:lnTo>
                  <a:pt x="26662" y="415314"/>
                </a:lnTo>
                <a:lnTo>
                  <a:pt x="25635" y="383217"/>
                </a:lnTo>
                <a:cubicBezTo>
                  <a:pt x="25461" y="243905"/>
                  <a:pt x="35455" y="113017"/>
                  <a:pt x="30143" y="22622"/>
                </a:cubicBezTo>
                <a:cubicBezTo>
                  <a:pt x="90096" y="13526"/>
                  <a:pt x="146841" y="12585"/>
                  <a:pt x="200495" y="15390"/>
                </a:cubicBezTo>
                <a:lnTo>
                  <a:pt x="324102" y="27794"/>
                </a:lnTo>
                <a:lnTo>
                  <a:pt x="329634" y="27979"/>
                </a:lnTo>
                <a:cubicBezTo>
                  <a:pt x="398332" y="30204"/>
                  <a:pt x="468106" y="31425"/>
                  <a:pt x="551798" y="27886"/>
                </a:cubicBezTo>
                <a:lnTo>
                  <a:pt x="592464" y="25476"/>
                </a:lnTo>
                <a:lnTo>
                  <a:pt x="603122" y="22622"/>
                </a:lnTo>
                <a:cubicBezTo>
                  <a:pt x="639294" y="8191"/>
                  <a:pt x="679641" y="1916"/>
                  <a:pt x="723201" y="386"/>
                </a:cubicBezTo>
                <a:close/>
              </a:path>
            </a:pathLst>
          </a:custGeo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48F20B1-213A-7940-88CB-3B516DBC29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0527" y="2035030"/>
            <a:ext cx="6958480" cy="410572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sz="2000" dirty="0">
                <a:cs typeface="Calibri"/>
              </a:rPr>
              <a:t>Czas na realizację przedsięwzięcia: </a:t>
            </a:r>
            <a:endParaRPr lang="pl-PL" dirty="0"/>
          </a:p>
          <a:p>
            <a:pPr indent="285750">
              <a:buFont typeface="Calibri" panose="020B0604020202020204" pitchFamily="34" charset="0"/>
              <a:buChar char="-"/>
            </a:pPr>
            <a:r>
              <a:rPr lang="pl-PL" sz="2000" dirty="0">
                <a:cs typeface="Calibri"/>
              </a:rPr>
              <a:t>dla podstawowego i podwyższonego poziomu - </a:t>
            </a:r>
            <a:r>
              <a:rPr lang="pl-PL" sz="2000" b="1" dirty="0">
                <a:cs typeface="Calibri"/>
              </a:rPr>
              <a:t>30 miesięcy</a:t>
            </a:r>
            <a:r>
              <a:rPr lang="pl-PL" sz="2000" dirty="0">
                <a:cs typeface="Calibri"/>
              </a:rPr>
              <a:t>,</a:t>
            </a:r>
            <a:endParaRPr lang="pl-PL" sz="2000" dirty="0">
              <a:ea typeface="Calibri"/>
              <a:cs typeface="Calibri"/>
            </a:endParaRPr>
          </a:p>
          <a:p>
            <a:pPr indent="285750">
              <a:buFont typeface="Calibri" panose="020B0604020202020204" pitchFamily="34" charset="0"/>
              <a:buChar char="-"/>
            </a:pPr>
            <a:r>
              <a:rPr lang="pl-PL" sz="2000" dirty="0">
                <a:cs typeface="Calibri"/>
              </a:rPr>
              <a:t>dla najwyższego poziomu – </a:t>
            </a:r>
            <a:r>
              <a:rPr lang="pl-PL" sz="2000" b="1" dirty="0">
                <a:cs typeface="Calibri"/>
              </a:rPr>
              <a:t>36 miesięcy.</a:t>
            </a:r>
            <a:endParaRPr lang="pl-PL" sz="2000" dirty="0">
              <a:cs typeface="Calibri"/>
            </a:endParaRPr>
          </a:p>
          <a:p>
            <a:r>
              <a:rPr lang="pl-PL" sz="2000" dirty="0">
                <a:cs typeface="Calibri"/>
              </a:rPr>
              <a:t>Możliwe jest  finansowanie przedsięwzięć rozpoczętych nie wcześniej niż 6 miesięcy przed złożeniem wniosku.</a:t>
            </a:r>
            <a:endParaRPr lang="pl-PL" sz="2000" dirty="0">
              <a:ea typeface="Calibri"/>
              <a:cs typeface="Calibri"/>
            </a:endParaRPr>
          </a:p>
          <a:p>
            <a:r>
              <a:rPr lang="pl-PL" sz="2000" dirty="0">
                <a:cs typeface="Calibri"/>
              </a:rPr>
              <a:t>Nie udziela się dofinansowania na budynki nowo budowane, gospodarcze, wykorzystywane sezonowo.</a:t>
            </a:r>
            <a:endParaRPr lang="pl-PL" sz="2000" dirty="0">
              <a:ea typeface="Calibri"/>
              <a:cs typeface="Calibri"/>
            </a:endParaRPr>
          </a:p>
          <a:p>
            <a:r>
              <a:rPr lang="pl-PL" sz="2000" dirty="0">
                <a:ea typeface="Calibri"/>
                <a:cs typeface="Calibri"/>
              </a:rPr>
              <a:t>VAT nie jest kosztem kwalifikowanym.</a:t>
            </a:r>
          </a:p>
          <a:p>
            <a:r>
              <a:rPr lang="pl-PL" sz="2000" dirty="0">
                <a:ea typeface="Calibri"/>
                <a:cs typeface="Calibri"/>
              </a:rPr>
              <a:t>Obowiązuje 5 letni okres trwałości.</a:t>
            </a:r>
          </a:p>
          <a:p>
            <a:endParaRPr lang="pl-PL" sz="2000" dirty="0">
              <a:ea typeface="Calibri"/>
              <a:cs typeface="Calibri"/>
            </a:endParaRPr>
          </a:p>
          <a:p>
            <a:endParaRPr lang="pl-PL" sz="2000" dirty="0">
              <a:ea typeface="Calibri"/>
              <a:cs typeface="Calibri"/>
            </a:endParaRPr>
          </a:p>
          <a:p>
            <a:endParaRPr lang="pl-PL" sz="2200" dirty="0">
              <a:ea typeface="Calibri" panose="020F0502020204030204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152401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587</Words>
  <Application>Microsoft Office PowerPoint</Application>
  <PresentationFormat>Panoramiczny</PresentationFormat>
  <Paragraphs>54</Paragraphs>
  <Slides>12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Verdana Pro</vt:lpstr>
      <vt:lpstr>Motyw pakietu Office</vt:lpstr>
      <vt:lpstr>Konferencja Priorytetowego Programu "Czyste Powietrze"</vt:lpstr>
      <vt:lpstr>Prezentacja programu PowerPoint</vt:lpstr>
      <vt:lpstr>Beneficjenci programu i poziomy dofinansowania Osoba fizyczna Właściciel/współwłaściciel jednorodzinnego budynku/lokalu mieszkalnego </vt:lpstr>
      <vt:lpstr>Na co otrzymasz dotację?</vt:lpstr>
      <vt:lpstr>Prezentacja programu PowerPoint</vt:lpstr>
      <vt:lpstr>Dotacja krok po kroku</vt:lpstr>
      <vt:lpstr>Dotacja z prefinansowaniem</vt:lpstr>
      <vt:lpstr>Kompleksowa termomodernizacja</vt:lpstr>
      <vt:lpstr>Ważne informacje:</vt:lpstr>
      <vt:lpstr>Załączniki do wniosku o płatność: </vt:lpstr>
      <vt:lpstr>Po zakończeniu realizacji przedsięwzięcia w budynku /lokalu mieszkalnym objętym dofinansowaniem:</vt:lpstr>
      <vt:lpstr>Dziękuję za uwagę :)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mprzybyszewska</dc:creator>
  <cp:lastModifiedBy>mprzybyszewska</cp:lastModifiedBy>
  <cp:revision>215</cp:revision>
  <dcterms:created xsi:type="dcterms:W3CDTF">2023-05-16T09:27:21Z</dcterms:created>
  <dcterms:modified xsi:type="dcterms:W3CDTF">2023-12-18T08:54:35Z</dcterms:modified>
</cp:coreProperties>
</file>