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6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2" r:id="rId6"/>
    <p:sldId id="261" r:id="rId7"/>
    <p:sldId id="266" r:id="rId8"/>
    <p:sldId id="264" r:id="rId9"/>
    <p:sldId id="265" r:id="rId10"/>
    <p:sldId id="263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A6C36B"/>
    <a:srgbClr val="EBF0DE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94660"/>
  </p:normalViewPr>
  <p:slideViewPr>
    <p:cSldViewPr>
      <p:cViewPr varScale="1">
        <p:scale>
          <a:sx n="85" d="100"/>
          <a:sy n="85" d="100"/>
        </p:scale>
        <p:origin x="118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AB6162-8EC2-4E93-964E-C5255CE81279}" type="datetimeFigureOut">
              <a:rPr lang="pl-PL" smtClean="0"/>
              <a:t>18.06.2021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9D4609-E1E1-4B85-8C18-FE8EEFBDD66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4962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C1EEA-7FA4-4BDC-A701-7C30E99DE050}" type="datetimeFigureOut">
              <a:rPr lang="pl-PL" smtClean="0"/>
              <a:t>18.06.2021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890B-583E-4BB6-9CBC-A658E666B1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5067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C1EEA-7FA4-4BDC-A701-7C30E99DE050}" type="datetimeFigureOut">
              <a:rPr lang="pl-PL" smtClean="0"/>
              <a:t>18.06.2021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890B-583E-4BB6-9CBC-A658E666B1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45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C1EEA-7FA4-4BDC-A701-7C30E99DE050}" type="datetimeFigureOut">
              <a:rPr lang="pl-PL" smtClean="0"/>
              <a:t>18.06.2021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890B-583E-4BB6-9CBC-A658E666B1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3601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C1EEA-7FA4-4BDC-A701-7C30E99DE050}" type="datetimeFigureOut">
              <a:rPr lang="pl-PL" smtClean="0"/>
              <a:t>18.06.2021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890B-583E-4BB6-9CBC-A658E666B1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2546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C1EEA-7FA4-4BDC-A701-7C30E99DE050}" type="datetimeFigureOut">
              <a:rPr lang="pl-PL" smtClean="0"/>
              <a:t>18.06.2021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890B-583E-4BB6-9CBC-A658E666B1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3446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C1EEA-7FA4-4BDC-A701-7C30E99DE050}" type="datetimeFigureOut">
              <a:rPr lang="pl-PL" smtClean="0"/>
              <a:t>18.06.2021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890B-583E-4BB6-9CBC-A658E666B1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0126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C1EEA-7FA4-4BDC-A701-7C30E99DE050}" type="datetimeFigureOut">
              <a:rPr lang="pl-PL" smtClean="0"/>
              <a:t>18.06.2021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890B-583E-4BB6-9CBC-A658E666B1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338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C1EEA-7FA4-4BDC-A701-7C30E99DE050}" type="datetimeFigureOut">
              <a:rPr lang="pl-PL" smtClean="0"/>
              <a:t>18.06.2021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890B-583E-4BB6-9CBC-A658E666B1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6865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C1EEA-7FA4-4BDC-A701-7C30E99DE050}" type="datetimeFigureOut">
              <a:rPr lang="pl-PL" smtClean="0"/>
              <a:t>18.06.2021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890B-583E-4BB6-9CBC-A658E666B1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7643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C1EEA-7FA4-4BDC-A701-7C30E99DE050}" type="datetimeFigureOut">
              <a:rPr lang="pl-PL" smtClean="0"/>
              <a:t>18.06.2021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890B-583E-4BB6-9CBC-A658E666B1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412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C1EEA-7FA4-4BDC-A701-7C30E99DE050}" type="datetimeFigureOut">
              <a:rPr lang="pl-PL" smtClean="0"/>
              <a:t>18.06.2021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4890B-583E-4BB6-9CBC-A658E666B1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2169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C1EEA-7FA4-4BDC-A701-7C30E99DE050}" type="datetimeFigureOut">
              <a:rPr lang="pl-PL" smtClean="0"/>
              <a:t>18.06.2021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4890B-583E-4BB6-9CBC-A658E666B1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745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5399824"/>
            <a:ext cx="1344361" cy="1386943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445224"/>
            <a:ext cx="1821546" cy="129614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4" y="296652"/>
            <a:ext cx="359248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rostokąt 5"/>
          <p:cNvSpPr/>
          <p:nvPr/>
        </p:nvSpPr>
        <p:spPr>
          <a:xfrm>
            <a:off x="-108520" y="1772816"/>
            <a:ext cx="9505056" cy="2736304"/>
          </a:xfrm>
          <a:prstGeom prst="rect">
            <a:avLst/>
          </a:prstGeom>
          <a:solidFill>
            <a:srgbClr val="A6C36B"/>
          </a:solidFill>
          <a:ln>
            <a:solidFill>
              <a:srgbClr val="A6C3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01629" y="2369951"/>
            <a:ext cx="7772400" cy="1470025"/>
          </a:xfrm>
        </p:spPr>
        <p:txBody>
          <a:bodyPr>
            <a:noAutofit/>
          </a:bodyPr>
          <a:lstStyle/>
          <a:p>
            <a:r>
              <a:rPr lang="pl-PL" sz="5400" b="1" dirty="0">
                <a:solidFill>
                  <a:schemeClr val="bg1"/>
                </a:solidFill>
              </a:rPr>
              <a:t>Program priorytetowy </a:t>
            </a:r>
            <a:br>
              <a:rPr lang="pl-PL" sz="5400" b="1" dirty="0">
                <a:solidFill>
                  <a:schemeClr val="bg1"/>
                </a:solidFill>
              </a:rPr>
            </a:br>
            <a:r>
              <a:rPr lang="pl-PL" sz="5400" b="1" dirty="0">
                <a:solidFill>
                  <a:schemeClr val="bg1"/>
                </a:solidFill>
              </a:rPr>
              <a:t>„Czyste Powietrze”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3" y="5517232"/>
            <a:ext cx="1122875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46585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5411500"/>
            <a:ext cx="1265717" cy="1305808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445224"/>
            <a:ext cx="1821546" cy="129614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4" y="296652"/>
            <a:ext cx="359248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rostokąt 5"/>
          <p:cNvSpPr/>
          <p:nvPr/>
        </p:nvSpPr>
        <p:spPr>
          <a:xfrm>
            <a:off x="-108520" y="1772816"/>
            <a:ext cx="9505056" cy="2736304"/>
          </a:xfrm>
          <a:prstGeom prst="rect">
            <a:avLst/>
          </a:prstGeom>
          <a:solidFill>
            <a:srgbClr val="A6C36B"/>
          </a:solidFill>
          <a:ln>
            <a:solidFill>
              <a:srgbClr val="A6C3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01629" y="2369951"/>
            <a:ext cx="7772400" cy="1470025"/>
          </a:xfrm>
        </p:spPr>
        <p:txBody>
          <a:bodyPr>
            <a:noAutofit/>
          </a:bodyPr>
          <a:lstStyle/>
          <a:p>
            <a:r>
              <a:rPr lang="pl-PL" sz="5400" b="1" dirty="0">
                <a:solidFill>
                  <a:schemeClr val="bg1"/>
                </a:solidFill>
              </a:rPr>
              <a:t>Dziękuję za uwagę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488142"/>
            <a:ext cx="1122363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01352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3528" y="1340768"/>
            <a:ext cx="8046640" cy="1656184"/>
          </a:xfrm>
        </p:spPr>
        <p:txBody>
          <a:bodyPr>
            <a:noAutofit/>
          </a:bodyPr>
          <a:lstStyle/>
          <a:p>
            <a:pPr algn="just"/>
            <a:r>
              <a:rPr lang="pl-PL" sz="1800" dirty="0">
                <a:solidFill>
                  <a:schemeClr val="tx1"/>
                </a:solidFill>
              </a:rPr>
              <a:t>	</a:t>
            </a:r>
            <a:r>
              <a:rPr lang="pl-PL" sz="2000" dirty="0">
                <a:solidFill>
                  <a:schemeClr val="tx1"/>
                </a:solidFill>
              </a:rPr>
              <a:t>Czyste Powietrze to kompleksowy program, którego celem jest poprawa jakości powietrza oraz zmniejszenia emisji gazów cieplarnianych poprzez wymianę źródeł ciepła i poprawę efektywności energetycznej budynków mieszkalnych jednorodzinnych.  Narzędziem w osiągnięciu celu jest dofinansowanie przedsięwzięć realizowanych przez beneficjentów uprawnionych do podstawowego oraz podwyższonego poziomu dofinansowania.</a:t>
            </a:r>
          </a:p>
        </p:txBody>
      </p:sp>
      <p:sp>
        <p:nvSpPr>
          <p:cNvPr id="4" name="Prostokąt 3"/>
          <p:cNvSpPr/>
          <p:nvPr/>
        </p:nvSpPr>
        <p:spPr>
          <a:xfrm>
            <a:off x="0" y="332656"/>
            <a:ext cx="8388424" cy="864096"/>
          </a:xfrm>
          <a:prstGeom prst="rect">
            <a:avLst/>
          </a:prstGeom>
          <a:solidFill>
            <a:srgbClr val="A6C36B"/>
          </a:solidFill>
          <a:ln>
            <a:solidFill>
              <a:srgbClr val="A6C3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211122"/>
            <a:ext cx="7272808" cy="1008112"/>
          </a:xfrm>
        </p:spPr>
        <p:txBody>
          <a:bodyPr>
            <a:normAutofit/>
          </a:bodyPr>
          <a:lstStyle/>
          <a:p>
            <a:pPr algn="l"/>
            <a:r>
              <a:rPr lang="pl-PL" sz="2800" b="1" dirty="0">
                <a:solidFill>
                  <a:schemeClr val="bg1"/>
                </a:solidFill>
              </a:rPr>
              <a:t>Program Czyste Powietrze</a:t>
            </a:r>
          </a:p>
        </p:txBody>
      </p:sp>
      <p:sp>
        <p:nvSpPr>
          <p:cNvPr id="5" name="Prostokąt 4"/>
          <p:cNvSpPr/>
          <p:nvPr/>
        </p:nvSpPr>
        <p:spPr>
          <a:xfrm>
            <a:off x="0" y="3625165"/>
            <a:ext cx="8388424" cy="864096"/>
          </a:xfrm>
          <a:prstGeom prst="rect">
            <a:avLst/>
          </a:prstGeom>
          <a:solidFill>
            <a:srgbClr val="A6C36B"/>
          </a:solidFill>
          <a:ln>
            <a:solidFill>
              <a:srgbClr val="A6C3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4467" y="3795603"/>
            <a:ext cx="8388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>
                <a:solidFill>
                  <a:prstClr val="white"/>
                </a:solidFill>
              </a:rPr>
              <a:t>Program skierowany jest do osób fizycznych, które są:</a:t>
            </a:r>
            <a:endParaRPr lang="pl-PL" sz="2800" dirty="0"/>
          </a:p>
        </p:txBody>
      </p:sp>
      <p:sp>
        <p:nvSpPr>
          <p:cNvPr id="9" name="pole tekstowe 8"/>
          <p:cNvSpPr txBox="1"/>
          <p:nvPr/>
        </p:nvSpPr>
        <p:spPr>
          <a:xfrm>
            <a:off x="323528" y="4653136"/>
            <a:ext cx="8064896" cy="164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spcBef>
                <a:spcPct val="20000"/>
              </a:spcBef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prstClr val="black"/>
                </a:solidFill>
              </a:rPr>
              <a:t>Właścicielami/współwłaścicielami budynku mieszkalnego jednorodzinnego lub</a:t>
            </a:r>
          </a:p>
          <a:p>
            <a:pPr marL="457200" lvl="0" indent="-457200">
              <a:spcBef>
                <a:spcPct val="20000"/>
              </a:spcBef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prstClr val="black"/>
                </a:solidFill>
              </a:rPr>
              <a:t>Wydzielonego w takim budynku lokalu mieszkalnego z wyodrębnioną księgą wieczystą</a:t>
            </a:r>
          </a:p>
        </p:txBody>
      </p:sp>
    </p:spTree>
    <p:extLst>
      <p:ext uri="{BB962C8B-B14F-4D97-AF65-F5344CB8AC3E}">
        <p14:creationId xmlns:p14="http://schemas.microsoft.com/office/powerpoint/2010/main" val="1291540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3528" y="1700808"/>
            <a:ext cx="8352928" cy="4536504"/>
          </a:xfrm>
        </p:spPr>
        <p:txBody>
          <a:bodyPr>
            <a:noAutofit/>
          </a:bodyPr>
          <a:lstStyle/>
          <a:p>
            <a:pPr marL="457200" indent="-457200" algn="l"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chemeClr val="tx1"/>
                </a:solidFill>
              </a:rPr>
              <a:t>Poziom podstawowy </a:t>
            </a:r>
            <a:r>
              <a:rPr lang="pl-PL" dirty="0">
                <a:solidFill>
                  <a:schemeClr val="tx1"/>
                </a:solidFill>
              </a:rPr>
              <a:t>– osoby, których roczny dochód nie przekracza 100 000 zł</a:t>
            </a:r>
          </a:p>
          <a:p>
            <a:pPr marL="457200" indent="-457200" algn="l"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b="1" dirty="0">
                <a:solidFill>
                  <a:schemeClr val="tx1"/>
                </a:solidFill>
              </a:rPr>
              <a:t>Poziom podwyższony </a:t>
            </a:r>
            <a:r>
              <a:rPr lang="pl-PL" dirty="0">
                <a:solidFill>
                  <a:schemeClr val="tx1"/>
                </a:solidFill>
              </a:rPr>
              <a:t>– osoby, których przeciętny średni miesięczny dochód na osobę w gospodarstwie domowym nie przekracza:</a:t>
            </a:r>
          </a:p>
          <a:p>
            <a:pPr marL="914400" lvl="1" indent="-457200" algn="l"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tx1"/>
                </a:solidFill>
              </a:rPr>
              <a:t>1400 zł – w gospodarstwie wieloosobowym</a:t>
            </a:r>
          </a:p>
          <a:p>
            <a:pPr marL="914400" lvl="1" indent="-457200" algn="l"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tx1"/>
                </a:solidFill>
              </a:rPr>
              <a:t>1960 zł – w gospodarstwie jednoosobowym</a:t>
            </a:r>
          </a:p>
        </p:txBody>
      </p:sp>
      <p:sp>
        <p:nvSpPr>
          <p:cNvPr id="4" name="Prostokąt 3"/>
          <p:cNvSpPr/>
          <p:nvPr/>
        </p:nvSpPr>
        <p:spPr>
          <a:xfrm>
            <a:off x="0" y="260648"/>
            <a:ext cx="8316416" cy="864096"/>
          </a:xfrm>
          <a:prstGeom prst="rect">
            <a:avLst/>
          </a:prstGeom>
          <a:solidFill>
            <a:srgbClr val="A6C36B"/>
          </a:solidFill>
          <a:ln>
            <a:solidFill>
              <a:srgbClr val="A6C3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3752" y="-42317"/>
            <a:ext cx="8008912" cy="1470025"/>
          </a:xfrm>
        </p:spPr>
        <p:txBody>
          <a:bodyPr>
            <a:normAutofit/>
          </a:bodyPr>
          <a:lstStyle/>
          <a:p>
            <a:pPr algn="l"/>
            <a:r>
              <a:rPr lang="pl-PL" sz="2800" b="1" dirty="0">
                <a:solidFill>
                  <a:schemeClr val="bg1"/>
                </a:solidFill>
              </a:rPr>
              <a:t>Program obejmuje dwie grupy beneficjentów:</a:t>
            </a:r>
          </a:p>
        </p:txBody>
      </p:sp>
    </p:spTree>
    <p:extLst>
      <p:ext uri="{BB962C8B-B14F-4D97-AF65-F5344CB8AC3E}">
        <p14:creationId xmlns:p14="http://schemas.microsoft.com/office/powerpoint/2010/main" val="4210265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3528" y="1700808"/>
            <a:ext cx="8352928" cy="4536504"/>
          </a:xfrm>
        </p:spPr>
        <p:txBody>
          <a:bodyPr>
            <a:noAutofit/>
          </a:bodyPr>
          <a:lstStyle/>
          <a:p>
            <a:pPr marL="457200" indent="-457200" algn="l"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chemeClr val="tx1"/>
                </a:solidFill>
              </a:rPr>
              <a:t>wymiana, zakup i montaż źródła ciepła</a:t>
            </a:r>
          </a:p>
          <a:p>
            <a:pPr marL="457200" indent="-457200" algn="l"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chemeClr val="tx1"/>
                </a:solidFill>
              </a:rPr>
              <a:t>instalacja centralnego ogrzewania i ciepłej wody użytkowej</a:t>
            </a:r>
          </a:p>
          <a:p>
            <a:pPr marL="457200" indent="-457200" algn="l"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chemeClr val="tx1"/>
                </a:solidFill>
              </a:rPr>
              <a:t>wentylacja mechaniczna z odzyskiem ciepła</a:t>
            </a:r>
          </a:p>
          <a:p>
            <a:pPr marL="457200" indent="-457200" algn="l"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chemeClr val="tx1"/>
                </a:solidFill>
              </a:rPr>
              <a:t>mikroinstalacja fotowoltaiczna</a:t>
            </a:r>
          </a:p>
          <a:p>
            <a:pPr marL="457200" indent="-457200" algn="l"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chemeClr val="tx1"/>
                </a:solidFill>
              </a:rPr>
              <a:t>ocieplenie przegród budowlanych</a:t>
            </a:r>
          </a:p>
          <a:p>
            <a:pPr marL="457200" indent="-457200" algn="l"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chemeClr val="tx1"/>
                </a:solidFill>
              </a:rPr>
              <a:t>stolarka okienna i drzwiowa</a:t>
            </a:r>
          </a:p>
          <a:p>
            <a:pPr marL="457200" indent="-457200" algn="l"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chemeClr val="tx1"/>
                </a:solidFill>
              </a:rPr>
              <a:t>dokumentacja (audyt energetyczny, dokumentacja projektowa)</a:t>
            </a:r>
          </a:p>
        </p:txBody>
      </p:sp>
      <p:sp>
        <p:nvSpPr>
          <p:cNvPr id="4" name="Prostokąt 3"/>
          <p:cNvSpPr/>
          <p:nvPr/>
        </p:nvSpPr>
        <p:spPr>
          <a:xfrm>
            <a:off x="0" y="260648"/>
            <a:ext cx="8316416" cy="864096"/>
          </a:xfrm>
          <a:prstGeom prst="rect">
            <a:avLst/>
          </a:prstGeom>
          <a:solidFill>
            <a:srgbClr val="A6C36B"/>
          </a:solidFill>
          <a:ln>
            <a:solidFill>
              <a:srgbClr val="A6C3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7504" y="-42317"/>
            <a:ext cx="8008912" cy="1470025"/>
          </a:xfrm>
        </p:spPr>
        <p:txBody>
          <a:bodyPr>
            <a:normAutofit/>
          </a:bodyPr>
          <a:lstStyle/>
          <a:p>
            <a:pPr algn="l"/>
            <a:r>
              <a:rPr lang="pl-PL" sz="2800" b="1" dirty="0">
                <a:solidFill>
                  <a:schemeClr val="bg1"/>
                </a:solidFill>
              </a:rPr>
              <a:t>Dofinansowywane przedsięwzięcia:</a:t>
            </a:r>
          </a:p>
        </p:txBody>
      </p:sp>
    </p:spTree>
    <p:extLst>
      <p:ext uri="{BB962C8B-B14F-4D97-AF65-F5344CB8AC3E}">
        <p14:creationId xmlns:p14="http://schemas.microsoft.com/office/powerpoint/2010/main" val="3765215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157282"/>
            <a:ext cx="8089696" cy="751438"/>
          </a:xfrm>
          <a:prstGeom prst="rect">
            <a:avLst/>
          </a:prstGeom>
          <a:solidFill>
            <a:srgbClr val="A6C36B"/>
          </a:solidFill>
          <a:ln>
            <a:solidFill>
              <a:srgbClr val="A6C3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145329" y="276477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chemeClr val="bg1"/>
                </a:solidFill>
              </a:rPr>
              <a:t>Maksymalne poziomy dotacji dla całego przedsięwzięcia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323528" y="2492896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solidFill>
                  <a:schemeClr val="bg1"/>
                </a:solidFill>
              </a:rPr>
              <a:t>Wariant 2</a:t>
            </a:r>
          </a:p>
          <a:p>
            <a:endParaRPr lang="pl-PL" dirty="0"/>
          </a:p>
        </p:txBody>
      </p:sp>
      <p:sp>
        <p:nvSpPr>
          <p:cNvPr id="17" name="Prostokąt zaokrąglony 16"/>
          <p:cNvSpPr/>
          <p:nvPr/>
        </p:nvSpPr>
        <p:spPr>
          <a:xfrm>
            <a:off x="300306" y="1421690"/>
            <a:ext cx="4006316" cy="1584176"/>
          </a:xfrm>
          <a:prstGeom prst="roundRect">
            <a:avLst/>
          </a:prstGeom>
          <a:solidFill>
            <a:schemeClr val="bg1"/>
          </a:solidFill>
          <a:ln>
            <a:solidFill>
              <a:srgbClr val="A6C3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rostokąt zaokrąglony 17"/>
          <p:cNvSpPr/>
          <p:nvPr/>
        </p:nvSpPr>
        <p:spPr>
          <a:xfrm>
            <a:off x="335908" y="3249711"/>
            <a:ext cx="3931448" cy="1584176"/>
          </a:xfrm>
          <a:prstGeom prst="roundRect">
            <a:avLst/>
          </a:prstGeom>
          <a:solidFill>
            <a:schemeClr val="bg1"/>
          </a:solidFill>
          <a:ln>
            <a:solidFill>
              <a:srgbClr val="A6C3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Prostokąt zaokrąglony 20"/>
          <p:cNvSpPr/>
          <p:nvPr/>
        </p:nvSpPr>
        <p:spPr>
          <a:xfrm>
            <a:off x="323528" y="5135133"/>
            <a:ext cx="3912096" cy="1584176"/>
          </a:xfrm>
          <a:prstGeom prst="roundRect">
            <a:avLst/>
          </a:prstGeom>
          <a:solidFill>
            <a:schemeClr val="bg1"/>
          </a:solidFill>
          <a:ln>
            <a:solidFill>
              <a:srgbClr val="A6C3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pole tekstowe 21"/>
          <p:cNvSpPr txBox="1"/>
          <p:nvPr/>
        </p:nvSpPr>
        <p:spPr>
          <a:xfrm>
            <a:off x="0" y="939498"/>
            <a:ext cx="4654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FF00"/>
              </a:buClr>
              <a:buFont typeface="Arial" panose="020B0604020202020204" pitchFamily="34" charset="0"/>
              <a:buChar char="•"/>
            </a:pPr>
            <a:r>
              <a:rPr lang="pl-PL" b="1" dirty="0"/>
              <a:t>Podstawowy poziom dofinansowania</a:t>
            </a:r>
          </a:p>
        </p:txBody>
      </p:sp>
      <p:sp>
        <p:nvSpPr>
          <p:cNvPr id="23" name="pole tekstowe 22"/>
          <p:cNvSpPr txBox="1"/>
          <p:nvPr/>
        </p:nvSpPr>
        <p:spPr>
          <a:xfrm>
            <a:off x="4837273" y="949367"/>
            <a:ext cx="4140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FF00"/>
              </a:buClr>
              <a:buFont typeface="Arial" panose="020B0604020202020204" pitchFamily="34" charset="0"/>
              <a:buChar char="•"/>
            </a:pPr>
            <a:r>
              <a:rPr lang="pl-PL" b="1" dirty="0"/>
              <a:t>Podwyższony poziom dofinansowania</a:t>
            </a:r>
          </a:p>
        </p:txBody>
      </p:sp>
      <p:sp>
        <p:nvSpPr>
          <p:cNvPr id="24" name="pole tekstowe 23"/>
          <p:cNvSpPr txBox="1"/>
          <p:nvPr/>
        </p:nvSpPr>
        <p:spPr>
          <a:xfrm>
            <a:off x="323528" y="1481582"/>
            <a:ext cx="400631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/>
              <a:t>Wymiana źródła ciepła na pompę ciepła (typu powietrze/woda lub gruntowa), instalacja co lub </a:t>
            </a:r>
            <a:r>
              <a:rPr lang="pl-PL" sz="1600" dirty="0" err="1"/>
              <a:t>cwu</a:t>
            </a:r>
            <a:r>
              <a:rPr lang="pl-PL" sz="1600" dirty="0"/>
              <a:t>, wentylacja mechaniczna, termomodernizacja, dokumentacja</a:t>
            </a:r>
          </a:p>
          <a:p>
            <a:r>
              <a:rPr lang="pl-PL" sz="1600" b="1" dirty="0">
                <a:solidFill>
                  <a:schemeClr val="accent2"/>
                </a:solidFill>
              </a:rPr>
              <a:t>25 000 zł + 5 000 zł fotowoltaika</a:t>
            </a:r>
          </a:p>
        </p:txBody>
      </p:sp>
      <p:sp>
        <p:nvSpPr>
          <p:cNvPr id="25" name="pole tekstowe 24"/>
          <p:cNvSpPr txBox="1"/>
          <p:nvPr/>
        </p:nvSpPr>
        <p:spPr>
          <a:xfrm>
            <a:off x="443088" y="3244194"/>
            <a:ext cx="36729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/>
              <a:t>Wymiana źródła ciepła na inne niż  pompa ciepła (typu powietrze/woda lub gruntowa), instalacja co lub </a:t>
            </a:r>
            <a:r>
              <a:rPr lang="pl-PL" sz="1600" dirty="0" err="1"/>
              <a:t>cwu</a:t>
            </a:r>
            <a:r>
              <a:rPr lang="pl-PL" sz="1600" dirty="0"/>
              <a:t>,  wentylacja mechaniczna, termomodernizacja, dokumentacja</a:t>
            </a:r>
          </a:p>
          <a:p>
            <a:r>
              <a:rPr lang="pl-PL" sz="1600" b="1" dirty="0">
                <a:solidFill>
                  <a:schemeClr val="accent2"/>
                </a:solidFill>
              </a:rPr>
              <a:t>20 000z ł + 5 000 zł fotowoltaika</a:t>
            </a:r>
          </a:p>
        </p:txBody>
      </p:sp>
      <p:sp>
        <p:nvSpPr>
          <p:cNvPr id="26" name="pole tekstowe 25"/>
          <p:cNvSpPr txBox="1"/>
          <p:nvPr/>
        </p:nvSpPr>
        <p:spPr>
          <a:xfrm>
            <a:off x="462509" y="5388612"/>
            <a:ext cx="3577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/>
              <a:t>Brak wymiany źródła ciepła, wentylacja mechaniczna, termomodernizacja, dokumentacja</a:t>
            </a:r>
          </a:p>
          <a:p>
            <a:r>
              <a:rPr lang="pl-PL" sz="1600" b="1" dirty="0">
                <a:solidFill>
                  <a:schemeClr val="accent2"/>
                </a:solidFill>
              </a:rPr>
              <a:t>10 000 zł</a:t>
            </a:r>
          </a:p>
        </p:txBody>
      </p:sp>
      <p:sp>
        <p:nvSpPr>
          <p:cNvPr id="27" name="Prostokąt zaokrąglony 26"/>
          <p:cNvSpPr/>
          <p:nvPr/>
        </p:nvSpPr>
        <p:spPr>
          <a:xfrm>
            <a:off x="4860032" y="1417420"/>
            <a:ext cx="4006316" cy="1584176"/>
          </a:xfrm>
          <a:prstGeom prst="roundRect">
            <a:avLst/>
          </a:prstGeom>
          <a:solidFill>
            <a:schemeClr val="bg1"/>
          </a:solidFill>
          <a:ln>
            <a:solidFill>
              <a:srgbClr val="A6C3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7273" y="3224162"/>
            <a:ext cx="402907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pole tekstowe 27"/>
          <p:cNvSpPr txBox="1"/>
          <p:nvPr/>
        </p:nvSpPr>
        <p:spPr>
          <a:xfrm>
            <a:off x="5003540" y="1484742"/>
            <a:ext cx="38884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/>
              <a:t>Wymiana źródła ciepła, instalacja co lub </a:t>
            </a:r>
            <a:r>
              <a:rPr lang="pl-PL" sz="1600" dirty="0" err="1"/>
              <a:t>cwu</a:t>
            </a:r>
            <a:r>
              <a:rPr lang="pl-PL" sz="1600" dirty="0"/>
              <a:t>, wentylacja mechaniczna, termomodernizacja, dokumentacja</a:t>
            </a:r>
          </a:p>
          <a:p>
            <a:r>
              <a:rPr lang="pl-PL" sz="1600" b="1" dirty="0">
                <a:solidFill>
                  <a:schemeClr val="accent2"/>
                </a:solidFill>
              </a:rPr>
              <a:t>32 000 zł + 5 000 zł fotowoltaika</a:t>
            </a:r>
          </a:p>
        </p:txBody>
      </p:sp>
      <p:sp>
        <p:nvSpPr>
          <p:cNvPr id="29" name="pole tekstowe 28"/>
          <p:cNvSpPr txBox="1"/>
          <p:nvPr/>
        </p:nvSpPr>
        <p:spPr>
          <a:xfrm>
            <a:off x="5003540" y="3356992"/>
            <a:ext cx="37449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/>
              <a:t>Brak wymiany źródła ciepła, wentylacja mechaniczna, termomodernizacja, dokumentacja</a:t>
            </a:r>
          </a:p>
          <a:p>
            <a:r>
              <a:rPr lang="pl-PL" sz="1600" b="1" dirty="0">
                <a:solidFill>
                  <a:schemeClr val="accent2"/>
                </a:solidFill>
              </a:rPr>
              <a:t>15 000 zł</a:t>
            </a:r>
          </a:p>
        </p:txBody>
      </p:sp>
    </p:spTree>
    <p:extLst>
      <p:ext uri="{BB962C8B-B14F-4D97-AF65-F5344CB8AC3E}">
        <p14:creationId xmlns:p14="http://schemas.microsoft.com/office/powerpoint/2010/main" val="707554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828705"/>
              </p:ext>
            </p:extLst>
          </p:nvPr>
        </p:nvGraphicFramePr>
        <p:xfrm>
          <a:off x="251520" y="1116723"/>
          <a:ext cx="8424934" cy="5338617"/>
        </p:xfrm>
        <a:graphic>
          <a:graphicData uri="http://schemas.openxmlformats.org/drawingml/2006/table">
            <a:tbl>
              <a:tblPr/>
              <a:tblGrid>
                <a:gridCol w="4749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4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44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31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31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419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Nazwa kosztu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Podstawowy Poziom Dofinansowania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Podwyższony Poziom Dofinansowania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55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Max.  %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Max.  kwota 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Max.  %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8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Max.  kwota 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Podłączenie do sieci ciepłowniczej wraz z przyłączem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50%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10 000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75%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15 000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Pompa ciepła powietrze/woda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9 000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18 000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1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Pompa ciepła powietrze /woda a podwyższonej klasie efektywności energicznej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45%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13 500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18 000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Pompa ciepła typu powietrze/powietrze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22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Pompa ciepła powietrze /powietrze a podwyższonej klasie efektywności energicznej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45%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20 250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27 000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9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Kocioł gazowy kondensacyjny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4 500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9 000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9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Kotłownia gazowa 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45%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6 750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75%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11 250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Kocioł olejowy kondensacyjny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4 500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9 000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9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Kocioł na węgiel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9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Kocioł zgazowujący drewno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12 000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9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Kocioł na pellet drzewny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6 000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12 000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9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Kocioł na pellet drzewny o podwyższonym standardzie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45%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9 000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12 000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9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Ogrzewanie elektryczne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3 000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2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Instalacja centralnego ogrzewania oraz instalacja ciepłej wody użytkowe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4 500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9 000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9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Wentylacja mechaniczna z odzyskiem ciepła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10 000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9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Mikroinstalacja fotowoltaiczna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50%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9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Ocieplenie przegród budowlanych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45zł za m</a:t>
                      </a:r>
                      <a:r>
                        <a:rPr lang="pl-PL" sz="900" b="1" baseline="30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90zł za m</a:t>
                      </a:r>
                      <a:r>
                        <a:rPr lang="pl-PL" sz="900" b="1" baseline="30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0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Stolarka okienna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210zł za m</a:t>
                      </a:r>
                      <a:r>
                        <a:rPr lang="pl-PL" sz="900" b="1" baseline="30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420zł za m</a:t>
                      </a:r>
                      <a:r>
                        <a:rPr lang="pl-PL" sz="900" b="1" baseline="30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10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Stolarka drzwiowa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600zł za m</a:t>
                      </a:r>
                      <a:r>
                        <a:rPr lang="pl-PL" sz="900" b="1" baseline="30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1 200zł za m</a:t>
                      </a:r>
                      <a:r>
                        <a:rPr lang="pl-PL" sz="900" b="1" baseline="30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9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Audyt energetyczny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100%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100%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1 000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9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Dokumentacja projektowa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600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1 200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99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Ekspertyzy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150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60%</a:t>
                      </a:r>
                      <a:endParaRPr lang="pl-PL" sz="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300</a:t>
                      </a:r>
                      <a:endParaRPr lang="pl-PL" sz="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7206" marR="372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152" y="260648"/>
            <a:ext cx="8352928" cy="78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7504" y="455384"/>
            <a:ext cx="474111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cs typeface="Arial" pitchFamily="34" charset="0"/>
              </a:rPr>
              <a:t>Maksymalny poziom dofinansowania</a:t>
            </a:r>
          </a:p>
        </p:txBody>
      </p:sp>
    </p:spTree>
    <p:extLst>
      <p:ext uri="{BB962C8B-B14F-4D97-AF65-F5344CB8AC3E}">
        <p14:creationId xmlns:p14="http://schemas.microsoft.com/office/powerpoint/2010/main" val="447362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2" y="332656"/>
            <a:ext cx="8340725" cy="89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323528" y="499154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>
                <a:solidFill>
                  <a:schemeClr val="bg1"/>
                </a:solidFill>
              </a:rPr>
              <a:t>Zmiany od 1 lipca 2021r. 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395536" y="1829723"/>
            <a:ext cx="8426103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0FF00"/>
              </a:buClr>
              <a:buFont typeface="Arial" panose="020B0604020202020204" pitchFamily="34" charset="0"/>
              <a:buChar char="•"/>
            </a:pPr>
            <a:r>
              <a:rPr lang="pl-PL" sz="2000" b="1" dirty="0"/>
              <a:t>Zwiększenie progów dochodowych uprawniających do podwyższonego poziomu dofinasowania</a:t>
            </a:r>
            <a:endParaRPr lang="pl-PL" b="1" dirty="0"/>
          </a:p>
          <a:p>
            <a:pPr lvl="1">
              <a:buClr>
                <a:srgbClr val="00FF00"/>
              </a:buClr>
            </a:pPr>
            <a:r>
              <a:rPr lang="pl-PL" sz="1600" dirty="0"/>
              <a:t>dla gospodarstw jednoosobowych próg dochodowy wzrośnie do kwoty 2 189 zł, </a:t>
            </a:r>
          </a:p>
          <a:p>
            <a:pPr lvl="1">
              <a:buClr>
                <a:srgbClr val="00FF00"/>
              </a:buClr>
            </a:pPr>
            <a:r>
              <a:rPr lang="pl-PL" sz="1600" dirty="0"/>
              <a:t>dla gospodarstw wieloosobowych podwyższy się do poziomu 1 564 zł na osobę</a:t>
            </a:r>
          </a:p>
          <a:p>
            <a:pPr marL="285750" indent="-285750">
              <a:buClr>
                <a:srgbClr val="00FF00"/>
              </a:buClr>
              <a:buFont typeface="Arial" panose="020B0604020202020204" pitchFamily="34" charset="0"/>
              <a:buChar char="•"/>
            </a:pPr>
            <a:r>
              <a:rPr lang="pl-PL" sz="2000" b="1" dirty="0"/>
              <a:t>Wycofanie dotacji na kotły węglowe</a:t>
            </a:r>
          </a:p>
          <a:p>
            <a:pPr lvl="1">
              <a:buClr>
                <a:srgbClr val="00FF00"/>
              </a:buClr>
            </a:pPr>
            <a:r>
              <a:rPr lang="pl-PL" sz="1600" dirty="0"/>
              <a:t>Zakup i montaż kotła na węgiel w ramach programu „Czyste Powietrze” będzie możliwy tylko do końca obecnego roku. </a:t>
            </a:r>
          </a:p>
          <a:p>
            <a:pPr marL="285750" indent="-285750">
              <a:buClr>
                <a:srgbClr val="00FF00"/>
              </a:buClr>
              <a:buFont typeface="Arial" panose="020B0604020202020204" pitchFamily="34" charset="0"/>
              <a:buChar char="•"/>
            </a:pPr>
            <a:r>
              <a:rPr lang="pl-PL" sz="2000" b="1" dirty="0"/>
              <a:t>Poszerzenie listy kosztów kwalifikowanych o kotły na </a:t>
            </a:r>
            <a:r>
              <a:rPr lang="pl-PL" sz="2000" b="1" dirty="0" err="1"/>
              <a:t>pellet</a:t>
            </a:r>
            <a:r>
              <a:rPr lang="pl-PL" sz="2000" b="1" dirty="0"/>
              <a:t> o podwyższonym standardzie</a:t>
            </a:r>
          </a:p>
          <a:p>
            <a:pPr lvl="1">
              <a:buClr>
                <a:srgbClr val="00FF00"/>
              </a:buClr>
            </a:pPr>
            <a:r>
              <a:rPr lang="pl-PL" sz="1600" dirty="0"/>
              <a:t>Możliwe będzie ubieganie się o wsparcie na zakup i montaż kotła na </a:t>
            </a:r>
            <a:r>
              <a:rPr lang="pl-PL" sz="1600" dirty="0" err="1"/>
              <a:t>pellet</a:t>
            </a:r>
            <a:r>
              <a:rPr lang="pl-PL" sz="1600" dirty="0"/>
              <a:t> o podwyższonym standardzie. To szansa na dotacje do 9 tys. zł (nie więcej niż 45% faktycznie poniesionych kosztów) w podstawowym poziomie dofinansowania. W podwyższonym dotacja ta wynosi do 12 tys. zł (nie więcej niż 60% kosztów).</a:t>
            </a:r>
          </a:p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7795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3528" y="1268760"/>
            <a:ext cx="8352928" cy="4536504"/>
          </a:xfrm>
        </p:spPr>
        <p:txBody>
          <a:bodyPr>
            <a:noAutofit/>
          </a:bodyPr>
          <a:lstStyle/>
          <a:p>
            <a:pPr algn="just">
              <a:buClr>
                <a:srgbClr val="99FF33"/>
              </a:buClr>
            </a:pPr>
            <a:r>
              <a:rPr lang="pl-PL" sz="2400" dirty="0">
                <a:solidFill>
                  <a:schemeClr val="tx1"/>
                </a:solidFill>
              </a:rPr>
              <a:t>	Gmina Lipowiec Kościelny podpisała porozumienie z Wojewódzkim Funduszem Ochrony Środowiska i Gospodarki Wodnej w Warszawie w sprawie współpracy przy realizacji programu priorytetowego „Czyste Powietrze”. W ramach wsparcia mieszkańcy Gminy Lipowiec Kościelny będą mogli składać wnioski o dotację w siedzibie Urzędu Gminy Lipowiec Kościelny.</a:t>
            </a:r>
          </a:p>
          <a:p>
            <a:pPr algn="just">
              <a:buClr>
                <a:srgbClr val="99FF33"/>
              </a:buClr>
            </a:pPr>
            <a:r>
              <a:rPr lang="pl-PL" sz="2400" dirty="0">
                <a:solidFill>
                  <a:schemeClr val="tx1"/>
                </a:solidFill>
              </a:rPr>
              <a:t>	Jednocześnie mieszkańcy, którzy nie będą mieli problemów z wypełnieniem wniosku, w dalszym ciągu bezpośrednio sami mogą wypełnić i złożyć wniosek o dofinansowanie bezpośrednio do Wojewódzkiego Funduszu Ochrony Środowiska i Gospodarki Wodnej w Ciechanowie.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8351837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7503" y="35932"/>
            <a:ext cx="8244333" cy="1149746"/>
          </a:xfrm>
        </p:spPr>
        <p:txBody>
          <a:bodyPr>
            <a:normAutofit/>
          </a:bodyPr>
          <a:lstStyle/>
          <a:p>
            <a:pPr algn="l"/>
            <a:r>
              <a:rPr lang="pl-PL" sz="2800" b="1" dirty="0">
                <a:solidFill>
                  <a:schemeClr val="bg1"/>
                </a:solidFill>
              </a:rPr>
              <a:t>Współpraca gminy z programem Czyste Powietrze</a:t>
            </a:r>
          </a:p>
        </p:txBody>
      </p:sp>
    </p:spTree>
    <p:extLst>
      <p:ext uri="{BB962C8B-B14F-4D97-AF65-F5344CB8AC3E}">
        <p14:creationId xmlns:p14="http://schemas.microsoft.com/office/powerpoint/2010/main" val="3141422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3528" y="1700808"/>
            <a:ext cx="8352928" cy="4536504"/>
          </a:xfrm>
        </p:spPr>
        <p:txBody>
          <a:bodyPr>
            <a:noAutofit/>
          </a:bodyPr>
          <a:lstStyle/>
          <a:p>
            <a:pPr marL="457200" indent="-457200" algn="l"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/>
                </a:solidFill>
              </a:rPr>
              <a:t>Czas na realizację prac wynosi 30 miesięcy;</a:t>
            </a:r>
          </a:p>
          <a:p>
            <a:pPr marL="457200" indent="-457200" algn="l"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/>
                </a:solidFill>
              </a:rPr>
              <a:t>Możliwe jest  finansowanie przedsięwzięć rozpoczętych nie wcześniej niż 6 miesięcy przed złożeniem wniosku;</a:t>
            </a:r>
          </a:p>
          <a:p>
            <a:pPr marL="457200" indent="-457200" algn="l"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/>
                </a:solidFill>
              </a:rPr>
              <a:t>Nie udziela się dofinansowania na budynki nowo budowane, gospodarcze, wykorzystywane sezonowo;</a:t>
            </a:r>
          </a:p>
          <a:p>
            <a:pPr marL="457200" indent="-457200" algn="l"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/>
                </a:solidFill>
              </a:rPr>
              <a:t>Wnioski o dofinansowanie są rozpatrywane przez </a:t>
            </a:r>
            <a:r>
              <a:rPr lang="pl-PL" sz="2000" dirty="0" err="1">
                <a:solidFill>
                  <a:schemeClr val="tx1"/>
                </a:solidFill>
              </a:rPr>
              <a:t>wfośigw</a:t>
            </a:r>
            <a:r>
              <a:rPr lang="pl-PL" sz="2000" dirty="0">
                <a:solidFill>
                  <a:schemeClr val="tx1"/>
                </a:solidFill>
              </a:rPr>
              <a:t> w terminie 30 dni;</a:t>
            </a:r>
          </a:p>
          <a:p>
            <a:pPr marL="457200" indent="-457200" algn="l">
              <a:buClr>
                <a:srgbClr val="99FF33"/>
              </a:buClr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tx1"/>
                </a:solidFill>
              </a:rPr>
              <a:t>Wymieniane źródło ciepła na paliwo stałe musi być trwale wyłączone z użytku;</a:t>
            </a:r>
          </a:p>
          <a:p>
            <a:pPr marL="457200" indent="-457200" algn="l">
              <a:buClr>
                <a:srgbClr val="99FF33"/>
              </a:buClr>
              <a:buFont typeface="Arial" panose="020B0604020202020204" pitchFamily="34" charset="0"/>
              <a:buChar char="•"/>
            </a:pPr>
            <a:endParaRPr lang="pl-PL" sz="2800" dirty="0">
              <a:solidFill>
                <a:schemeClr val="tx1"/>
              </a:solidFill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-108520" y="282014"/>
            <a:ext cx="8316416" cy="864096"/>
          </a:xfrm>
          <a:prstGeom prst="rect">
            <a:avLst/>
          </a:prstGeom>
          <a:solidFill>
            <a:srgbClr val="A6C36B"/>
          </a:solidFill>
          <a:ln>
            <a:solidFill>
              <a:srgbClr val="A6C3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5232" y="-20951"/>
            <a:ext cx="8008912" cy="1470025"/>
          </a:xfrm>
        </p:spPr>
        <p:txBody>
          <a:bodyPr>
            <a:normAutofit/>
          </a:bodyPr>
          <a:lstStyle/>
          <a:p>
            <a:pPr algn="l"/>
            <a:r>
              <a:rPr lang="pl-PL" sz="2800" b="1" dirty="0">
                <a:solidFill>
                  <a:schemeClr val="bg1"/>
                </a:solidFill>
              </a:rPr>
              <a:t>Ważne informacje</a:t>
            </a:r>
          </a:p>
        </p:txBody>
      </p:sp>
    </p:spTree>
    <p:extLst>
      <p:ext uri="{BB962C8B-B14F-4D97-AF65-F5344CB8AC3E}">
        <p14:creationId xmlns:p14="http://schemas.microsoft.com/office/powerpoint/2010/main" val="295374585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Words>893</Words>
  <Application>Microsoft Office PowerPoint</Application>
  <PresentationFormat>Pokaz na ekranie (4:3)</PresentationFormat>
  <Paragraphs>170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3" baseType="lpstr">
      <vt:lpstr>Arial</vt:lpstr>
      <vt:lpstr>Calibri</vt:lpstr>
      <vt:lpstr>Motyw pakietu Office</vt:lpstr>
      <vt:lpstr>Program priorytetowy  „Czyste Powietrze”</vt:lpstr>
      <vt:lpstr>Program Czyste Powietrze</vt:lpstr>
      <vt:lpstr>Program obejmuje dwie grupy beneficjentów:</vt:lpstr>
      <vt:lpstr>Dofinansowywane przedsięwzięcia:</vt:lpstr>
      <vt:lpstr>Prezentacja programu PowerPoint</vt:lpstr>
      <vt:lpstr>Prezentacja programu PowerPoint</vt:lpstr>
      <vt:lpstr>Prezentacja programu PowerPoint</vt:lpstr>
      <vt:lpstr>Współpraca gminy z programem Czyste Powietrze</vt:lpstr>
      <vt:lpstr>Ważne informacje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Czyste Powietrze</dc:title>
  <dc:creator>mprzybyszewska</dc:creator>
  <cp:lastModifiedBy>rzalewska</cp:lastModifiedBy>
  <cp:revision>25</cp:revision>
  <dcterms:created xsi:type="dcterms:W3CDTF">2021-06-17T06:47:53Z</dcterms:created>
  <dcterms:modified xsi:type="dcterms:W3CDTF">2021-06-18T07:59:25Z</dcterms:modified>
</cp:coreProperties>
</file>