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bez tytułu" id="{7B6EFFEF-9D5B-4980-A441-40F9A83B73E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E79CB8-155D-41A1-057B-0BDEC3E1B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512E64A-0E81-2A9C-5DB2-57A066F82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672E776-02B5-94E6-A09E-A5F6927A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F09BA7C-817E-0E06-F763-97C853C84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628A27-747D-42F0-49A3-3FA0EAED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621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06D7F-B332-F072-CD85-A575DBBEF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CA387A1-06DD-B4C7-DCE3-4561DBA1D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5E45A51-09E9-46BA-CA26-1C9E7E1C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1E7EA6F-6A29-61A9-7A01-B67148227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92734A-16BD-2445-9D04-DCA463DC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814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859D9AE-6044-6AA4-48F9-3A2080C279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176E4EE-8664-DD3A-0D74-CB36F0F23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92D63AD-AB6F-38C0-C20B-F589DF208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64905AF-FDAB-D302-B61C-500185AC1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BD9A2A-75C4-FDC1-5A82-F53A7E2EF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527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B18725-8C50-1B4B-4586-AF9137C66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254724-A768-EBD1-E59F-7BA9F2393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F1E4E9-5291-9D3E-6690-C37E2C4F2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2B4C13-FA59-2CCC-C713-05A57053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AA36AA0-6783-20E5-2107-ED2C7A35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08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D0F6F1-D1E1-A36F-06B5-4562BCA84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4BA0AD-81BD-FE9A-7778-E0B2906B4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522A117-C8F6-9BC3-8F1F-3978E4E0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0530DA4-7BB8-C3C6-FB61-09695A30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B71EE3-BA6E-95A8-C98D-16950BB8F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97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7DBABD-A4DF-41BD-D587-7F8772FA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7FEE40-30B4-0AA3-4FCD-AC9BAE27EE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B23E4CF-E007-6EF2-6F20-DCF7076E5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8FDDBF3-E95B-0DAD-704A-2CCEABCC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919FBB7-3E23-9D91-DB05-4D453566B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FB8BCE4-0BBE-D7BA-3A93-A8B97CC1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89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C627F5-0AD4-6727-2C3F-2C92ADA0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1705CD-25B6-2D49-57F6-82A2949A9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CFD236E-5B46-9B00-4480-5D33BBF1F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E67ED94-9DE7-CE64-5D8F-2CB46CD74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2A62FE3-0C54-BD4D-D508-2907F7A4AC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3C4AB08-798E-8E93-48F5-3D85402CB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1A2DFAC-8D6B-B0DB-8DE6-93D7ADD9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8F0B89C-45FE-2C90-7D41-550DC7EF8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633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22A72C-3A18-3189-BA26-C0AB3A528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B499EBE-0F7E-1131-57F8-D5E203D0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5702260-0E64-388D-EA84-AF2FC3E0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352F634-A656-053F-1DD2-4881A0B1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348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ACA6A28-2428-E96E-365B-3415AC845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10415AE-D249-F8FD-76FD-BB88AEFD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5BBA28B-BE8F-5D7D-0181-1CC151C0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176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440FD9-DD3F-8BCF-0FED-B2A34E9B9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A56769-587D-970E-81D3-D96CC7475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A62CC6E-0981-3EF9-8C67-0C438C7BC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990F936-24F5-2E92-4368-5C1FEDB09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3906955-3A06-8580-B304-FD1E52C6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FDD7B5B-8F1E-3A2E-5D3F-04E89AD93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36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30BC35-A08F-9BDC-FCAB-8DD91DDE4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561E63A-8C1A-AE68-BF13-F7E8076DF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2362D35-9D02-EA96-A763-B259BB0AB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15EC244-567E-D24B-A727-60A99B501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865A11B-160B-4C33-5919-818AFB5A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4E554EE-03FB-EDD4-4735-A911FCDD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23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4C5DD43-8FD0-2B84-5C38-6D71DD1D6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DAB36B6-61EE-05AB-8113-57186CC94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31D95B7-264D-2C6C-FFDE-CD6EFA685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E0AFF7-E566-46A6-BCBD-0E3877FAA16C}" type="datetimeFigureOut">
              <a:rPr lang="pl-PL" smtClean="0"/>
              <a:t>17.12.2025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0211DC-51F9-AF05-F9EB-B0A0045C35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07DBB0C-203B-D6E4-ACE7-37149B21A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5536F4-8A3D-47EF-874F-5FD6CB9C65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42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6245BC-706F-1CDF-DA38-2836891F8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Rada Seniorów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6E7F6F-5D0F-BEBE-B426-D0F65D9F7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 algn="ctr">
              <a:buNone/>
            </a:pPr>
            <a:r>
              <a:rPr lang="pl-PL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Standardy tworzenia i funkcjonowania rad seniorów</a:t>
            </a:r>
          </a:p>
          <a:p>
            <a:pPr marL="0" indent="0" algn="ctr">
              <a:buNone/>
            </a:pPr>
            <a:endParaRPr lang="pl-PL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pl-PL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oprac. Marta </a:t>
            </a:r>
            <a:r>
              <a:rPr lang="pl-PL" i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Choroszczyńska</a:t>
            </a:r>
            <a:endParaRPr lang="pl-PL" i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14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FFD3FA-9764-5CEE-6D49-565448937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Zadania i kompetencje – katalog zadań rady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4214AD-2AF6-DE23-8299-F316624B5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opiniowanie i konsultowanie tworzonych dokumentów , programów i aktów prawnych dotyczących seniorów</a:t>
            </a:r>
          </a:p>
          <a:p>
            <a:r>
              <a:rPr lang="pl-PL" dirty="0"/>
              <a:t>współpraca z organizacjami pozarządowymi i innymi podmiotami działającymi na rzecz osób starszych </a:t>
            </a:r>
          </a:p>
          <a:p>
            <a:r>
              <a:rPr lang="pl-PL" dirty="0"/>
              <a:t>Inicjowanie przedsięwzięć służących pełniejszemu zaspokajaniu potrzeb ( zdrowotnych, społecznych, kulturalnych, bytowych) seniorów, w oparciu o prowadzoną diagnozę oczekiwań i problemów</a:t>
            </a:r>
          </a:p>
          <a:p>
            <a:r>
              <a:rPr lang="pl-PL" dirty="0"/>
              <a:t>Upowszechnianiu wśród seniorów wiedzy o potrzebach, prawach i możliwościach udziału w życiu publicznym osób starszych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7916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C65A17-3923-CC25-BFFA-03F29B71A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cd. zadania rady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C3BB56-CCEC-F305-6827-C625A27FD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wyrażanie opinii o programie współpracy samorządu z organizacjami pozarządowymi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Promowanie współpracy i partnerstw miedzy samorządem lokalnym a organizacjami pozarządowymi </a:t>
            </a:r>
            <a:r>
              <a:rPr lang="pl-PL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działąjacymi</a:t>
            </a: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na rzecz seniorów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Upowszechnianie informacji o działaniach podejmowanych przez JST na rzecz seniorów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Udział przedstawicieli Rady w pracach zespołów do opracowania dokumentów powstających w JST a dotyczących seniorów </a:t>
            </a:r>
          </a:p>
        </p:txBody>
      </p:sp>
    </p:spTree>
    <p:extLst>
      <p:ext uri="{BB962C8B-B14F-4D97-AF65-F5344CB8AC3E}">
        <p14:creationId xmlns:p14="http://schemas.microsoft.com/office/powerpoint/2010/main" val="468765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6E449E-0DF2-2F7D-84A2-2488C3253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Plan pracy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637D67-E62E-4A26-1C21-58D9861CF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na początku kadencji  nowa Rada powinna zorganizować spotkanie z członkami w celach edukacyjnych  oraz dla zapewnienia ciągłości pracy Rady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Powinno nastąpić przekazanie informacji o rozpoczętych działaniach m zapoznanie nowych członków z przyjętymi sposobami działania itp. 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Seniorów, najpóźniej do końca stycznia , powinna sporządzić plan pracy na dany rok kalendarzowy </a:t>
            </a:r>
          </a:p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602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A818ED-200A-C7A2-2D4A-22393D1C1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Współpraca z urzędem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5140F2-8326-F29B-F492-4C0DEE968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komórki organizacyjne powinny jak najszybciej  otrzymać informacje o powołaniu Rady i jej zadaniach 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powinna być informowana przez merytoryczne komórki JST o projektach aktów prawnych związanych z seniorami , nad którymi trwają prace w urzędzie 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może  korzystać z pomocy specjalistów w danej dziedzinie w razie konsultowania merytorycznych dokumentów lub opiniowania zamierzeń JST, jeśli odczuwa potrzebę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stanowiska/ rekomendacje  Rady w postaci uchwał, powinny być w formie pisemnej przesyłane do wójta/burmistrza/ prezydenta</a:t>
            </a:r>
          </a:p>
        </p:txBody>
      </p:sp>
    </p:spTree>
    <p:extLst>
      <p:ext uri="{BB962C8B-B14F-4D97-AF65-F5344CB8AC3E}">
        <p14:creationId xmlns:p14="http://schemas.microsoft.com/office/powerpoint/2010/main" val="2014762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ACD2B3-54F7-C1B6-C6B1-E744B7E6B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Współpraca z urzędem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61FC59-A847-F4BC-B558-055C6E00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Urząd powinien zapewnić obsługę administracyjną działalności rady , przez: zapewnienie miejsca spotkań, przesyłania informacji o posiedzeniach Rady, przygotowywania materiałów na posiedzenia rady i rozsyłanie ich członkom Rady , </a:t>
            </a: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prowadzenie zakładki / podstrony   na stronie urzędu  o działaniach rady </a:t>
            </a:r>
          </a:p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10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654CBB-5FDB-6A49-C758-65329E1B6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Komunikacja wewnętrzna i zewnętrzna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B48719-CD20-0538-7503-72858B370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każdy członek Rady powinien dysponować listą kontaktów do wszystkich członków rady – numery telefonów lub e- maile</a:t>
            </a:r>
          </a:p>
          <a:p>
            <a:r>
              <a:rPr lang="pl-PL" dirty="0"/>
              <a:t>w ramach strony  urzędu powinna być prowadzona zakładka/podstrona poświęcona radzie i jej działalności</a:t>
            </a:r>
          </a:p>
          <a:p>
            <a:r>
              <a:rPr lang="pl-PL" dirty="0"/>
              <a:t>powinny być zamieszczone informacje:</a:t>
            </a:r>
          </a:p>
          <a:p>
            <a:pPr>
              <a:buFontTx/>
              <a:buChar char="-"/>
            </a:pPr>
            <a:r>
              <a:rPr lang="pl-PL" dirty="0"/>
              <a:t>skład osobowy Rady</a:t>
            </a:r>
          </a:p>
          <a:p>
            <a:pPr>
              <a:buFontTx/>
              <a:buChar char="-"/>
            </a:pPr>
            <a:r>
              <a:rPr lang="pl-PL" dirty="0"/>
              <a:t>sposób kontaktowania się  z Radą – ( w zależności od decyzji członków rady  zamieszczenie kontaktów do wszystkich członków, albo co najmniej do przewodniczącej / przewodniczącego</a:t>
            </a:r>
          </a:p>
          <a:p>
            <a:pPr>
              <a:buFontTx/>
              <a:buChar char="-"/>
            </a:pPr>
            <a:r>
              <a:rPr lang="pl-PL" dirty="0"/>
              <a:t>informacje o tematach podejmowanych przez radę </a:t>
            </a:r>
          </a:p>
          <a:p>
            <a:pPr>
              <a:buFontTx/>
              <a:buChar char="-"/>
            </a:pPr>
            <a:r>
              <a:rPr lang="pl-PL" dirty="0"/>
              <a:t>protokoły z posiedzeń rady </a:t>
            </a:r>
          </a:p>
          <a:p>
            <a:pPr>
              <a:buFontTx/>
              <a:buChar char="-"/>
            </a:pPr>
            <a:r>
              <a:rPr lang="pl-PL" dirty="0"/>
              <a:t>zdjęcia z posiedzeń rady 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5142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F64857-D91B-9135-A0AD-1D155FFA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Kontakty ze społecznością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8ED744-57FA-BABA-7B27-03401EFD7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Członkowie rady powinni mieć wypracowany system kontaktowania się ze środowiskiem seniorów</a:t>
            </a:r>
          </a:p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np.  dyżury członków Rady w wyznaczonym miejscu i czasie</a:t>
            </a:r>
          </a:p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czy skrzynka pytań i wniosków  od seniorów </a:t>
            </a:r>
            <a:b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umieszczona w budynku urzędu </a:t>
            </a:r>
          </a:p>
          <a:p>
            <a:pPr marL="0" indent="0" algn="ctr">
              <a:buNone/>
            </a:pPr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9968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7F210D-08DD-D4C3-5C50-589C7B2DA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Kontakty z Radą  Gminy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BBC199-3441-7A74-F021-95D6C80B7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Seniorów oraz rada gminy/rada miasta/ rada powiatu/sejmik województwa współpracują ze sobą w kwestii spraw związanych z seniorami </a:t>
            </a:r>
          </a:p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gminy/rada miasta/ rada powiatu/sejmik województwa wyznacza ze swojego grona osobę do bieżących kontaktów </a:t>
            </a:r>
            <a:b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z Radą Seniorów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6977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EC6E37-D72C-4722-1497-869D53B7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Standardy  tworzenia i funkcjonowania </a:t>
            </a:r>
            <a:b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 Seniorów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DAF7FC-1D7D-E9FB-41B3-68AC3D2F3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Informacje opracowane zostały na podstawie publikacji Pracowni Pozarządowej , która od 2000r. buduje społeczeństwo obywatelskie Pomorza Zachodniego </a:t>
            </a:r>
          </a:p>
          <a:p>
            <a:pPr algn="ctr"/>
            <a:endParaRPr lang="pl-PL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Kontakt :                     Pracownia Pozarządowa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</a:t>
            </a:r>
            <a:r>
              <a:rPr lang="pl-PL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tel</a:t>
            </a: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. 94 340 35 23)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e-mail : biuro@pracowniapozarządowa.pl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850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AACDA9-B93F-546D-9007-BB2C34713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Seniorzy w Gminie…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4434E1-6B25-2CF4-47C3-F55AA76AE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podstawy Formalne – ustawa o samorządzie gminnym – art. 5c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inicjatorzy – dwie strony , czyli organ stanowiący (rada gminy i rada miasta) oraz sami seniorzy lub organizacje samorządowe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obecność wszystkich środowisk – samorząd , przedstawiciele organizacji pozarządowych , grup nieformalnych i mieszkańców</a:t>
            </a:r>
          </a:p>
        </p:txBody>
      </p:sp>
    </p:spTree>
    <p:extLst>
      <p:ext uri="{BB962C8B-B14F-4D97-AF65-F5344CB8AC3E}">
        <p14:creationId xmlns:p14="http://schemas.microsoft.com/office/powerpoint/2010/main" val="3425762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7B9A28-CC7F-8CD0-464E-AB23C3D59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a NGO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1D29FC-832E-D977-91DD-7C82A1F6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pPr marL="0" indent="0">
              <a:buNone/>
            </a:pP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to głos całego środowiska senioralnego w danej gminie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 może :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inicjować dyskusje o istotnych dla seniorów problemach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lobbować za rozwiązaniami ważnymi dla seniorów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monitorować działania na rzecz seniorów przez różne podmioty na terenie swojego samorządu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5226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81FF-F284-9ABE-BC1D-7226BEF5F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Ustalanie składu rady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784DB6-E60D-474A-F863-25E93E74B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 skład rady mogą także wchodzić osoby poniżej 60 roku życia , </a:t>
            </a:r>
            <a:b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ale… Rada seniorów to nie rada ds. seniorów – najliczniejsza grupa osób w radzie to 60+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właściwa grupa wiekowa powinna mieć zapewniony jak najszerszy udział w ostatecznym składzie rady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 skład rady mogą wchodzić osoby faktycznie zaangażowane w sprawy seniorów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przedstawiciele osób starszych oraz osoby z podmiotów działających na rzecz seniorów, np. NGO , domów kultury czy bibliotek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liczba członków nie może być niższa niż 5 osób w Gminie, 7 w powiecie i 15 w województwie</a:t>
            </a:r>
          </a:p>
        </p:txBody>
      </p:sp>
    </p:spTree>
    <p:extLst>
      <p:ext uri="{BB962C8B-B14F-4D97-AF65-F5344CB8AC3E}">
        <p14:creationId xmlns:p14="http://schemas.microsoft.com/office/powerpoint/2010/main" val="260852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E6CA9A-9ED1-4369-CBF8-6CFC61B36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Powołanie Rady …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CF150D-ACE8-0084-549A-AF3A6B553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projekt statutu Rady ma być analizowany przez radców prawnych JST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projekt uchwały w tej sprawie warto skonsultować</a:t>
            </a:r>
          </a:p>
          <a:p>
            <a:pPr marL="0" indent="0">
              <a:buNone/>
            </a:pPr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z mieszkańcami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uchwalenie statutu i powołanie rady jest ostatnim etapem tworzenia rady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Ważne , aby na tym etapie radni nie wprowadzali już zmian, które stałyby w sprzeczności z dotychczasowymi ustaleniami</a:t>
            </a:r>
          </a:p>
        </p:txBody>
      </p:sp>
    </p:spTree>
    <p:extLst>
      <p:ext uri="{BB962C8B-B14F-4D97-AF65-F5344CB8AC3E}">
        <p14:creationId xmlns:p14="http://schemas.microsoft.com/office/powerpoint/2010/main" val="1550010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39EFC0-A265-BDF6-1E07-1DAAAB53F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Wybory do Rady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E4186C-5CCC-B24F-B34F-BAB72FB1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optymalny czas kadencji rady wynosi 4  lata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informacja o wyborach powinna być rozpowszechniona tak , aby uwzględnić możliwość odbioru przez osoby starsze ( ogłoszenia na tablicach informacyjnych , biuletyny informacyjne , gazetki świetlicowe, media społecznościowe,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informacja powinna zawierać informacje o celach funkcjonowania Rady i  zrealizowanych działaniach (jeśli to są wybory na kolejna kadencję)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wszystkie organizacje pozarządowe z terenu JST mogą typować swoich przedstawicieli </a:t>
            </a:r>
          </a:p>
        </p:txBody>
      </p:sp>
    </p:spTree>
    <p:extLst>
      <p:ext uri="{BB962C8B-B14F-4D97-AF65-F5344CB8AC3E}">
        <p14:creationId xmlns:p14="http://schemas.microsoft.com/office/powerpoint/2010/main" val="430446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FA7BA5-E1D1-0264-6949-C1FED8E8C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Wybory do Rady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ABCE36-5009-57F2-C0DB-E020DFE4C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każdy mieszkaniec danego samorządu , który ukończył 60 lat , może złożyć swoją kandydaturę wraz z udokumentowanym poparciem ze strony mieszkańców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jeśli się zgłosi więcej osób niż przewidzianych miejsc – odbywają się wybory , w których prawo głosu mają mieszkańcy danego  samorządu, którzy ukończyli 60 lat 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do rady wchodzą osoby z największą liczbą głosów </a:t>
            </a:r>
          </a:p>
        </p:txBody>
      </p:sp>
    </p:spTree>
    <p:extLst>
      <p:ext uri="{BB962C8B-B14F-4D97-AF65-F5344CB8AC3E}">
        <p14:creationId xmlns:p14="http://schemas.microsoft.com/office/powerpoint/2010/main" val="301507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A9595F-269D-DA72-35F1-5DF32B286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Funkcjonowanie Rad Seniorów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444199-7E99-129C-FF78-746A4720A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posiedzenia powinny odbywać się minimum raz na kwartał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Rada musi wyłonić ze swojego grona przewodniczącą/ przewodniczącego oraz wiceprzewodnicząca/ wiceprzewodniczącego </a:t>
            </a:r>
          </a:p>
          <a:p>
            <a:r>
              <a:rPr lang="pl-PL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mogą być tez inne funkcje , np. sekretarz/sekretarka protokolantka/protokolant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832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06A81A-FD08-030C-AACC-90FA4D4AF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Organizacja posiedzeń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C7B3AC-FEA6-7DF3-30BE-A216A24FC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1875"/>
          </a:xfrm>
        </p:spPr>
        <p:txBody>
          <a:bodyPr>
            <a:normAutofit lnSpcReduction="10000"/>
          </a:bodyPr>
          <a:lstStyle/>
          <a:p>
            <a:r>
              <a:rPr lang="pl-PL" dirty="0"/>
              <a:t>zwoływanie posiedzeń to kompetencja przewodniczącej/ przewodniczącego </a:t>
            </a:r>
          </a:p>
          <a:p>
            <a:r>
              <a:rPr lang="pl-PL" dirty="0"/>
              <a:t>z wnioskiem o zwołanie posiedzenia może wystąpić:</a:t>
            </a:r>
          </a:p>
          <a:p>
            <a:pPr>
              <a:buFontTx/>
              <a:buChar char="-"/>
            </a:pPr>
            <a:r>
              <a:rPr lang="pl-PL" dirty="0"/>
              <a:t>wójt/burmistrz/ starosta/ marszałek na poziomie województwa</a:t>
            </a:r>
          </a:p>
          <a:p>
            <a:pPr>
              <a:buFontTx/>
              <a:buChar char="-"/>
            </a:pPr>
            <a:r>
              <a:rPr lang="pl-PL" dirty="0"/>
              <a:t>przewodnicząca /y rady gminy / miasta, powiatu/ sejmiku  </a:t>
            </a:r>
          </a:p>
          <a:p>
            <a:pPr>
              <a:buFontTx/>
              <a:buChar char="-"/>
            </a:pPr>
            <a:r>
              <a:rPr lang="pl-PL" dirty="0"/>
              <a:t>3 członków rady </a:t>
            </a:r>
          </a:p>
          <a:p>
            <a:pPr>
              <a:buFontTx/>
              <a:buChar char="-"/>
            </a:pPr>
            <a:r>
              <a:rPr lang="pl-PL" dirty="0"/>
              <a:t>materiały nt. posiedzenia powinny być przekazywane członkom najpóźniej 7 dni przed terminem posiedzenia</a:t>
            </a:r>
          </a:p>
          <a:p>
            <a:pPr>
              <a:buFontTx/>
              <a:buChar char="-"/>
            </a:pPr>
            <a:r>
              <a:rPr lang="pl-PL" dirty="0"/>
              <a:t>Rada może zapraszać na posiedzenia inne osoby</a:t>
            </a:r>
          </a:p>
          <a:p>
            <a:pPr>
              <a:buFontTx/>
              <a:buChar char="-"/>
            </a:pPr>
            <a:r>
              <a:rPr lang="pl-PL" dirty="0"/>
              <a:t>posiedzenia rady powinny być protokołowane przez członka rady lub osoba z urzędu 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459321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1013</Words>
  <Application>Microsoft Office PowerPoint</Application>
  <PresentationFormat>Panoramiczny</PresentationFormat>
  <Paragraphs>110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Motyw pakietu Office</vt:lpstr>
      <vt:lpstr>Rada Seniorów</vt:lpstr>
      <vt:lpstr>Seniorzy w Gminie…</vt:lpstr>
      <vt:lpstr>Rada a NGO</vt:lpstr>
      <vt:lpstr>Ustalanie składu rady </vt:lpstr>
      <vt:lpstr>Powołanie Rady …</vt:lpstr>
      <vt:lpstr>Wybory do Rady </vt:lpstr>
      <vt:lpstr>Wybory do Rady </vt:lpstr>
      <vt:lpstr>Funkcjonowanie Rad Seniorów</vt:lpstr>
      <vt:lpstr>Organizacja posiedzeń</vt:lpstr>
      <vt:lpstr>Zadania i kompetencje – katalog zadań rady </vt:lpstr>
      <vt:lpstr>cd. zadania rady </vt:lpstr>
      <vt:lpstr>Plan pracy </vt:lpstr>
      <vt:lpstr>Współpraca z urzędem </vt:lpstr>
      <vt:lpstr>Współpraca z urzędem </vt:lpstr>
      <vt:lpstr>Komunikacja wewnętrzna i zewnętrzna</vt:lpstr>
      <vt:lpstr>Kontakty ze społecznością</vt:lpstr>
      <vt:lpstr>Kontakty z Radą  Gminy </vt:lpstr>
      <vt:lpstr>Standardy  tworzenia i funkcjonowania  Rad Seniorów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Bartłomiej Choroszczyński</dc:creator>
  <cp:lastModifiedBy>Bartłomiej Choroszczyński</cp:lastModifiedBy>
  <cp:revision>6</cp:revision>
  <dcterms:created xsi:type="dcterms:W3CDTF">2025-12-16T16:10:31Z</dcterms:created>
  <dcterms:modified xsi:type="dcterms:W3CDTF">2025-12-17T11:41:32Z</dcterms:modified>
</cp:coreProperties>
</file>