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98" r:id="rId8"/>
    <p:sldId id="299" r:id="rId9"/>
    <p:sldId id="262" r:id="rId10"/>
    <p:sldId id="263" r:id="rId11"/>
    <p:sldId id="264" r:id="rId12"/>
    <p:sldId id="311" r:id="rId13"/>
    <p:sldId id="265" r:id="rId14"/>
    <p:sldId id="266" r:id="rId15"/>
    <p:sldId id="302" r:id="rId16"/>
    <p:sldId id="303" r:id="rId17"/>
    <p:sldId id="305" r:id="rId18"/>
    <p:sldId id="268" r:id="rId19"/>
    <p:sldId id="307" r:id="rId20"/>
    <p:sldId id="308" r:id="rId21"/>
    <p:sldId id="270" r:id="rId22"/>
    <p:sldId id="271" r:id="rId23"/>
    <p:sldId id="272" r:id="rId24"/>
    <p:sldId id="267" r:id="rId25"/>
    <p:sldId id="283" r:id="rId26"/>
    <p:sldId id="274" r:id="rId27"/>
    <p:sldId id="269" r:id="rId28"/>
    <p:sldId id="290" r:id="rId29"/>
    <p:sldId id="273" r:id="rId30"/>
    <p:sldId id="277" r:id="rId31"/>
    <p:sldId id="296" r:id="rId32"/>
    <p:sldId id="279" r:id="rId33"/>
    <p:sldId id="281" r:id="rId34"/>
    <p:sldId id="282" r:id="rId35"/>
    <p:sldId id="284" r:id="rId36"/>
    <p:sldId id="285" r:id="rId37"/>
    <p:sldId id="286" r:id="rId38"/>
    <p:sldId id="313" r:id="rId39"/>
    <p:sldId id="288" r:id="rId40"/>
    <p:sldId id="289" r:id="rId41"/>
    <p:sldId id="297" r:id="rId42"/>
    <p:sldId id="291" r:id="rId43"/>
    <p:sldId id="292" r:id="rId44"/>
    <p:sldId id="293" r:id="rId45"/>
    <p:sldId id="294" r:id="rId46"/>
    <p:sldId id="295" r:id="rId4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408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1824" y="14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19A404-4BBE-4EA2-8B0B-C677DDCE7702}" type="datetimeFigureOut">
              <a:rPr lang="pl-PL" smtClean="0"/>
              <a:t>06.06.2022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F1F28-D3B5-49A6-A180-0DAC5C4DA5D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608081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19A404-4BBE-4EA2-8B0B-C677DDCE7702}" type="datetimeFigureOut">
              <a:rPr lang="pl-PL" smtClean="0"/>
              <a:t>06.06.2022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F1F28-D3B5-49A6-A180-0DAC5C4DA5D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119040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19A404-4BBE-4EA2-8B0B-C677DDCE7702}" type="datetimeFigureOut">
              <a:rPr lang="pl-PL" smtClean="0"/>
              <a:t>06.06.2022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F1F28-D3B5-49A6-A180-0DAC5C4DA5D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168238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19A404-4BBE-4EA2-8B0B-C677DDCE7702}" type="datetimeFigureOut">
              <a:rPr lang="pl-PL" smtClean="0"/>
              <a:t>06.06.2022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F1F28-D3B5-49A6-A180-0DAC5C4DA5D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49189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19A404-4BBE-4EA2-8B0B-C677DDCE7702}" type="datetimeFigureOut">
              <a:rPr lang="pl-PL" smtClean="0"/>
              <a:t>06.06.2022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F1F28-D3B5-49A6-A180-0DAC5C4DA5D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20253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19A404-4BBE-4EA2-8B0B-C677DDCE7702}" type="datetimeFigureOut">
              <a:rPr lang="pl-PL" smtClean="0"/>
              <a:t>06.06.2022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F1F28-D3B5-49A6-A180-0DAC5C4DA5D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418771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19A404-4BBE-4EA2-8B0B-C677DDCE7702}" type="datetimeFigureOut">
              <a:rPr lang="pl-PL" smtClean="0"/>
              <a:t>06.06.2022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F1F28-D3B5-49A6-A180-0DAC5C4DA5D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809122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19A404-4BBE-4EA2-8B0B-C677DDCE7702}" type="datetimeFigureOut">
              <a:rPr lang="pl-PL" smtClean="0"/>
              <a:t>06.06.2022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F1F28-D3B5-49A6-A180-0DAC5C4DA5D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536133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19A404-4BBE-4EA2-8B0B-C677DDCE7702}" type="datetimeFigureOut">
              <a:rPr lang="pl-PL" smtClean="0"/>
              <a:t>06.06.2022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F1F28-D3B5-49A6-A180-0DAC5C4DA5D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463558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19A404-4BBE-4EA2-8B0B-C677DDCE7702}" type="datetimeFigureOut">
              <a:rPr lang="pl-PL" smtClean="0"/>
              <a:t>06.06.2022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F1F28-D3B5-49A6-A180-0DAC5C4DA5D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336881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19A404-4BBE-4EA2-8B0B-C677DDCE7702}" type="datetimeFigureOut">
              <a:rPr lang="pl-PL" smtClean="0"/>
              <a:t>06.06.2022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F1F28-D3B5-49A6-A180-0DAC5C4DA5D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31477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19A404-4BBE-4EA2-8B0B-C677DDCE7702}" type="datetimeFigureOut">
              <a:rPr lang="pl-PL" smtClean="0"/>
              <a:t>06.06.2022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AF1F28-D3B5-49A6-A180-0DAC5C4DA5D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739183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2000">
              <a:srgbClr val="FFFF00"/>
            </a:gs>
            <a:gs pos="65000">
              <a:schemeClr val="accent1">
                <a:lumMod val="75000"/>
              </a:schemeClr>
            </a:gs>
            <a:gs pos="100000">
              <a:schemeClr val="accent1">
                <a:lumMod val="75000"/>
              </a:schemeClr>
            </a:gs>
            <a:gs pos="100000">
              <a:schemeClr val="accent1">
                <a:lumMod val="7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E90D3B1D-D413-568D-2A47-3434680711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1208" y="1815882"/>
            <a:ext cx="3301582" cy="3326027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887786F6-6F43-7B27-21B5-5ACB61994F70}"/>
              </a:ext>
            </a:extLst>
          </p:cNvPr>
          <p:cNvSpPr txBox="1"/>
          <p:nvPr/>
        </p:nvSpPr>
        <p:spPr>
          <a:xfrm>
            <a:off x="0" y="0"/>
            <a:ext cx="91440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5600" b="1" dirty="0">
                <a:solidFill>
                  <a:srgbClr val="002060"/>
                </a:solidFill>
                <a:latin typeface="Bahnschrift" panose="020B0502040204020203" pitchFamily="34" charset="0"/>
                <a:cs typeface="Aharoni" panose="02010803020104030203" pitchFamily="2" charset="-79"/>
              </a:rPr>
              <a:t>50-LECIE ISTNIENIA SEKCJI PIŁKI NOŻNEJ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D9020F14-33CC-BF24-CDF1-95D690FB6CA2}"/>
              </a:ext>
            </a:extLst>
          </p:cNvPr>
          <p:cNvSpPr txBox="1"/>
          <p:nvPr/>
        </p:nvSpPr>
        <p:spPr>
          <a:xfrm>
            <a:off x="-1" y="5430981"/>
            <a:ext cx="9144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5600" b="1" dirty="0">
                <a:solidFill>
                  <a:srgbClr val="FFFF00"/>
                </a:solidFill>
                <a:latin typeface="Bahnschrift" panose="020B0502040204020203" pitchFamily="34" charset="0"/>
              </a:rPr>
              <a:t>„WDA” CZARNA WODA</a:t>
            </a:r>
          </a:p>
          <a:p>
            <a:pPr algn="ctr"/>
            <a:r>
              <a:rPr lang="pl-PL" sz="3200" b="1" dirty="0">
                <a:solidFill>
                  <a:srgbClr val="FFFF00"/>
                </a:solidFill>
                <a:latin typeface="Bahnschrift" panose="020B0502040204020203" pitchFamily="34" charset="0"/>
              </a:rPr>
              <a:t>04.06.2022 r.</a:t>
            </a:r>
          </a:p>
        </p:txBody>
      </p:sp>
    </p:spTree>
    <p:extLst>
      <p:ext uri="{BB962C8B-B14F-4D97-AF65-F5344CB8AC3E}">
        <p14:creationId xmlns:p14="http://schemas.microsoft.com/office/powerpoint/2010/main" val="40431556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2000">
              <a:srgbClr val="FFFF00"/>
            </a:gs>
            <a:gs pos="65000">
              <a:schemeClr val="accent1">
                <a:lumMod val="75000"/>
              </a:schemeClr>
            </a:gs>
            <a:gs pos="100000">
              <a:schemeClr val="accent1">
                <a:lumMod val="75000"/>
              </a:schemeClr>
            </a:gs>
            <a:gs pos="100000">
              <a:schemeClr val="accent1">
                <a:lumMod val="7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>
            <a:extLst>
              <a:ext uri="{FF2B5EF4-FFF2-40B4-BE49-F238E27FC236}">
                <a16:creationId xmlns:a16="http://schemas.microsoft.com/office/drawing/2014/main" id="{1F5E4FBE-8FA4-2C14-41BF-7FAD8159422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94" t="9402" r="17017" b="11817"/>
          <a:stretch/>
        </p:blipFill>
        <p:spPr>
          <a:xfrm>
            <a:off x="6090237" y="4585855"/>
            <a:ext cx="3053763" cy="2272145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B8D8EDB9-3593-54A8-F3B9-261C7ED164A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6" t="15443" r="12879" b="5228"/>
          <a:stretch/>
        </p:blipFill>
        <p:spPr>
          <a:xfrm>
            <a:off x="6090237" y="0"/>
            <a:ext cx="3053763" cy="2313710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6FD247A8-C26C-435F-1F31-2EED816A957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3765" y="4585854"/>
            <a:ext cx="3036472" cy="2272145"/>
          </a:xfrm>
          <a:prstGeom prst="rect">
            <a:avLst/>
          </a:prstGeom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59FFABBE-51AC-9D55-382C-E4BB99788E1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55" b="20548"/>
          <a:stretch/>
        </p:blipFill>
        <p:spPr>
          <a:xfrm>
            <a:off x="3036472" y="-1"/>
            <a:ext cx="3053763" cy="2313710"/>
          </a:xfrm>
          <a:prstGeom prst="rect">
            <a:avLst/>
          </a:prstGeom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A753464A-BC19-09DD-27EC-299A0BE23DF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3053765" cy="2313709"/>
          </a:xfrm>
          <a:prstGeom prst="rect">
            <a:avLst/>
          </a:prstGeom>
        </p:spPr>
      </p:pic>
      <p:sp>
        <p:nvSpPr>
          <p:cNvPr id="19" name="pole tekstowe 18">
            <a:extLst>
              <a:ext uri="{FF2B5EF4-FFF2-40B4-BE49-F238E27FC236}">
                <a16:creationId xmlns:a16="http://schemas.microsoft.com/office/drawing/2014/main" id="{24C389D6-B302-35AC-53CC-442C6BB3533B}"/>
              </a:ext>
            </a:extLst>
          </p:cNvPr>
          <p:cNvSpPr txBox="1"/>
          <p:nvPr/>
        </p:nvSpPr>
        <p:spPr>
          <a:xfrm>
            <a:off x="17290" y="2313708"/>
            <a:ext cx="9109417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000" b="1" dirty="0">
                <a:solidFill>
                  <a:srgbClr val="002060"/>
                </a:solidFill>
              </a:rPr>
              <a:t>WSZYSTKO TO BYŁO MOŻLIWE DZIĘKI BUDOWIE STADIONU Z  WSPANIAŁĄ MURAWĄ.</a:t>
            </a:r>
          </a:p>
          <a:p>
            <a:pPr algn="ctr"/>
            <a:endParaRPr lang="pl-PL" sz="3000" b="1" dirty="0">
              <a:solidFill>
                <a:srgbClr val="002060"/>
              </a:solidFill>
            </a:endParaRPr>
          </a:p>
          <a:p>
            <a:pPr algn="ctr"/>
            <a:r>
              <a:rPr lang="pl-PL" sz="3000" b="1" dirty="0">
                <a:solidFill>
                  <a:srgbClr val="FFFF00"/>
                </a:solidFill>
              </a:rPr>
              <a:t>JEGO UROCZYSTE OTWARCIE NASTĄPIŁO 22 LIPCA 1975 ROKU W RAMACH OBCHODÓW XXX-LECIA PRL. 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2D7B2BFD-918F-9A20-40B0-7E1D1F5CE28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56" t="10885" r="25304" b="9257"/>
          <a:stretch/>
        </p:blipFill>
        <p:spPr>
          <a:xfrm>
            <a:off x="-67555" y="4585852"/>
            <a:ext cx="3188872" cy="2275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8620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2000">
              <a:srgbClr val="FFFF00"/>
            </a:gs>
            <a:gs pos="65000">
              <a:schemeClr val="accent1">
                <a:lumMod val="75000"/>
              </a:schemeClr>
            </a:gs>
            <a:gs pos="100000">
              <a:schemeClr val="accent1">
                <a:lumMod val="75000"/>
              </a:schemeClr>
            </a:gs>
            <a:gs pos="100000">
              <a:schemeClr val="accent1">
                <a:lumMod val="7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9029D8BD-3465-B6F5-23BF-E2B30DA662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652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2000">
              <a:srgbClr val="FFFF00"/>
            </a:gs>
            <a:gs pos="65000">
              <a:schemeClr val="accent1">
                <a:lumMod val="75000"/>
              </a:schemeClr>
            </a:gs>
            <a:gs pos="100000">
              <a:schemeClr val="accent1">
                <a:lumMod val="75000"/>
              </a:schemeClr>
            </a:gs>
            <a:gs pos="100000">
              <a:schemeClr val="accent1">
                <a:lumMod val="7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5D64F27D-791E-A070-0F96-DBA7EFDBC1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1670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2000">
              <a:srgbClr val="FFFF00"/>
            </a:gs>
            <a:gs pos="65000">
              <a:schemeClr val="accent1">
                <a:lumMod val="75000"/>
              </a:schemeClr>
            </a:gs>
            <a:gs pos="100000">
              <a:schemeClr val="accent1">
                <a:lumMod val="75000"/>
              </a:schemeClr>
            </a:gs>
            <a:gs pos="100000">
              <a:schemeClr val="accent1">
                <a:lumMod val="7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2CF8A7AA-5CE6-9C76-B613-6C56E43C1B0E}"/>
              </a:ext>
            </a:extLst>
          </p:cNvPr>
          <p:cNvSpPr txBox="1"/>
          <p:nvPr/>
        </p:nvSpPr>
        <p:spPr>
          <a:xfrm>
            <a:off x="0" y="0"/>
            <a:ext cx="9144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>
                <a:solidFill>
                  <a:srgbClr val="002060"/>
                </a:solidFill>
                <a:latin typeface="Bahnschrift" panose="020B0502040204020203" pitchFamily="34" charset="0"/>
              </a:rPr>
              <a:t>W ROKU 1979 (LUB 1980) DRUŻYNA JUNIORÓW PROWADZONA PRZEZ </a:t>
            </a:r>
            <a:r>
              <a:rPr lang="pl-PL" sz="2400" b="1" dirty="0">
                <a:solidFill>
                  <a:srgbClr val="00206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Bahnschrift" panose="020B0502040204020203" pitchFamily="34" charset="0"/>
              </a:rPr>
              <a:t>WALDEMARA KLUGMANNA </a:t>
            </a:r>
            <a:r>
              <a:rPr lang="pl-PL" sz="2400" b="1" dirty="0">
                <a:solidFill>
                  <a:srgbClr val="002060"/>
                </a:solidFill>
                <a:latin typeface="Bahnschrift" panose="020B0502040204020203" pitchFamily="34" charset="0"/>
              </a:rPr>
              <a:t>( PO JEGO WYJEŹDZIE ZA GRANICĘ OBOWIĄZKI SZKOLENIOWE PRZEJĄŁ </a:t>
            </a:r>
            <a:r>
              <a:rPr lang="pl-PL" sz="2400" b="1" dirty="0">
                <a:solidFill>
                  <a:srgbClr val="00206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Bahnschrift" panose="020B0502040204020203" pitchFamily="34" charset="0"/>
              </a:rPr>
              <a:t>MIROSŁAW POTULSKI </a:t>
            </a:r>
            <a:r>
              <a:rPr lang="pl-PL" sz="2400" b="1" dirty="0">
                <a:solidFill>
                  <a:srgbClr val="002060"/>
                </a:solidFill>
                <a:latin typeface="Bahnschrift" panose="020B0502040204020203" pitchFamily="34" charset="0"/>
              </a:rPr>
              <a:t>) AWANSUJE DO WOJEWÓDZKIEJ LIGI JUNIORÓW, KTÓRĄ TWORZYŁY GŁÓWNIE DRUŻYNY JUNIORSKIE REPREZENTUJĄCE I, II ORAZ III-LIGOWE KLUBY PIŁKARSKIE.</a:t>
            </a:r>
          </a:p>
          <a:p>
            <a:pPr algn="ctr"/>
            <a:endParaRPr lang="pl-PL" sz="2400" dirty="0">
              <a:solidFill>
                <a:srgbClr val="002060"/>
              </a:solidFill>
              <a:latin typeface="Bahnschrift" panose="020B0502040204020203" pitchFamily="34" charset="0"/>
            </a:endParaRPr>
          </a:p>
          <a:p>
            <a:pPr algn="ctr"/>
            <a:r>
              <a:rPr lang="pl-PL" sz="2400" b="1" dirty="0">
                <a:solidFill>
                  <a:srgbClr val="002060"/>
                </a:solidFill>
                <a:latin typeface="Bahnschrift" panose="020B0502040204020203" pitchFamily="34" charset="0"/>
              </a:rPr>
              <a:t>POMIMO WIELU (CZĘSTO BARDZO WYSOKICH PORAŻEK) OKRES TEN NALEŻY UZNAĆ ZA CZAS OWOCNEJ NAUKI, DZIĘKI KTÓREJ CZĘŚĆ CHŁOPCÓW NIEBAWEM ZASILIŁA DRUŻYNĘ SENIORÓW.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B2EC83B3-8070-3A79-0C55-99FEA4C119FF}"/>
              </a:ext>
            </a:extLst>
          </p:cNvPr>
          <p:cNvSpPr txBox="1"/>
          <p:nvPr/>
        </p:nvSpPr>
        <p:spPr>
          <a:xfrm>
            <a:off x="0" y="5024643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800" b="1" dirty="0">
                <a:solidFill>
                  <a:srgbClr val="FFFF00"/>
                </a:solidFill>
                <a:latin typeface="Bahnschrift" panose="020B0502040204020203" pitchFamily="34" charset="0"/>
              </a:rPr>
              <a:t>CÓŻ PORABIALI SENIORZY?</a:t>
            </a:r>
          </a:p>
        </p:txBody>
      </p:sp>
    </p:spTree>
    <p:extLst>
      <p:ext uri="{BB962C8B-B14F-4D97-AF65-F5344CB8AC3E}">
        <p14:creationId xmlns:p14="http://schemas.microsoft.com/office/powerpoint/2010/main" val="30624524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2000">
              <a:srgbClr val="FFFF00"/>
            </a:gs>
            <a:gs pos="65000">
              <a:schemeClr val="accent1">
                <a:lumMod val="75000"/>
              </a:schemeClr>
            </a:gs>
            <a:gs pos="100000">
              <a:schemeClr val="accent1">
                <a:lumMod val="75000"/>
              </a:schemeClr>
            </a:gs>
            <a:gs pos="100000">
              <a:schemeClr val="accent1">
                <a:lumMod val="7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14A37665-DFB1-5F7D-C66F-B92D857BFA7B}"/>
              </a:ext>
            </a:extLst>
          </p:cNvPr>
          <p:cNvSpPr txBox="1"/>
          <p:nvPr/>
        </p:nvSpPr>
        <p:spPr>
          <a:xfrm>
            <a:off x="0" y="0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>
                <a:solidFill>
                  <a:srgbClr val="00206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Bahnschrift" panose="020B0502040204020203" pitchFamily="34" charset="0"/>
              </a:rPr>
              <a:t>LATA 80-TE DLA DRUŻYNY SENIORSKIEJ BYŁY </a:t>
            </a:r>
          </a:p>
          <a:p>
            <a:pPr algn="ctr"/>
            <a:r>
              <a:rPr lang="pl-PL" sz="2800" b="1" dirty="0">
                <a:solidFill>
                  <a:srgbClr val="00206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Bahnschrift" panose="020B0502040204020203" pitchFamily="34" charset="0"/>
              </a:rPr>
              <a:t>BARDZO PRACOWITE I EKSCYTUJĄCE ZARAZEM…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E14522A3-35D8-5FDF-6C0E-3C47E5FD3A2D}"/>
              </a:ext>
            </a:extLst>
          </p:cNvPr>
          <p:cNvSpPr txBox="1"/>
          <p:nvPr/>
        </p:nvSpPr>
        <p:spPr>
          <a:xfrm>
            <a:off x="-3" y="1188536"/>
            <a:ext cx="9143999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600" b="1" dirty="0">
                <a:solidFill>
                  <a:srgbClr val="002060"/>
                </a:solidFill>
                <a:latin typeface="Bahnschrift" panose="020B0502040204020203" pitchFamily="34" charset="0"/>
              </a:rPr>
              <a:t>1980 R. –  DRUŻYNA ODWIEDZIŁA BUŁGARIĘ W RAMACH WSPÓŁPRACY BLIŹNIACZYCH ZAKŁADÓW                                            W CZARNEJ WODZIE I SILISTRZE. 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90803084-A967-9512-09D6-B31DCE1099F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3726873"/>
            <a:ext cx="4572000" cy="3131127"/>
          </a:xfrm>
          <a:prstGeom prst="rect">
            <a:avLst/>
          </a:prstGeom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788588CA-D72A-5CC0-F4F3-3BB36072FFE8}"/>
              </a:ext>
            </a:extLst>
          </p:cNvPr>
          <p:cNvSpPr txBox="1"/>
          <p:nvPr/>
        </p:nvSpPr>
        <p:spPr>
          <a:xfrm>
            <a:off x="2" y="2481198"/>
            <a:ext cx="9143998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600" b="1" dirty="0">
                <a:solidFill>
                  <a:srgbClr val="FFFF00"/>
                </a:solidFill>
                <a:latin typeface="Bahnschrift" panose="020B0502040204020203" pitchFamily="34" charset="0"/>
              </a:rPr>
              <a:t>OGROMNĄ ROLĘ W ORGANIZACJI WYJAZDU ODEGRAŁ </a:t>
            </a:r>
          </a:p>
          <a:p>
            <a:pPr algn="ctr"/>
            <a:r>
              <a:rPr lang="pl-PL" sz="2600" b="1" dirty="0">
                <a:solidFill>
                  <a:srgbClr val="FFFF00"/>
                </a:solidFill>
                <a:latin typeface="Bahnschrift" panose="020B0502040204020203" pitchFamily="34" charset="0"/>
              </a:rPr>
              <a:t>Z-CA DYREKTORA DS. TECHNICZNYCH </a:t>
            </a:r>
          </a:p>
          <a:p>
            <a:pPr algn="ctr"/>
            <a:r>
              <a:rPr lang="pl-PL" sz="2600" b="1" dirty="0">
                <a:solidFill>
                  <a:srgbClr val="FFFF00"/>
                </a:solidFill>
                <a:latin typeface="Bahnschrift" panose="020B0502040204020203" pitchFamily="34" charset="0"/>
              </a:rPr>
              <a:t>– </a:t>
            </a:r>
            <a:r>
              <a:rPr lang="pl-PL" sz="2600" b="1" dirty="0">
                <a:solidFill>
                  <a:srgbClr val="FFFF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Bahnschrift" panose="020B0502040204020203" pitchFamily="34" charset="0"/>
              </a:rPr>
              <a:t>BARTŁOMIEJ BURDUKIEWICZ</a:t>
            </a:r>
            <a:r>
              <a:rPr lang="pl-PL" sz="2600" b="1" dirty="0">
                <a:solidFill>
                  <a:srgbClr val="FFFF00"/>
                </a:solidFill>
                <a:effectLst/>
                <a:latin typeface="Bahnschrift" panose="020B0502040204020203" pitchFamily="34" charset="0"/>
              </a:rPr>
              <a:t>.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110A4917-93B2-9350-56DD-5D22063EED8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83" r="18234"/>
          <a:stretch/>
        </p:blipFill>
        <p:spPr>
          <a:xfrm>
            <a:off x="4571996" y="3725037"/>
            <a:ext cx="4572000" cy="3132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2570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2000">
              <a:srgbClr val="FFFF00"/>
            </a:gs>
            <a:gs pos="65000">
              <a:schemeClr val="accent1">
                <a:lumMod val="75000"/>
              </a:schemeClr>
            </a:gs>
            <a:gs pos="100000">
              <a:schemeClr val="accent1">
                <a:lumMod val="75000"/>
              </a:schemeClr>
            </a:gs>
            <a:gs pos="100000">
              <a:schemeClr val="accent1">
                <a:lumMod val="7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FB069D8D-F495-64C8-3430-F8BD010EE4D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1398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2000">
              <a:srgbClr val="FFFF00"/>
            </a:gs>
            <a:gs pos="65000">
              <a:schemeClr val="accent1">
                <a:lumMod val="75000"/>
              </a:schemeClr>
            </a:gs>
            <a:gs pos="100000">
              <a:schemeClr val="accent1">
                <a:lumMod val="75000"/>
              </a:schemeClr>
            </a:gs>
            <a:gs pos="100000">
              <a:schemeClr val="accent1">
                <a:lumMod val="7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41B6A202-28C2-1612-3B17-75942BFBD97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7912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2000">
              <a:srgbClr val="FFFF00"/>
            </a:gs>
            <a:gs pos="65000">
              <a:schemeClr val="accent1">
                <a:lumMod val="75000"/>
              </a:schemeClr>
            </a:gs>
            <a:gs pos="100000">
              <a:schemeClr val="accent1">
                <a:lumMod val="75000"/>
              </a:schemeClr>
            </a:gs>
            <a:gs pos="100000">
              <a:schemeClr val="accent1">
                <a:lumMod val="7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59D8EF9C-FC95-C7BB-6F14-DE497A89A10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65" r="12427"/>
          <a:stretch/>
        </p:blipFill>
        <p:spPr>
          <a:xfrm>
            <a:off x="831" y="0"/>
            <a:ext cx="4571169" cy="6858000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F710B556-F2A1-FE03-AAD9-801AE1C9A06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7" r="22428"/>
          <a:stretch/>
        </p:blipFill>
        <p:spPr>
          <a:xfrm>
            <a:off x="4572000" y="0"/>
            <a:ext cx="45711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1110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2000">
              <a:srgbClr val="FFFF00"/>
            </a:gs>
            <a:gs pos="65000">
              <a:schemeClr val="accent1">
                <a:lumMod val="75000"/>
              </a:schemeClr>
            </a:gs>
            <a:gs pos="100000">
              <a:schemeClr val="accent1">
                <a:lumMod val="75000"/>
              </a:schemeClr>
            </a:gs>
            <a:gs pos="100000">
              <a:schemeClr val="accent1">
                <a:lumMod val="7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CC5AD556-E105-1558-6D64-736288B03905}"/>
              </a:ext>
            </a:extLst>
          </p:cNvPr>
          <p:cNvSpPr txBox="1"/>
          <p:nvPr/>
        </p:nvSpPr>
        <p:spPr>
          <a:xfrm>
            <a:off x="-1" y="-19993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>
                <a:solidFill>
                  <a:srgbClr val="00206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Bahnschrift" panose="020B0502040204020203" pitchFamily="34" charset="0"/>
              </a:rPr>
              <a:t>LATA 80-TE DLA DRUŻYNY SENIORSKIEJ BYŁY </a:t>
            </a:r>
          </a:p>
          <a:p>
            <a:pPr algn="ctr"/>
            <a:r>
              <a:rPr lang="pl-PL" sz="2800" b="1" dirty="0">
                <a:solidFill>
                  <a:srgbClr val="00206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Bahnschrift" panose="020B0502040204020203" pitchFamily="34" charset="0"/>
              </a:rPr>
              <a:t>BARDZO PRACOWITE I EKSCYTUJĄCE ZARAZEM…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6A47AD24-FCC0-2F6E-897F-37A239AE3C76}"/>
              </a:ext>
            </a:extLst>
          </p:cNvPr>
          <p:cNvSpPr txBox="1"/>
          <p:nvPr/>
        </p:nvSpPr>
        <p:spPr>
          <a:xfrm>
            <a:off x="0" y="1192876"/>
            <a:ext cx="91440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>
                <a:solidFill>
                  <a:srgbClr val="002060"/>
                </a:solidFill>
                <a:latin typeface="Bahnschrift" panose="020B0502040204020203" pitchFamily="34" charset="0"/>
              </a:rPr>
              <a:t>W RAMACH OBCHODÓW „DNIA PIŁKARZA” W CZARNEJ WODZIE GOŚCIŁY M.IN.: ARKA GDYNIA, BAŁTYK GDYNIA, LECHIA GDAŃSK.</a:t>
            </a:r>
          </a:p>
          <a:p>
            <a:pPr algn="ctr"/>
            <a:endParaRPr lang="pl-PL" sz="2000" dirty="0">
              <a:solidFill>
                <a:srgbClr val="002060"/>
              </a:solidFill>
              <a:latin typeface="Bahnschrift" panose="020B0502040204020203" pitchFamily="34" charset="0"/>
            </a:endParaRP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F63DBFFC-703D-14BF-9F17-29367659B7C2}"/>
              </a:ext>
            </a:extLst>
          </p:cNvPr>
          <p:cNvSpPr txBox="1"/>
          <p:nvPr/>
        </p:nvSpPr>
        <p:spPr>
          <a:xfrm>
            <a:off x="1" y="3734278"/>
            <a:ext cx="9143999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200" b="1" dirty="0">
                <a:solidFill>
                  <a:srgbClr val="FFFF00"/>
                </a:solidFill>
                <a:latin typeface="Bahnschrift" panose="020B0502040204020203" pitchFamily="34" charset="0"/>
              </a:rPr>
              <a:t>NADMIENIĆ NALEŻY, IŻ CZARNOWODZIANIE W ROKU 1984 MIERZYLI SIĘ ZE SŁYNNĄ LECHIĄ, KTÓRA W 1983 ROKU ZDOBYŁA PUCHAR POLSKI DZIĘKI CZEMU AWANSOWAŁA DO PUCHARU ZDOBYWCÓW PUCHARÓW, GDZIE RYWALIZOWAŁA Z JUVENTUSEM TURYN</a:t>
            </a:r>
          </a:p>
          <a:p>
            <a:pPr algn="ctr"/>
            <a:r>
              <a:rPr lang="pl-PL" sz="2200" b="1" dirty="0">
                <a:solidFill>
                  <a:srgbClr val="FFFF00"/>
                </a:solidFill>
                <a:latin typeface="Bahnschrift" panose="020B0502040204020203" pitchFamily="34" charset="0"/>
              </a:rPr>
              <a:t> (ZBIGNIEW BONIEK, MICHEL PLATINI).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ED4D0A3B-FD69-F3ED-C141-744DB69F4AD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09" r="6515" b="49999"/>
          <a:stretch/>
        </p:blipFill>
        <p:spPr>
          <a:xfrm>
            <a:off x="0" y="2336743"/>
            <a:ext cx="9144001" cy="1200330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8D692B4A-6A5A-D2CD-395B-E6307D05AFB8}"/>
              </a:ext>
            </a:extLst>
          </p:cNvPr>
          <p:cNvSpPr txBox="1"/>
          <p:nvPr/>
        </p:nvSpPr>
        <p:spPr>
          <a:xfrm>
            <a:off x="1" y="5723016"/>
            <a:ext cx="914399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200" b="1" dirty="0">
                <a:solidFill>
                  <a:srgbClr val="FFFF00"/>
                </a:solidFill>
                <a:latin typeface="Bahnschrift" panose="020B0502040204020203" pitchFamily="34" charset="0"/>
              </a:rPr>
              <a:t>W TRAKCIE MECZU Z LECHIĄ RZUT KARNY WYKONYWANY PRZEZ                                JERZEGO KRUSZCZYŃSKIEGO (ZDOBYWCY BRAMKI Z JUVENTUSEM) </a:t>
            </a:r>
          </a:p>
          <a:p>
            <a:pPr algn="ctr"/>
            <a:r>
              <a:rPr lang="pl-PL" sz="2200" b="1" dirty="0">
                <a:solidFill>
                  <a:srgbClr val="FFFF00"/>
                </a:solidFill>
                <a:latin typeface="Bahnschrift" panose="020B0502040204020203" pitchFamily="34" charset="0"/>
              </a:rPr>
              <a:t>OBRONIŁ </a:t>
            </a:r>
            <a:r>
              <a:rPr lang="pl-PL" sz="2200" b="1" dirty="0">
                <a:solidFill>
                  <a:srgbClr val="FFFF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Bahnschrift" panose="020B0502040204020203" pitchFamily="34" charset="0"/>
              </a:rPr>
              <a:t>ANDRZEJ KOWALSKI</a:t>
            </a:r>
            <a:r>
              <a:rPr lang="pl-PL" sz="2200" b="1" dirty="0">
                <a:solidFill>
                  <a:srgbClr val="FFFF00"/>
                </a:solidFill>
                <a:latin typeface="Bahnschrift" panose="020B0502040204020203" pitchFamily="34" charset="0"/>
              </a:rPr>
              <a:t>.</a:t>
            </a:r>
            <a:endParaRPr lang="pl-PL" sz="2200" b="1" dirty="0"/>
          </a:p>
        </p:txBody>
      </p:sp>
    </p:spTree>
    <p:extLst>
      <p:ext uri="{BB962C8B-B14F-4D97-AF65-F5344CB8AC3E}">
        <p14:creationId xmlns:p14="http://schemas.microsoft.com/office/powerpoint/2010/main" val="19668761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2000">
              <a:srgbClr val="FFFF00"/>
            </a:gs>
            <a:gs pos="65000">
              <a:schemeClr val="accent1">
                <a:lumMod val="75000"/>
              </a:schemeClr>
            </a:gs>
            <a:gs pos="100000">
              <a:schemeClr val="accent1">
                <a:lumMod val="75000"/>
              </a:schemeClr>
            </a:gs>
            <a:gs pos="100000">
              <a:schemeClr val="accent1">
                <a:lumMod val="7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B6C2FCCF-8C1D-87A7-196A-D8292AD2BB7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6200"/>
            <a:ext cx="9144000" cy="693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0881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2000">
              <a:srgbClr val="FFFF00"/>
            </a:gs>
            <a:gs pos="65000">
              <a:schemeClr val="accent1">
                <a:lumMod val="75000"/>
              </a:schemeClr>
            </a:gs>
            <a:gs pos="100000">
              <a:schemeClr val="accent1">
                <a:lumMod val="75000"/>
              </a:schemeClr>
            </a:gs>
            <a:gs pos="100000">
              <a:schemeClr val="accent1">
                <a:lumMod val="7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9711B68C-DE9A-1B67-D8BB-2A121708FD31}"/>
              </a:ext>
            </a:extLst>
          </p:cNvPr>
          <p:cNvSpPr txBox="1"/>
          <p:nvPr/>
        </p:nvSpPr>
        <p:spPr>
          <a:xfrm>
            <a:off x="949036" y="667756"/>
            <a:ext cx="4052455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5400" b="1" dirty="0">
                <a:solidFill>
                  <a:schemeClr val="accent1">
                    <a:lumMod val="50000"/>
                  </a:schemeClr>
                </a:solidFill>
                <a:latin typeface="Bahnschrift" panose="020B0502040204020203" pitchFamily="34" charset="0"/>
              </a:rPr>
              <a:t>JAK TO SIĘ WSZYSTKO</a:t>
            </a:r>
          </a:p>
          <a:p>
            <a:pPr algn="ctr"/>
            <a:endParaRPr lang="pl-PL" sz="5400" b="1" dirty="0">
              <a:solidFill>
                <a:schemeClr val="accent1">
                  <a:lumMod val="50000"/>
                </a:schemeClr>
              </a:solidFill>
              <a:latin typeface="Bahnschrift" panose="020B0502040204020203" pitchFamily="34" charset="0"/>
            </a:endParaRPr>
          </a:p>
          <a:p>
            <a:pPr algn="ctr"/>
            <a:endParaRPr lang="pl-PL" sz="5400" b="1" dirty="0">
              <a:solidFill>
                <a:schemeClr val="accent1">
                  <a:lumMod val="50000"/>
                </a:schemeClr>
              </a:solidFill>
              <a:latin typeface="Bahnschrift" panose="020B0502040204020203" pitchFamily="34" charset="0"/>
            </a:endParaRPr>
          </a:p>
          <a:p>
            <a:pPr algn="ctr"/>
            <a:endParaRPr lang="pl-PL" sz="5400" b="1" dirty="0">
              <a:solidFill>
                <a:schemeClr val="accent1">
                  <a:lumMod val="50000"/>
                </a:schemeClr>
              </a:solidFill>
              <a:latin typeface="Bahnschrift" panose="020B0502040204020203" pitchFamily="34" charset="0"/>
            </a:endParaRPr>
          </a:p>
          <a:p>
            <a:pPr algn="ctr"/>
            <a:r>
              <a:rPr lang="pl-PL" sz="5400" b="1" dirty="0">
                <a:solidFill>
                  <a:schemeClr val="accent1">
                    <a:lumMod val="50000"/>
                  </a:schemeClr>
                </a:solidFill>
                <a:latin typeface="Bahnschrift" panose="020B0502040204020203" pitchFamily="34" charset="0"/>
              </a:rPr>
              <a:t> </a:t>
            </a:r>
            <a:r>
              <a:rPr lang="pl-PL" sz="5400" b="1" dirty="0">
                <a:solidFill>
                  <a:srgbClr val="FFFF00"/>
                </a:solidFill>
                <a:latin typeface="Bahnschrift" panose="020B0502040204020203" pitchFamily="34" charset="0"/>
              </a:rPr>
              <a:t>ZACZĘŁO?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B590CD5F-DBEC-9468-AF73-8FA1AFE179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3254" y="1981200"/>
            <a:ext cx="3600746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7236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2000">
              <a:srgbClr val="FFFF00"/>
            </a:gs>
            <a:gs pos="65000">
              <a:schemeClr val="accent1">
                <a:lumMod val="75000"/>
              </a:schemeClr>
            </a:gs>
            <a:gs pos="100000">
              <a:schemeClr val="accent1">
                <a:lumMod val="75000"/>
              </a:schemeClr>
            </a:gs>
            <a:gs pos="100000">
              <a:schemeClr val="accent1">
                <a:lumMod val="7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502AF8F5-1EA8-F606-E872-5829CCBD4D0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9199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2000">
              <a:srgbClr val="FFFF00"/>
            </a:gs>
            <a:gs pos="65000">
              <a:schemeClr val="accent1">
                <a:lumMod val="75000"/>
              </a:schemeClr>
            </a:gs>
            <a:gs pos="100000">
              <a:schemeClr val="accent1">
                <a:lumMod val="75000"/>
              </a:schemeClr>
            </a:gs>
            <a:gs pos="100000">
              <a:schemeClr val="accent1">
                <a:lumMod val="7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D9661150-1440-857D-D913-468F11D81CC0}"/>
              </a:ext>
            </a:extLst>
          </p:cNvPr>
          <p:cNvSpPr txBox="1"/>
          <p:nvPr/>
        </p:nvSpPr>
        <p:spPr>
          <a:xfrm>
            <a:off x="0" y="1086248"/>
            <a:ext cx="914400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300" b="1" dirty="0">
                <a:solidFill>
                  <a:srgbClr val="002060"/>
                </a:solidFill>
                <a:latin typeface="Bahnschrift" panose="020B0502040204020203" pitchFamily="34" charset="0"/>
              </a:rPr>
              <a:t>DRUŻYNA SENIORÓW PRZYGOTROWYWAŁA SIĘ DO ROZGRYWEK LIGOWYCH W TRAKCIE OBOZÓW SZKOLENIOWO-KONDYCYJNYCH ORGANIZOWANYCH NA SAMYM STADIONIE, JAK RÓWNIEŻ                           W ZAKŁADOWYM OŚRODKU WYPOCZYNKOWYM W BORSKU.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F9E0E5F9-27BF-2FF2-2524-9FFA90A198D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61" t="2650" r="6373" b="8400"/>
          <a:stretch/>
        </p:blipFill>
        <p:spPr>
          <a:xfrm>
            <a:off x="4572000" y="3627560"/>
            <a:ext cx="4572000" cy="3230439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1F93D315-50A9-6300-B031-4B0D6EB1D184}"/>
              </a:ext>
            </a:extLst>
          </p:cNvPr>
          <p:cNvSpPr txBox="1"/>
          <p:nvPr/>
        </p:nvSpPr>
        <p:spPr>
          <a:xfrm>
            <a:off x="0" y="2695458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Bahnschrift" panose="020B0502040204020203" pitchFamily="34" charset="0"/>
              </a:rPr>
              <a:t>W SEZONIE 1984/1985 ZORGANIZOWANO OBÓZ </a:t>
            </a:r>
          </a:p>
          <a:p>
            <a:pPr algn="ctr"/>
            <a:r>
              <a:rPr lang="pl-PL" sz="24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Bahnschrift" panose="020B0502040204020203" pitchFamily="34" charset="0"/>
              </a:rPr>
              <a:t>W MIEJSCOWOŚCI LUBAWKA W SUDETACH. </a:t>
            </a: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61B5A590-7726-3ABE-9993-92BF459933D3}"/>
              </a:ext>
            </a:extLst>
          </p:cNvPr>
          <p:cNvSpPr txBox="1"/>
          <p:nvPr/>
        </p:nvSpPr>
        <p:spPr>
          <a:xfrm>
            <a:off x="0" y="85976"/>
            <a:ext cx="91440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2800" b="1" dirty="0">
                <a:solidFill>
                  <a:srgbClr val="00206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Bahnschrift" panose="020B0502040204020203" pitchFamily="34" charset="0"/>
              </a:rPr>
              <a:t>LATA 80-TE DLA DRUŻYN SENIORSKIEJ BYŁY </a:t>
            </a:r>
          </a:p>
          <a:p>
            <a:pPr algn="ctr"/>
            <a:r>
              <a:rPr lang="pl-PL" sz="2800" b="1" dirty="0">
                <a:solidFill>
                  <a:srgbClr val="00206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Bahnschrift" panose="020B0502040204020203" pitchFamily="34" charset="0"/>
              </a:rPr>
              <a:t>BARDZO EKSCYTUJĄCE I PRACOWITE ZARAZEM…</a:t>
            </a:r>
          </a:p>
        </p:txBody>
      </p:sp>
      <p:pic>
        <p:nvPicPr>
          <p:cNvPr id="13" name="Obraz 12">
            <a:extLst>
              <a:ext uri="{FF2B5EF4-FFF2-40B4-BE49-F238E27FC236}">
                <a16:creationId xmlns:a16="http://schemas.microsoft.com/office/drawing/2014/main" id="{1482FBC1-28E3-68EE-5781-2F15B76293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627560"/>
            <a:ext cx="4571999" cy="3230439"/>
          </a:xfrm>
          <a:prstGeom prst="rect">
            <a:avLst/>
          </a:prstGeom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73F85310-9A02-A7D9-912B-70DE8D46FAB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61" t="2650" r="6373" b="8400"/>
          <a:stretch/>
        </p:blipFill>
        <p:spPr>
          <a:xfrm>
            <a:off x="4572000" y="3627561"/>
            <a:ext cx="4572000" cy="3230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2522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2000">
              <a:srgbClr val="FFFF00"/>
            </a:gs>
            <a:gs pos="65000">
              <a:schemeClr val="accent1">
                <a:lumMod val="75000"/>
              </a:schemeClr>
            </a:gs>
            <a:gs pos="100000">
              <a:schemeClr val="accent1">
                <a:lumMod val="75000"/>
              </a:schemeClr>
            </a:gs>
            <a:gs pos="100000">
              <a:schemeClr val="accent1">
                <a:lumMod val="7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8B2B8947-DF38-364B-1D78-8597F6A1C887}"/>
              </a:ext>
            </a:extLst>
          </p:cNvPr>
          <p:cNvSpPr txBox="1"/>
          <p:nvPr/>
        </p:nvSpPr>
        <p:spPr>
          <a:xfrm>
            <a:off x="-1" y="166255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>
                <a:solidFill>
                  <a:srgbClr val="00206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Bahnschrift" panose="020B0502040204020203" pitchFamily="34" charset="0"/>
              </a:rPr>
              <a:t>CO Z ROZGRYWKAMI LIGOWYMI?</a:t>
            </a:r>
          </a:p>
        </p:txBody>
      </p:sp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id="{9197180E-EEB0-7B15-5986-F2CD22EC560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999859"/>
              </p:ext>
            </p:extLst>
          </p:nvPr>
        </p:nvGraphicFramePr>
        <p:xfrm>
          <a:off x="0" y="942109"/>
          <a:ext cx="9143999" cy="59492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96376">
                  <a:extLst>
                    <a:ext uri="{9D8B030D-6E8A-4147-A177-3AD203B41FA5}">
                      <a16:colId xmlns:a16="http://schemas.microsoft.com/office/drawing/2014/main" val="2973686931"/>
                    </a:ext>
                  </a:extLst>
                </a:gridCol>
                <a:gridCol w="2282541">
                  <a:extLst>
                    <a:ext uri="{9D8B030D-6E8A-4147-A177-3AD203B41FA5}">
                      <a16:colId xmlns:a16="http://schemas.microsoft.com/office/drawing/2014/main" val="3564787129"/>
                    </a:ext>
                  </a:extLst>
                </a:gridCol>
                <a:gridCol w="2282541">
                  <a:extLst>
                    <a:ext uri="{9D8B030D-6E8A-4147-A177-3AD203B41FA5}">
                      <a16:colId xmlns:a16="http://schemas.microsoft.com/office/drawing/2014/main" val="1332555931"/>
                    </a:ext>
                  </a:extLst>
                </a:gridCol>
                <a:gridCol w="2282541">
                  <a:extLst>
                    <a:ext uri="{9D8B030D-6E8A-4147-A177-3AD203B41FA5}">
                      <a16:colId xmlns:a16="http://schemas.microsoft.com/office/drawing/2014/main" val="2465825713"/>
                    </a:ext>
                  </a:extLst>
                </a:gridCol>
              </a:tblGrid>
              <a:tr h="609600"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SEZON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KLASA ROZGRYWKOWA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ZAJĘTE </a:t>
                      </a:r>
                    </a:p>
                    <a:p>
                      <a:pPr algn="ctr"/>
                      <a:r>
                        <a:rPr lang="pl-PL" dirty="0"/>
                        <a:t>MIEJSCE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ILOŚĆ ZDOBYTYCH PUNKTÓW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97889171"/>
                  </a:ext>
                </a:extLst>
              </a:tr>
              <a:tr h="482648"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1978/1979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A-KLASA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10 NA 13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BRAK INFO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87903279"/>
                  </a:ext>
                </a:extLst>
              </a:tr>
              <a:tr h="482648"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1979/1980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A-KLASA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4 NA 12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BRAK INFO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68128233"/>
                  </a:ext>
                </a:extLst>
              </a:tr>
              <a:tr h="482648"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1980/1981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A-KLASA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7 NA 12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BRAK INFO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98223209"/>
                  </a:ext>
                </a:extLst>
              </a:tr>
              <a:tr h="482648"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1981/1982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A-KLASA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3 NA 12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24 PKT.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06407973"/>
                  </a:ext>
                </a:extLst>
              </a:tr>
              <a:tr h="482648"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1982/1983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A-KLASA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8 NA 12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20 PKT.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45356370"/>
                  </a:ext>
                </a:extLst>
              </a:tr>
              <a:tr h="482648"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1983/1984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A-KLASA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6 NA 12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26 PKT.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83965336"/>
                  </a:ext>
                </a:extLst>
              </a:tr>
              <a:tr h="482648"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1984/1985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A-KLASA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6 NA 12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22 PKT.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97593701"/>
                  </a:ext>
                </a:extLst>
              </a:tr>
              <a:tr h="482648">
                <a:tc>
                  <a:txBody>
                    <a:bodyPr/>
                    <a:lstStyle/>
                    <a:p>
                      <a:pPr algn="ctr"/>
                      <a:r>
                        <a:rPr lang="pl-PL" b="1" dirty="0">
                          <a:solidFill>
                            <a:srgbClr val="FF0000"/>
                          </a:solidFill>
                        </a:rPr>
                        <a:t>1985/1986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1" dirty="0">
                          <a:solidFill>
                            <a:srgbClr val="FF0000"/>
                          </a:solidFill>
                        </a:rPr>
                        <a:t>A-KLASA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1" dirty="0">
                          <a:solidFill>
                            <a:srgbClr val="FF0000"/>
                          </a:solidFill>
                        </a:rPr>
                        <a:t>10 NA 12 SPADEK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1" dirty="0">
                          <a:solidFill>
                            <a:srgbClr val="FF0000"/>
                          </a:solidFill>
                        </a:rPr>
                        <a:t>14 PKT.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85283623"/>
                  </a:ext>
                </a:extLst>
              </a:tr>
              <a:tr h="482648">
                <a:tc>
                  <a:txBody>
                    <a:bodyPr/>
                    <a:lstStyle/>
                    <a:p>
                      <a:pPr algn="ctr"/>
                      <a:r>
                        <a:rPr lang="pl-PL" b="1" dirty="0">
                          <a:solidFill>
                            <a:srgbClr val="00B050"/>
                          </a:solidFill>
                        </a:rPr>
                        <a:t>1986/1987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1" dirty="0">
                          <a:solidFill>
                            <a:srgbClr val="00B050"/>
                          </a:solidFill>
                        </a:rPr>
                        <a:t>B-KLASA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1" dirty="0">
                          <a:solidFill>
                            <a:srgbClr val="00B050"/>
                          </a:solidFill>
                        </a:rPr>
                        <a:t>1 MIEJSCE (AWANS)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1" dirty="0">
                          <a:solidFill>
                            <a:srgbClr val="00B050"/>
                          </a:solidFill>
                        </a:rPr>
                        <a:t>BRAK INFO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99644686"/>
                  </a:ext>
                </a:extLst>
              </a:tr>
              <a:tr h="482648"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1987/1988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A KLASA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BRAK INFO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BRAK INFO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20894845"/>
                  </a:ext>
                </a:extLst>
              </a:tr>
              <a:tr h="482648">
                <a:tc>
                  <a:txBody>
                    <a:bodyPr/>
                    <a:lstStyle/>
                    <a:p>
                      <a:pPr algn="ctr"/>
                      <a:r>
                        <a:rPr lang="pl-PL" b="1" dirty="0">
                          <a:solidFill>
                            <a:srgbClr val="FF0000"/>
                          </a:solidFill>
                        </a:rPr>
                        <a:t>1988/1989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1" dirty="0">
                          <a:solidFill>
                            <a:srgbClr val="FF0000"/>
                          </a:solidFill>
                        </a:rPr>
                        <a:t>A KLASA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1" dirty="0">
                          <a:solidFill>
                            <a:srgbClr val="FF0000"/>
                          </a:solidFill>
                        </a:rPr>
                        <a:t>SPADEK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1" dirty="0">
                          <a:solidFill>
                            <a:srgbClr val="FF0000"/>
                          </a:solidFill>
                        </a:rPr>
                        <a:t>BRAK INFO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071296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046916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2000">
              <a:srgbClr val="FFFF00"/>
            </a:gs>
            <a:gs pos="65000">
              <a:schemeClr val="accent1">
                <a:lumMod val="75000"/>
              </a:schemeClr>
            </a:gs>
            <a:gs pos="100000">
              <a:schemeClr val="accent1">
                <a:lumMod val="75000"/>
              </a:schemeClr>
            </a:gs>
            <a:gs pos="100000">
              <a:schemeClr val="accent1">
                <a:lumMod val="7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209332AB-9742-5C5D-804D-B7752AF73850}"/>
              </a:ext>
            </a:extLst>
          </p:cNvPr>
          <p:cNvSpPr txBox="1"/>
          <p:nvPr/>
        </p:nvSpPr>
        <p:spPr>
          <a:xfrm>
            <a:off x="0" y="11691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b="1" dirty="0">
                <a:solidFill>
                  <a:srgbClr val="00206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Bahnschrift" panose="020B0502040204020203" pitchFamily="34" charset="0"/>
              </a:rPr>
              <a:t>LATA 90 – CO DWIE DRUŻYNY TO NIE JEDNA…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0A4D177C-387E-47C9-F276-EF0C262D973C}"/>
              </a:ext>
            </a:extLst>
          </p:cNvPr>
          <p:cNvSpPr txBox="1"/>
          <p:nvPr/>
        </p:nvSpPr>
        <p:spPr>
          <a:xfrm>
            <a:off x="0" y="804514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>
                <a:solidFill>
                  <a:srgbClr val="002060"/>
                </a:solidFill>
                <a:latin typeface="Bahnschrift" panose="020B0502040204020203" pitchFamily="34" charset="0"/>
              </a:rPr>
              <a:t>WDA POMIMO OGROMNYCH ASPIRACJI NA POCZĄTKU LAT 90 </a:t>
            </a:r>
          </a:p>
          <a:p>
            <a:pPr algn="ctr"/>
            <a:r>
              <a:rPr lang="pl-PL" sz="2400" b="1" dirty="0">
                <a:solidFill>
                  <a:srgbClr val="002060"/>
                </a:solidFill>
                <a:latin typeface="Bahnschrift" panose="020B0502040204020203" pitchFamily="34" charset="0"/>
              </a:rPr>
              <a:t>NIE JEST W STANIE WYWALCZYĆ PONOWNEGO AWANSU DO </a:t>
            </a:r>
          </a:p>
          <a:p>
            <a:pPr algn="ctr"/>
            <a:r>
              <a:rPr lang="pl-PL" sz="2400" b="1" dirty="0">
                <a:solidFill>
                  <a:srgbClr val="002060"/>
                </a:solidFill>
                <a:latin typeface="Bahnschrift" panose="020B0502040204020203" pitchFamily="34" charset="0"/>
              </a:rPr>
              <a:t>A-KLASY.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7DECE553-41EB-A23E-8D71-81C92982BA1E}"/>
              </a:ext>
            </a:extLst>
          </p:cNvPr>
          <p:cNvSpPr txBox="1"/>
          <p:nvPr/>
        </p:nvSpPr>
        <p:spPr>
          <a:xfrm>
            <a:off x="0" y="2124256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>
                <a:solidFill>
                  <a:srgbClr val="002060"/>
                </a:solidFill>
                <a:latin typeface="Bahnschrift" panose="020B0502040204020203" pitchFamily="34" charset="0"/>
              </a:rPr>
              <a:t>W SEZONIE 1994/1995 DO ROZGRYWEK B- KLASY POWOŁANE ZOSTAJĄ DWA ZESPOŁY Z NASZEJ MIEJSCOWOŚCI: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B977F4CE-2C74-3CFD-E2D2-DBF04D3C5039}"/>
              </a:ext>
            </a:extLst>
          </p:cNvPr>
          <p:cNvSpPr txBox="1"/>
          <p:nvPr/>
        </p:nvSpPr>
        <p:spPr>
          <a:xfrm>
            <a:off x="1" y="6396335"/>
            <a:ext cx="44750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>
                <a:solidFill>
                  <a:srgbClr val="FFFF00"/>
                </a:solidFill>
                <a:latin typeface="Bahnschrift" panose="020B0502040204020203" pitchFamily="34" charset="0"/>
              </a:rPr>
              <a:t>ZPP CZARNA WODA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C3D45FD3-DBB3-D354-054D-FF4BB7403805}"/>
              </a:ext>
            </a:extLst>
          </p:cNvPr>
          <p:cNvSpPr txBox="1"/>
          <p:nvPr/>
        </p:nvSpPr>
        <p:spPr>
          <a:xfrm>
            <a:off x="4668982" y="6396335"/>
            <a:ext cx="44750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>
                <a:solidFill>
                  <a:srgbClr val="FFFF00"/>
                </a:solidFill>
                <a:latin typeface="Bahnschrift" panose="020B0502040204020203" pitchFamily="34" charset="0"/>
              </a:rPr>
              <a:t>TKKF „WDA” CZARNA WODA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451C027E-A760-810A-B7CD-D1A9BF5B415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7" t="11313" r="1638"/>
          <a:stretch/>
        </p:blipFill>
        <p:spPr>
          <a:xfrm>
            <a:off x="4572000" y="3040190"/>
            <a:ext cx="4572000" cy="3356145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6B1113AF-39A9-42F3-CE69-9E54D4E7B23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72"/>
          <a:stretch/>
        </p:blipFill>
        <p:spPr>
          <a:xfrm>
            <a:off x="1" y="3040191"/>
            <a:ext cx="4571999" cy="3356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579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2000">
              <a:srgbClr val="FFFF00"/>
            </a:gs>
            <a:gs pos="65000">
              <a:schemeClr val="accent1">
                <a:lumMod val="75000"/>
              </a:schemeClr>
            </a:gs>
            <a:gs pos="100000">
              <a:schemeClr val="accent1">
                <a:lumMod val="75000"/>
              </a:schemeClr>
            </a:gs>
            <a:gs pos="100000">
              <a:schemeClr val="accent1">
                <a:lumMod val="7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9EE6C782-092D-D42C-94A2-9A0265B6904C}"/>
              </a:ext>
            </a:extLst>
          </p:cNvPr>
          <p:cNvSpPr txBox="1"/>
          <p:nvPr/>
        </p:nvSpPr>
        <p:spPr>
          <a:xfrm>
            <a:off x="0" y="124691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>
                <a:solidFill>
                  <a:srgbClr val="00206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Bahnschrift" panose="020B0502040204020203" pitchFamily="34" charset="0"/>
              </a:rPr>
              <a:t>LATA 90 – CO DWIE DRUŻYNY TO NIE JEDNA…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E3BFAEAB-5BD7-193E-A572-4CE41EB3F1F6}"/>
              </a:ext>
            </a:extLst>
          </p:cNvPr>
          <p:cNvSpPr txBox="1"/>
          <p:nvPr/>
        </p:nvSpPr>
        <p:spPr>
          <a:xfrm>
            <a:off x="0" y="1149927"/>
            <a:ext cx="914400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>
                <a:solidFill>
                  <a:srgbClr val="002060"/>
                </a:solidFill>
                <a:latin typeface="Bahnschrift" panose="020B0502040204020203" pitchFamily="34" charset="0"/>
              </a:rPr>
              <a:t>JEDNA Z NICH WYWALCZYŁA AWANS DO A -KLASY. </a:t>
            </a:r>
          </a:p>
          <a:p>
            <a:pPr algn="ctr"/>
            <a:r>
              <a:rPr lang="pl-PL" sz="2400" b="1" dirty="0">
                <a:solidFill>
                  <a:srgbClr val="002060"/>
                </a:solidFill>
                <a:latin typeface="Bahnschrift" panose="020B0502040204020203" pitchFamily="34" charset="0"/>
              </a:rPr>
              <a:t>DOCHODZI DO POŁACZENIA EKIP. „WDA” KOLEJNE </a:t>
            </a:r>
          </a:p>
          <a:p>
            <a:pPr algn="ctr"/>
            <a:r>
              <a:rPr lang="pl-PL" sz="2400" b="1" dirty="0">
                <a:solidFill>
                  <a:srgbClr val="002060"/>
                </a:solidFill>
                <a:latin typeface="Bahnschrift" panose="020B0502040204020203" pitchFamily="34" charset="0"/>
              </a:rPr>
              <a:t>DWA LATA WYSTĘPUJE NA TYM SZCZEBLU ROZGRYWEK.</a:t>
            </a:r>
          </a:p>
          <a:p>
            <a:pPr algn="ctr"/>
            <a:endParaRPr lang="pl-PL" sz="2400" b="1" dirty="0">
              <a:solidFill>
                <a:srgbClr val="002060"/>
              </a:solidFill>
              <a:latin typeface="Bahnschrift" panose="020B0502040204020203" pitchFamily="34" charset="0"/>
            </a:endParaRPr>
          </a:p>
          <a:p>
            <a:pPr algn="ctr"/>
            <a:endParaRPr lang="pl-PL" sz="2400" b="1" dirty="0">
              <a:solidFill>
                <a:srgbClr val="002060"/>
              </a:solidFill>
              <a:latin typeface="Bahnschrift" panose="020B0502040204020203" pitchFamily="34" charset="0"/>
            </a:endParaRPr>
          </a:p>
          <a:p>
            <a:pPr algn="ctr"/>
            <a:r>
              <a:rPr lang="pl-PL" sz="2400" b="1" dirty="0">
                <a:solidFill>
                  <a:srgbClr val="002060"/>
                </a:solidFill>
                <a:latin typeface="Bahnschrift" panose="020B0502040204020203" pitchFamily="34" charset="0"/>
              </a:rPr>
              <a:t>W SEZONIE 1996/1997 DRUŻYNA SPADA DO B-KLASY. </a:t>
            </a:r>
          </a:p>
          <a:p>
            <a:pPr algn="ctr"/>
            <a:endParaRPr lang="pl-PL" sz="2400" b="1" dirty="0">
              <a:solidFill>
                <a:srgbClr val="002060"/>
              </a:solidFill>
              <a:latin typeface="Bahnschrift" panose="020B0502040204020203" pitchFamily="34" charset="0"/>
            </a:endParaRPr>
          </a:p>
          <a:p>
            <a:pPr algn="ctr"/>
            <a:endParaRPr lang="pl-PL" sz="2400" b="1" dirty="0">
              <a:solidFill>
                <a:srgbClr val="FFFF00"/>
              </a:solidFill>
              <a:latin typeface="Bahnschrift" panose="020B0502040204020203" pitchFamily="34" charset="0"/>
            </a:endParaRPr>
          </a:p>
          <a:p>
            <a:pPr algn="ctr"/>
            <a:endParaRPr lang="pl-PL" sz="2400" b="1" dirty="0">
              <a:solidFill>
                <a:srgbClr val="FFFF00"/>
              </a:solidFill>
              <a:latin typeface="Bahnschrift" panose="020B0502040204020203" pitchFamily="34" charset="0"/>
            </a:endParaRPr>
          </a:p>
          <a:p>
            <a:pPr algn="ctr"/>
            <a:r>
              <a:rPr lang="pl-PL" sz="2400" b="1" dirty="0">
                <a:solidFill>
                  <a:srgbClr val="FFFF00"/>
                </a:solidFill>
                <a:latin typeface="Bahnschrift" panose="020B0502040204020203" pitchFamily="34" charset="0"/>
              </a:rPr>
              <a:t>W KOLEJNYCH SEZONACH PODOPIECZNI TRENERA </a:t>
            </a:r>
          </a:p>
          <a:p>
            <a:pPr algn="ctr"/>
            <a:r>
              <a:rPr lang="pl-PL" sz="2400" b="1" dirty="0">
                <a:solidFill>
                  <a:srgbClr val="FFFF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Bahnschrift" panose="020B0502040204020203" pitchFamily="34" charset="0"/>
              </a:rPr>
              <a:t>ANDRZEJA SROKI </a:t>
            </a:r>
            <a:r>
              <a:rPr lang="pl-PL" sz="2400" b="1" dirty="0">
                <a:solidFill>
                  <a:srgbClr val="FFFF00"/>
                </a:solidFill>
                <a:latin typeface="Bahnschrift" panose="020B0502040204020203" pitchFamily="34" charset="0"/>
              </a:rPr>
              <a:t>(WZMOCNIENI O BYŁYCH JUNIORÓW STARSZYCH TRENERA </a:t>
            </a:r>
            <a:r>
              <a:rPr lang="pl-PL" sz="2400" b="1" dirty="0">
                <a:solidFill>
                  <a:srgbClr val="FFFF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Bahnschrift" panose="020B0502040204020203" pitchFamily="34" charset="0"/>
              </a:rPr>
              <a:t>MIROSŁAWA BIANKA</a:t>
            </a:r>
            <a:r>
              <a:rPr lang="pl-PL" sz="2400" b="1" dirty="0">
                <a:solidFill>
                  <a:srgbClr val="FFFF00"/>
                </a:solidFill>
                <a:latin typeface="Bahnschrift" panose="020B0502040204020203" pitchFamily="34" charset="0"/>
              </a:rPr>
              <a:t>) POMIMO BARDZO DOBREJ GRY, W WALCE O AWANS MUSZĄ OBEJŚĆ SIĘ SMAKIEM.  </a:t>
            </a:r>
          </a:p>
        </p:txBody>
      </p:sp>
    </p:spTree>
    <p:extLst>
      <p:ext uri="{BB962C8B-B14F-4D97-AF65-F5344CB8AC3E}">
        <p14:creationId xmlns:p14="http://schemas.microsoft.com/office/powerpoint/2010/main" val="1418814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2000">
              <a:srgbClr val="FFFF00"/>
            </a:gs>
            <a:gs pos="65000">
              <a:schemeClr val="accent1">
                <a:lumMod val="75000"/>
              </a:schemeClr>
            </a:gs>
            <a:gs pos="100000">
              <a:schemeClr val="accent1">
                <a:lumMod val="75000"/>
              </a:schemeClr>
            </a:gs>
            <a:gs pos="100000">
              <a:schemeClr val="accent1">
                <a:lumMod val="7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1B1AE971-1ADF-E4FA-BF00-2BC5F7128C7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3386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2000">
              <a:srgbClr val="FFFF00"/>
            </a:gs>
            <a:gs pos="65000">
              <a:schemeClr val="accent1">
                <a:lumMod val="75000"/>
              </a:schemeClr>
            </a:gs>
            <a:gs pos="100000">
              <a:schemeClr val="accent1">
                <a:lumMod val="75000"/>
              </a:schemeClr>
            </a:gs>
            <a:gs pos="100000">
              <a:schemeClr val="accent1">
                <a:lumMod val="7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CEF6195A-2DAE-BC1D-257C-3CC3A4BF55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5950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2000">
              <a:srgbClr val="FFFF00"/>
            </a:gs>
            <a:gs pos="65000">
              <a:schemeClr val="accent1">
                <a:lumMod val="75000"/>
              </a:schemeClr>
            </a:gs>
            <a:gs pos="100000">
              <a:schemeClr val="accent1">
                <a:lumMod val="75000"/>
              </a:schemeClr>
            </a:gs>
            <a:gs pos="100000">
              <a:schemeClr val="accent1">
                <a:lumMod val="7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B15CCB2D-B252-9CD2-BE8C-9FAC9C0756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12" t="39394" r="2377" b="4235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3856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2000">
              <a:srgbClr val="FFFF00"/>
            </a:gs>
            <a:gs pos="65000">
              <a:schemeClr val="accent1">
                <a:lumMod val="75000"/>
              </a:schemeClr>
            </a:gs>
            <a:gs pos="100000">
              <a:schemeClr val="accent1">
                <a:lumMod val="75000"/>
              </a:schemeClr>
            </a:gs>
            <a:gs pos="100000">
              <a:schemeClr val="accent1">
                <a:lumMod val="7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CAE1C903-33A2-88BC-E940-214185EF2648}"/>
              </a:ext>
            </a:extLst>
          </p:cNvPr>
          <p:cNvSpPr txBox="1"/>
          <p:nvPr/>
        </p:nvSpPr>
        <p:spPr>
          <a:xfrm>
            <a:off x="0" y="0"/>
            <a:ext cx="914400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200" b="1" dirty="0">
                <a:solidFill>
                  <a:srgbClr val="002060"/>
                </a:solidFill>
                <a:latin typeface="Bahnschrift" panose="020B0502040204020203" pitchFamily="34" charset="0"/>
              </a:rPr>
              <a:t>W DRUGIEJ POŁOWIE LAT 90 DRUŻYNY JUNIORSKIE Z CZARNEJ WODY MIAŁY OKAZJĘ SPRAWDZIĆ SIĘ W RYWALIZACJI Z NIEMIECKIMI                 I DUŃSKIMI RÓWIEŚNIKAMI NA TURNIEJU W DANII W RAMACH WSPÓŁPRACY Z ZAPRZYJAŹNIONĄ GMINĄ SYDFALSTER </a:t>
            </a:r>
          </a:p>
          <a:p>
            <a:pPr algn="ctr"/>
            <a:r>
              <a:rPr lang="pl-PL" sz="2200" b="1" dirty="0">
                <a:solidFill>
                  <a:srgbClr val="002060"/>
                </a:solidFill>
                <a:latin typeface="Bahnschrift" panose="020B0502040204020203" pitchFamily="34" charset="0"/>
              </a:rPr>
              <a:t>(OBECNIE GULDBORGSUND).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1172FEBA-E8E9-5CC8-F682-1A9D959B26A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37" b="4196"/>
          <a:stretch/>
        </p:blipFill>
        <p:spPr>
          <a:xfrm>
            <a:off x="0" y="4222927"/>
            <a:ext cx="4571999" cy="2635074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3D5F5CE2-1BD5-5760-4B10-7E91D96D370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1673689"/>
            <a:ext cx="4572001" cy="2549237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CC657C12-EF46-B4AD-AEA8-2549AF1C01E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9" y="3902363"/>
            <a:ext cx="4571999" cy="2955637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68AA10FA-C771-A318-1379-AFABB4F5D7E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91" b="7951"/>
          <a:stretch/>
        </p:blipFill>
        <p:spPr>
          <a:xfrm>
            <a:off x="4571999" y="1673690"/>
            <a:ext cx="4572001" cy="2235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7748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2000">
              <a:srgbClr val="FFFF00"/>
            </a:gs>
            <a:gs pos="65000">
              <a:schemeClr val="accent1">
                <a:lumMod val="75000"/>
              </a:schemeClr>
            </a:gs>
            <a:gs pos="100000">
              <a:schemeClr val="accent1">
                <a:lumMod val="75000"/>
              </a:schemeClr>
            </a:gs>
            <a:gs pos="100000">
              <a:schemeClr val="accent1">
                <a:lumMod val="7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6FFD5086-D875-BE81-2FBD-1577A5DAE07E}"/>
              </a:ext>
            </a:extLst>
          </p:cNvPr>
          <p:cNvSpPr txBox="1"/>
          <p:nvPr/>
        </p:nvSpPr>
        <p:spPr>
          <a:xfrm>
            <a:off x="0" y="111142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>
                <a:solidFill>
                  <a:srgbClr val="00206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Bahnschrift" panose="020B0502040204020203" pitchFamily="34" charset="0"/>
              </a:rPr>
              <a:t>PIERWSZA DEKADA XXI WIEKU – Z NIEBA DO PIEKŁA…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DC1B2B6E-181C-6C8F-C550-F6D099F69B38}"/>
              </a:ext>
            </a:extLst>
          </p:cNvPr>
          <p:cNvSpPr txBox="1"/>
          <p:nvPr/>
        </p:nvSpPr>
        <p:spPr>
          <a:xfrm>
            <a:off x="0" y="928254"/>
            <a:ext cx="91440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600" b="1" dirty="0">
                <a:solidFill>
                  <a:srgbClr val="002060"/>
                </a:solidFill>
                <a:latin typeface="Bahnschrift" panose="020B0502040204020203" pitchFamily="34" charset="0"/>
              </a:rPr>
              <a:t>W ROKU 2000 DRUŻYNĘ SENIORÓW PRZEJMUJE </a:t>
            </a:r>
          </a:p>
          <a:p>
            <a:pPr algn="ctr"/>
            <a:r>
              <a:rPr lang="pl-PL" sz="2600" b="1" dirty="0">
                <a:solidFill>
                  <a:srgbClr val="00206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Bahnschrift" panose="020B0502040204020203" pitchFamily="34" charset="0"/>
              </a:rPr>
              <a:t>MIROSŁAW KANIA</a:t>
            </a:r>
            <a:r>
              <a:rPr lang="pl-PL" sz="2600" b="1" dirty="0">
                <a:solidFill>
                  <a:srgbClr val="002060"/>
                </a:solidFill>
                <a:latin typeface="Bahnschrift" panose="020B0502040204020203" pitchFamily="34" charset="0"/>
              </a:rPr>
              <a:t>. </a:t>
            </a:r>
          </a:p>
          <a:p>
            <a:pPr algn="ctr"/>
            <a:r>
              <a:rPr lang="pl-PL" sz="2600" b="1" dirty="0">
                <a:solidFill>
                  <a:srgbClr val="002060"/>
                </a:solidFill>
                <a:latin typeface="Bahnschrift" panose="020B0502040204020203" pitchFamily="34" charset="0"/>
              </a:rPr>
              <a:t>W SEZONIE 2001/2002 WPROWADZA PONOWNIE CZARNOWODZIAN DO A-KLASY, PRZYPIECZĘTOWUJĄC SUKCES W OSTATNIM MECZU SEZONU W PAWŁOWIE</a:t>
            </a:r>
          </a:p>
          <a:p>
            <a:pPr algn="ctr"/>
            <a:r>
              <a:rPr lang="pl-PL" sz="2600" b="1" dirty="0">
                <a:solidFill>
                  <a:srgbClr val="002060"/>
                </a:solidFill>
                <a:latin typeface="Bahnschrift" panose="020B0502040204020203" pitchFamily="34" charset="0"/>
              </a:rPr>
              <a:t> (WYGRANA 5:0).</a:t>
            </a:r>
          </a:p>
          <a:p>
            <a:pPr algn="ctr"/>
            <a:endParaRPr lang="pl-PL" sz="2600" b="1" dirty="0">
              <a:solidFill>
                <a:srgbClr val="002060"/>
              </a:solidFill>
              <a:latin typeface="Bahnschrift" panose="020B0502040204020203" pitchFamily="34" charset="0"/>
            </a:endParaRPr>
          </a:p>
          <a:p>
            <a:pPr algn="ctr"/>
            <a:r>
              <a:rPr lang="pl-PL" sz="2600" b="1" dirty="0">
                <a:solidFill>
                  <a:srgbClr val="FFFF00"/>
                </a:solidFill>
                <a:latin typeface="Bahnschrift" panose="020B0502040204020203" pitchFamily="34" charset="0"/>
              </a:rPr>
              <a:t>PRZY STANIE 0:0 RZUT KARNY DLA GOSPODARZY BRONI STOJĄCY MIĘDZY SŁUPKAMI „WDY” </a:t>
            </a:r>
            <a:r>
              <a:rPr lang="pl-PL" sz="2600" b="1" dirty="0">
                <a:solidFill>
                  <a:srgbClr val="FFFF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Bahnschrift" panose="020B0502040204020203" pitchFamily="34" charset="0"/>
              </a:rPr>
              <a:t>KAROL RYBACKI</a:t>
            </a:r>
            <a:r>
              <a:rPr lang="pl-PL" sz="2600" b="1" dirty="0">
                <a:solidFill>
                  <a:srgbClr val="FFFF00"/>
                </a:solidFill>
                <a:latin typeface="Bahnschrift" panose="020B0502040204020203" pitchFamily="34" charset="0"/>
              </a:rPr>
              <a:t>.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DABAEAE0-7560-8691-F92E-C4EA5319D18A}"/>
              </a:ext>
            </a:extLst>
          </p:cNvPr>
          <p:cNvSpPr txBox="1"/>
          <p:nvPr/>
        </p:nvSpPr>
        <p:spPr>
          <a:xfrm>
            <a:off x="0" y="5084617"/>
            <a:ext cx="91440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600" b="1" dirty="0">
                <a:solidFill>
                  <a:srgbClr val="FFFF00"/>
                </a:solidFill>
                <a:latin typeface="Bahnschrift" panose="020B0502040204020203" pitchFamily="34" charset="0"/>
              </a:rPr>
              <a:t>OD RUNDY WIOSENNEJ SEZONU 2003/2004 </a:t>
            </a:r>
          </a:p>
          <a:p>
            <a:pPr algn="ctr"/>
            <a:r>
              <a:rPr lang="pl-PL" sz="2600" b="1" dirty="0">
                <a:solidFill>
                  <a:srgbClr val="FFFF00"/>
                </a:solidFill>
                <a:latin typeface="Bahnschrift" panose="020B0502040204020203" pitchFamily="34" charset="0"/>
              </a:rPr>
              <a:t>STERY W DRUŻYNIE PRZEJMUJE </a:t>
            </a:r>
          </a:p>
          <a:p>
            <a:pPr algn="ctr"/>
            <a:r>
              <a:rPr lang="pl-PL" sz="2600" b="1" dirty="0">
                <a:solidFill>
                  <a:srgbClr val="FFFF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Bahnschrift" panose="020B0502040204020203" pitchFamily="34" charset="0"/>
              </a:rPr>
              <a:t>SEBASTIAN JĘDRZEJEWSKI</a:t>
            </a:r>
            <a:r>
              <a:rPr lang="pl-PL" sz="2600" b="1" dirty="0">
                <a:solidFill>
                  <a:srgbClr val="FFFF00"/>
                </a:solidFill>
                <a:latin typeface="Bahnschrift" panose="020B05020402040202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614032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2000">
              <a:srgbClr val="FFFF00"/>
            </a:gs>
            <a:gs pos="65000">
              <a:schemeClr val="accent1">
                <a:lumMod val="75000"/>
              </a:schemeClr>
            </a:gs>
            <a:gs pos="100000">
              <a:schemeClr val="accent1">
                <a:lumMod val="75000"/>
              </a:schemeClr>
            </a:gs>
            <a:gs pos="100000">
              <a:schemeClr val="accent1">
                <a:lumMod val="7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40627446-7DEF-C327-8BF1-B2FD60B5E005}"/>
              </a:ext>
            </a:extLst>
          </p:cNvPr>
          <p:cNvSpPr txBox="1"/>
          <p:nvPr/>
        </p:nvSpPr>
        <p:spPr>
          <a:xfrm>
            <a:off x="0" y="235527"/>
            <a:ext cx="6137563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sz="2400" dirty="0">
              <a:latin typeface="Bahnschrift" panose="020B0502040204020203" pitchFamily="34" charset="0"/>
            </a:endParaRPr>
          </a:p>
          <a:p>
            <a:pPr algn="ctr"/>
            <a:r>
              <a:rPr lang="pl-PL" sz="2400" b="1" dirty="0">
                <a:solidFill>
                  <a:srgbClr val="002060"/>
                </a:solidFill>
                <a:latin typeface="Bahnschrift" panose="020B0502040204020203" pitchFamily="34" charset="0"/>
              </a:rPr>
              <a:t>ROZWÓJ CZARNEJ WODY W KAŻDYM ASPEKCIE (W TYM RÓWNIEŻ SPORTOWYM) Z PEWNOŚCIĄ UZALEŻNIONY BYŁ OD DECYZJI O BUDOWIE                              ZAKŁADU PŁYT PILŚNIOWYCH.</a:t>
            </a:r>
          </a:p>
          <a:p>
            <a:pPr algn="ctr"/>
            <a:endParaRPr lang="pl-PL" sz="2400" b="1" dirty="0">
              <a:solidFill>
                <a:srgbClr val="002060"/>
              </a:solidFill>
              <a:latin typeface="Bahnschrift" panose="020B0502040204020203" pitchFamily="34" charset="0"/>
            </a:endParaRPr>
          </a:p>
          <a:p>
            <a:pPr algn="ctr"/>
            <a:endParaRPr lang="pl-PL" sz="2400" b="1" dirty="0">
              <a:latin typeface="Bahnschrift" panose="020B0502040204020203" pitchFamily="34" charset="0"/>
            </a:endParaRPr>
          </a:p>
          <a:p>
            <a:pPr algn="ctr"/>
            <a:r>
              <a:rPr lang="pl-PL" sz="2400" b="1" dirty="0">
                <a:solidFill>
                  <a:srgbClr val="FFFF00"/>
                </a:solidFill>
                <a:latin typeface="Bahnschrift" panose="020B0502040204020203" pitchFamily="34" charset="0"/>
              </a:rPr>
              <a:t>POCZĄTEK BUDOWY ZPP PRZYPADŁ NA ROK 1947. CZTERY LATA PÓŹNIEJ RUSZYŁA PRODUKCJA.</a:t>
            </a:r>
          </a:p>
          <a:p>
            <a:pPr algn="ctr"/>
            <a:endParaRPr lang="pl-PL" sz="2400" b="1" dirty="0">
              <a:solidFill>
                <a:srgbClr val="FFFF00"/>
              </a:solidFill>
              <a:latin typeface="Bahnschrift" panose="020B0502040204020203" pitchFamily="34" charset="0"/>
            </a:endParaRPr>
          </a:p>
          <a:p>
            <a:pPr algn="ctr"/>
            <a:endParaRPr lang="pl-PL" sz="2400" b="1" dirty="0">
              <a:solidFill>
                <a:srgbClr val="FFFF00"/>
              </a:solidFill>
              <a:latin typeface="Bahnschrift" panose="020B0502040204020203" pitchFamily="34" charset="0"/>
            </a:endParaRPr>
          </a:p>
          <a:p>
            <a:pPr algn="ctr"/>
            <a:r>
              <a:rPr lang="pl-PL" sz="2400" b="1" dirty="0">
                <a:solidFill>
                  <a:srgbClr val="FFFF00"/>
                </a:solidFill>
                <a:latin typeface="Bahnschrift" panose="020B0502040204020203" pitchFamily="34" charset="0"/>
              </a:rPr>
              <a:t>DO CZARNEJ WODY PRZYBYWALI NOWI MIESZKAŃCY, DLA KTÓRYCH SPORT STAWAŁ SIĘ JEDNĄ Z FORM WYPOCZYNKU</a:t>
            </a:r>
            <a:r>
              <a:rPr lang="pl-PL" sz="2400" dirty="0">
                <a:solidFill>
                  <a:srgbClr val="FFFF00"/>
                </a:solidFill>
                <a:latin typeface="Bahnschrift" panose="020B0502040204020203" pitchFamily="34" charset="0"/>
              </a:rPr>
              <a:t>.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3AFC7F11-D5DA-7BB1-AAFE-3C95A1BCBF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7563" y="2341418"/>
            <a:ext cx="3006435" cy="2258291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5A12A21F-6FF0-27E3-4CF0-81155EE433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7565" y="4599708"/>
            <a:ext cx="3006433" cy="2258291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995C1FE6-0174-D6E4-F5CB-59320505DB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7563" y="0"/>
            <a:ext cx="3006435" cy="2348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9333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2000">
              <a:srgbClr val="FFFF00"/>
            </a:gs>
            <a:gs pos="65000">
              <a:schemeClr val="accent1">
                <a:lumMod val="75000"/>
              </a:schemeClr>
            </a:gs>
            <a:gs pos="100000">
              <a:schemeClr val="accent1">
                <a:lumMod val="75000"/>
              </a:schemeClr>
            </a:gs>
            <a:gs pos="100000">
              <a:schemeClr val="accent1">
                <a:lumMod val="7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0632B6FA-FA6B-C091-9D58-95A2CDF6523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3204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12B67595-2BD3-8EAD-1FA1-B41C92E2412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5291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2000">
              <a:srgbClr val="FFFF00"/>
            </a:gs>
            <a:gs pos="65000">
              <a:schemeClr val="accent1">
                <a:lumMod val="75000"/>
              </a:schemeClr>
            </a:gs>
            <a:gs pos="100000">
              <a:schemeClr val="accent1">
                <a:lumMod val="75000"/>
              </a:schemeClr>
            </a:gs>
            <a:gs pos="100000">
              <a:schemeClr val="accent1">
                <a:lumMod val="7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CF9CFCAC-A6E6-3599-3D0F-E633AB15341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0112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2000">
              <a:srgbClr val="FFFF00"/>
            </a:gs>
            <a:gs pos="65000">
              <a:schemeClr val="accent1">
                <a:lumMod val="75000"/>
              </a:schemeClr>
            </a:gs>
            <a:gs pos="100000">
              <a:schemeClr val="accent1">
                <a:lumMod val="75000"/>
              </a:schemeClr>
            </a:gs>
            <a:gs pos="100000">
              <a:schemeClr val="accent1">
                <a:lumMod val="7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E59D40BB-E06C-AB7E-EAE2-C15B9E1C580E}"/>
              </a:ext>
            </a:extLst>
          </p:cNvPr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800" b="1" dirty="0">
                <a:solidFill>
                  <a:srgbClr val="00206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Bahnschrift" panose="020B0502040204020203" pitchFamily="34" charset="0"/>
              </a:rPr>
              <a:t>PIERWSZA DEKADA XXI WIEKU – Z NIEBA DO PIEKŁA…</a:t>
            </a:r>
          </a:p>
        </p:txBody>
      </p:sp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id="{C3465B2E-BB25-0EDC-AF5B-A50C74AEEE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0146468"/>
              </p:ext>
            </p:extLst>
          </p:nvPr>
        </p:nvGraphicFramePr>
        <p:xfrm>
          <a:off x="-1" y="785364"/>
          <a:ext cx="9143999" cy="37643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96376">
                  <a:extLst>
                    <a:ext uri="{9D8B030D-6E8A-4147-A177-3AD203B41FA5}">
                      <a16:colId xmlns:a16="http://schemas.microsoft.com/office/drawing/2014/main" val="980117468"/>
                    </a:ext>
                  </a:extLst>
                </a:gridCol>
                <a:gridCol w="2282541">
                  <a:extLst>
                    <a:ext uri="{9D8B030D-6E8A-4147-A177-3AD203B41FA5}">
                      <a16:colId xmlns:a16="http://schemas.microsoft.com/office/drawing/2014/main" val="3871795678"/>
                    </a:ext>
                  </a:extLst>
                </a:gridCol>
                <a:gridCol w="2282541">
                  <a:extLst>
                    <a:ext uri="{9D8B030D-6E8A-4147-A177-3AD203B41FA5}">
                      <a16:colId xmlns:a16="http://schemas.microsoft.com/office/drawing/2014/main" val="3865072876"/>
                    </a:ext>
                  </a:extLst>
                </a:gridCol>
                <a:gridCol w="2282541">
                  <a:extLst>
                    <a:ext uri="{9D8B030D-6E8A-4147-A177-3AD203B41FA5}">
                      <a16:colId xmlns:a16="http://schemas.microsoft.com/office/drawing/2014/main" val="933852155"/>
                    </a:ext>
                  </a:extLst>
                </a:gridCol>
              </a:tblGrid>
              <a:tr h="723273"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SEZON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KLASA ROZGRYWKOWA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ZAJĘTE </a:t>
                      </a:r>
                    </a:p>
                    <a:p>
                      <a:pPr algn="ctr"/>
                      <a:r>
                        <a:rPr lang="pl-PL" dirty="0"/>
                        <a:t>MIEJSCE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ILOŚĆ ZDOBYTYCH PUNKTÓW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19747976"/>
                  </a:ext>
                </a:extLst>
              </a:tr>
              <a:tr h="506840"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2001/2002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B-KLASA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1 NA 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47 PKT.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48363091"/>
                  </a:ext>
                </a:extLst>
              </a:tr>
              <a:tr h="506840"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2002/2003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A-KLASA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8 NA 12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30 PKT.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46969913"/>
                  </a:ext>
                </a:extLst>
              </a:tr>
              <a:tr h="506840"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2003/2004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A-KLASA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6 NA 13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35 PKT.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72166608"/>
                  </a:ext>
                </a:extLst>
              </a:tr>
              <a:tr h="506840"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2004/2005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A-KLASA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5 NA 12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34 PKT.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581706"/>
                  </a:ext>
                </a:extLst>
              </a:tr>
              <a:tr h="506840">
                <a:tc>
                  <a:txBody>
                    <a:bodyPr/>
                    <a:lstStyle/>
                    <a:p>
                      <a:pPr algn="ctr"/>
                      <a:r>
                        <a:rPr lang="pl-PL" b="1" dirty="0">
                          <a:solidFill>
                            <a:srgbClr val="00B050"/>
                          </a:solidFill>
                        </a:rPr>
                        <a:t>2005/2006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1" dirty="0">
                          <a:solidFill>
                            <a:srgbClr val="00B050"/>
                          </a:solidFill>
                        </a:rPr>
                        <a:t>A-KLASA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1" dirty="0">
                          <a:solidFill>
                            <a:srgbClr val="00B050"/>
                          </a:solidFill>
                        </a:rPr>
                        <a:t>4 NA 12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1" dirty="0">
                          <a:solidFill>
                            <a:srgbClr val="00B050"/>
                          </a:solidFill>
                        </a:rPr>
                        <a:t>31 PKT.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13792106"/>
                  </a:ext>
                </a:extLst>
              </a:tr>
              <a:tr h="506840">
                <a:tc>
                  <a:txBody>
                    <a:bodyPr/>
                    <a:lstStyle/>
                    <a:p>
                      <a:pPr algn="ctr"/>
                      <a:r>
                        <a:rPr lang="pl-PL" b="1" dirty="0">
                          <a:solidFill>
                            <a:srgbClr val="FF0000"/>
                          </a:solidFill>
                        </a:rPr>
                        <a:t>2006/2007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1" dirty="0">
                          <a:solidFill>
                            <a:srgbClr val="FF0000"/>
                          </a:solidFill>
                        </a:rPr>
                        <a:t>A-KLASA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1" dirty="0">
                          <a:solidFill>
                            <a:srgbClr val="FF0000"/>
                          </a:solidFill>
                        </a:rPr>
                        <a:t>12 NA 12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1" dirty="0">
                          <a:solidFill>
                            <a:srgbClr val="FF0000"/>
                          </a:solidFill>
                        </a:rPr>
                        <a:t>4 PKT.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20067034"/>
                  </a:ext>
                </a:extLst>
              </a:tr>
            </a:tbl>
          </a:graphicData>
        </a:graphic>
      </p:graphicFrame>
      <p:sp>
        <p:nvSpPr>
          <p:cNvPr id="5" name="pole tekstowe 4">
            <a:extLst>
              <a:ext uri="{FF2B5EF4-FFF2-40B4-BE49-F238E27FC236}">
                <a16:creationId xmlns:a16="http://schemas.microsoft.com/office/drawing/2014/main" id="{E976EF23-A75A-7D9E-A4E8-15132AF4A51E}"/>
              </a:ext>
            </a:extLst>
          </p:cNvPr>
          <p:cNvSpPr txBox="1"/>
          <p:nvPr/>
        </p:nvSpPr>
        <p:spPr>
          <a:xfrm>
            <a:off x="-2" y="4549676"/>
            <a:ext cx="914399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dirty="0">
                <a:solidFill>
                  <a:srgbClr val="FFFF00"/>
                </a:solidFill>
                <a:latin typeface="Bahnschrift" panose="020B0502040204020203" pitchFamily="34" charset="0"/>
              </a:rPr>
              <a:t>Z KOŃCEM RUNDY JESIENNEJ SEZONU 06/07 ZESPÓŁ ZOSTAJE WYCOFANY             Z ROZGRYWEK, DZIAŁALNOŚĆ SEKCJI PIŁKARSKIEJ ZAKOŃCZONA.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30846420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2000">
              <a:srgbClr val="FFFF00"/>
            </a:gs>
            <a:gs pos="65000">
              <a:schemeClr val="accent1">
                <a:lumMod val="75000"/>
              </a:schemeClr>
            </a:gs>
            <a:gs pos="100000">
              <a:schemeClr val="accent1">
                <a:lumMod val="75000"/>
              </a:schemeClr>
            </a:gs>
            <a:gs pos="100000">
              <a:schemeClr val="accent1">
                <a:lumMod val="7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>
            <a:extLst>
              <a:ext uri="{FF2B5EF4-FFF2-40B4-BE49-F238E27FC236}">
                <a16:creationId xmlns:a16="http://schemas.microsoft.com/office/drawing/2014/main" id="{04D884FD-AFDF-6982-327A-35F6EB407E7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05" b="12159"/>
          <a:stretch/>
        </p:blipFill>
        <p:spPr>
          <a:xfrm>
            <a:off x="0" y="3782291"/>
            <a:ext cx="9144000" cy="3075709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E415F0BC-B573-CFDF-5CD8-F37524844E02}"/>
              </a:ext>
            </a:extLst>
          </p:cNvPr>
          <p:cNvSpPr txBox="1"/>
          <p:nvPr/>
        </p:nvSpPr>
        <p:spPr>
          <a:xfrm>
            <a:off x="0" y="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>
                <a:solidFill>
                  <a:srgbClr val="002060"/>
                </a:solidFill>
                <a:latin typeface="Bahnschrift" panose="020B0502040204020203" pitchFamily="34" charset="0"/>
              </a:rPr>
              <a:t>PRZYCZYN TAKIEGO STANU RZECZY BYŁO WIELE. </a:t>
            </a:r>
          </a:p>
          <a:p>
            <a:pPr algn="ctr"/>
            <a:r>
              <a:rPr lang="pl-PL" sz="2400" b="1" dirty="0">
                <a:solidFill>
                  <a:srgbClr val="002060"/>
                </a:solidFill>
                <a:latin typeface="Bahnschrift" panose="020B0502040204020203" pitchFamily="34" charset="0"/>
              </a:rPr>
              <a:t>ZALICZYJĄ SIĘ DO NICH M.IN.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C0125BA2-746A-7951-D578-9F382713368C}"/>
              </a:ext>
            </a:extLst>
          </p:cNvPr>
          <p:cNvSpPr txBox="1"/>
          <p:nvPr/>
        </p:nvSpPr>
        <p:spPr>
          <a:xfrm>
            <a:off x="0" y="1039091"/>
            <a:ext cx="9144000" cy="2569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pl-PL" sz="2300" b="1" dirty="0">
                <a:solidFill>
                  <a:srgbClr val="002060"/>
                </a:solidFill>
                <a:latin typeface="Bahnschrift" panose="020B0502040204020203" pitchFamily="34" charset="0"/>
              </a:rPr>
              <a:t>PROBLEMY ORGANIZACYJNE  </a:t>
            </a:r>
            <a:r>
              <a:rPr lang="pl-PL" sz="2300" dirty="0">
                <a:solidFill>
                  <a:srgbClr val="002060"/>
                </a:solidFill>
                <a:latin typeface="Bahnschrift" panose="020B0502040204020203" pitchFamily="34" charset="0"/>
              </a:rPr>
              <a:t>- </a:t>
            </a:r>
            <a:r>
              <a:rPr lang="pl-PL" sz="2300" b="1" dirty="0">
                <a:solidFill>
                  <a:srgbClr val="002060"/>
                </a:solidFill>
                <a:latin typeface="Bahnschrift" panose="020B0502040204020203" pitchFamily="34" charset="0"/>
              </a:rPr>
              <a:t>BRAK KART ZDROWIA W MECZU     U SIEBIE Z SŁUPIĄ SULĘCZYNO,WALKOWER DLA GOŚCI. (07.10.2006)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pl-PL" sz="2300" dirty="0">
              <a:latin typeface="Bahnschrift" panose="020B0502040204020203" pitchFamily="34" charset="0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pl-PL" sz="2300" b="1" dirty="0">
                <a:solidFill>
                  <a:srgbClr val="002060"/>
                </a:solidFill>
                <a:latin typeface="Bahnschrift" panose="020B0502040204020203" pitchFamily="34" charset="0"/>
              </a:rPr>
              <a:t>PROBLEMY KADROWE </a:t>
            </a:r>
            <a:r>
              <a:rPr lang="pl-PL" sz="2300" dirty="0">
                <a:solidFill>
                  <a:srgbClr val="002060"/>
                </a:solidFill>
                <a:latin typeface="Bahnschrift" panose="020B0502040204020203" pitchFamily="34" charset="0"/>
              </a:rPr>
              <a:t>– </a:t>
            </a:r>
            <a:r>
              <a:rPr lang="pl-PL" sz="2300" b="1" dirty="0">
                <a:solidFill>
                  <a:srgbClr val="002060"/>
                </a:solidFill>
                <a:latin typeface="Bahnschrift" panose="020B0502040204020203" pitchFamily="34" charset="0"/>
              </a:rPr>
              <a:t>ZDARZAŁO SIĘ, ŻE DO MECZU PRZYSTĘPOWALIŚMY „GOŁĄ 11” BEZ NOMINALNEGO BRAMKARZA, WYJAZD DO HURAGANU NOWE POLASZKI. (16.09.2006)</a:t>
            </a:r>
          </a:p>
        </p:txBody>
      </p:sp>
    </p:spTree>
    <p:extLst>
      <p:ext uri="{BB962C8B-B14F-4D97-AF65-F5344CB8AC3E}">
        <p14:creationId xmlns:p14="http://schemas.microsoft.com/office/powerpoint/2010/main" val="3717646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2000">
              <a:srgbClr val="FFFF00"/>
            </a:gs>
            <a:gs pos="65000">
              <a:schemeClr val="accent1">
                <a:lumMod val="75000"/>
              </a:schemeClr>
            </a:gs>
            <a:gs pos="100000">
              <a:schemeClr val="accent1">
                <a:lumMod val="75000"/>
              </a:schemeClr>
            </a:gs>
            <a:gs pos="100000">
              <a:schemeClr val="accent1">
                <a:lumMod val="7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216AC330-81A8-2264-3B61-C16558B9E88D}"/>
              </a:ext>
            </a:extLst>
          </p:cNvPr>
          <p:cNvSpPr txBox="1"/>
          <p:nvPr/>
        </p:nvSpPr>
        <p:spPr>
          <a:xfrm>
            <a:off x="0" y="0"/>
            <a:ext cx="9144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200" dirty="0">
                <a:solidFill>
                  <a:srgbClr val="FFFF00"/>
                </a:solidFill>
                <a:latin typeface="Bahnschrift" panose="020B0502040204020203" pitchFamily="34" charset="0"/>
              </a:rPr>
              <a:t>)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4226297E-1251-8B21-4AF4-FD82DD2D17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1659630"/>
            <a:ext cx="4724400" cy="3538740"/>
          </a:xfrm>
          <a:prstGeom prst="rect">
            <a:avLst/>
          </a:prstGeom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FCEDAA82-E405-32E5-5C90-73CD2B2252E1}"/>
              </a:ext>
            </a:extLst>
          </p:cNvPr>
          <p:cNvSpPr txBox="1"/>
          <p:nvPr/>
        </p:nvSpPr>
        <p:spPr>
          <a:xfrm>
            <a:off x="0" y="105159"/>
            <a:ext cx="9144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8800" b="1" dirty="0">
                <a:solidFill>
                  <a:srgbClr val="002060"/>
                </a:solidFill>
                <a:latin typeface="Bahnschrift" panose="020B0502040204020203" pitchFamily="34" charset="0"/>
              </a:rPr>
              <a:t>WDA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EA7B266C-E99C-AE78-5F29-F48757FED518}"/>
              </a:ext>
            </a:extLst>
          </p:cNvPr>
          <p:cNvSpPr txBox="1"/>
          <p:nvPr/>
        </p:nvSpPr>
        <p:spPr>
          <a:xfrm>
            <a:off x="0" y="5306291"/>
            <a:ext cx="9144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8800" b="1" dirty="0">
                <a:solidFill>
                  <a:srgbClr val="FFFF00"/>
                </a:solidFill>
                <a:latin typeface="Bahnschrift" panose="020B0502040204020203" pitchFamily="34" charset="0"/>
              </a:rPr>
              <a:t>REAKTYWACJA</a:t>
            </a:r>
          </a:p>
        </p:txBody>
      </p:sp>
    </p:spTree>
    <p:extLst>
      <p:ext uri="{BB962C8B-B14F-4D97-AF65-F5344CB8AC3E}">
        <p14:creationId xmlns:p14="http://schemas.microsoft.com/office/powerpoint/2010/main" val="41367014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2000">
              <a:srgbClr val="FFFF00"/>
            </a:gs>
            <a:gs pos="65000">
              <a:schemeClr val="accent1">
                <a:lumMod val="75000"/>
              </a:schemeClr>
            </a:gs>
            <a:gs pos="100000">
              <a:schemeClr val="accent1">
                <a:lumMod val="75000"/>
              </a:schemeClr>
            </a:gs>
            <a:gs pos="100000">
              <a:schemeClr val="accent1">
                <a:lumMod val="7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216AC330-81A8-2264-3B61-C16558B9E88D}"/>
              </a:ext>
            </a:extLst>
          </p:cNvPr>
          <p:cNvSpPr txBox="1"/>
          <p:nvPr/>
        </p:nvSpPr>
        <p:spPr>
          <a:xfrm>
            <a:off x="0" y="0"/>
            <a:ext cx="9144000" cy="67249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b="1" dirty="0">
                <a:solidFill>
                  <a:srgbClr val="002060"/>
                </a:solidFill>
                <a:latin typeface="Bahnschrift" panose="020B0502040204020203" pitchFamily="34" charset="0"/>
              </a:rPr>
              <a:t>STOWARZYSZENIE KLUB SPORTOWY „WDA”</a:t>
            </a:r>
            <a:endParaRPr lang="pl-PL" sz="300" dirty="0">
              <a:solidFill>
                <a:srgbClr val="002060"/>
              </a:solidFill>
              <a:latin typeface="Bahnschrift" panose="020B0502040204020203" pitchFamily="34" charset="0"/>
            </a:endParaRPr>
          </a:p>
          <a:p>
            <a:pPr algn="ctr"/>
            <a:endParaRPr lang="pl-PL" sz="300" dirty="0">
              <a:solidFill>
                <a:srgbClr val="002060"/>
              </a:solidFill>
              <a:latin typeface="Bahnschrift" panose="020B0502040204020203" pitchFamily="34" charset="0"/>
            </a:endParaRPr>
          </a:p>
          <a:p>
            <a:pPr algn="ctr"/>
            <a:endParaRPr lang="pl-PL" sz="300" dirty="0">
              <a:solidFill>
                <a:srgbClr val="002060"/>
              </a:solidFill>
              <a:latin typeface="Bahnschrift" panose="020B0502040204020203" pitchFamily="34" charset="0"/>
            </a:endParaRPr>
          </a:p>
          <a:p>
            <a:pPr algn="ctr"/>
            <a:endParaRPr lang="pl-PL" sz="100" dirty="0">
              <a:solidFill>
                <a:srgbClr val="002060"/>
              </a:solidFill>
              <a:latin typeface="Bahnschrift" panose="020B0502040204020203" pitchFamily="34" charset="0"/>
            </a:endParaRPr>
          </a:p>
          <a:p>
            <a:pPr algn="ctr"/>
            <a:endParaRPr lang="pl-PL" sz="100" dirty="0">
              <a:solidFill>
                <a:srgbClr val="002060"/>
              </a:solidFill>
              <a:latin typeface="Bahnschrift" panose="020B0502040204020203" pitchFamily="34" charset="0"/>
            </a:endParaRPr>
          </a:p>
          <a:p>
            <a:pPr algn="ctr"/>
            <a:endParaRPr lang="pl-PL" sz="100" dirty="0">
              <a:solidFill>
                <a:srgbClr val="002060"/>
              </a:solidFill>
              <a:latin typeface="Bahnschrift" panose="020B0502040204020203" pitchFamily="34" charset="0"/>
            </a:endParaRPr>
          </a:p>
          <a:p>
            <a:pPr algn="ctr"/>
            <a:endParaRPr lang="pl-PL" sz="100" dirty="0">
              <a:solidFill>
                <a:srgbClr val="002060"/>
              </a:solidFill>
              <a:latin typeface="Bahnschrift" panose="020B0502040204020203" pitchFamily="34" charset="0"/>
            </a:endParaRPr>
          </a:p>
          <a:p>
            <a:pPr algn="ctr"/>
            <a:endParaRPr lang="pl-PL" sz="100" dirty="0">
              <a:solidFill>
                <a:srgbClr val="002060"/>
              </a:solidFill>
              <a:latin typeface="Bahnschrift" panose="020B0502040204020203" pitchFamily="34" charset="0"/>
            </a:endParaRPr>
          </a:p>
          <a:p>
            <a:pPr algn="ctr"/>
            <a:endParaRPr lang="pl-PL" sz="100" dirty="0">
              <a:solidFill>
                <a:srgbClr val="002060"/>
              </a:solidFill>
              <a:latin typeface="Bahnschrift" panose="020B0502040204020203" pitchFamily="34" charset="0"/>
            </a:endParaRPr>
          </a:p>
          <a:p>
            <a:pPr algn="ctr"/>
            <a:endParaRPr lang="pl-PL" sz="100" dirty="0">
              <a:solidFill>
                <a:srgbClr val="002060"/>
              </a:solidFill>
              <a:latin typeface="Bahnschrift" panose="020B0502040204020203" pitchFamily="34" charset="0"/>
            </a:endParaRPr>
          </a:p>
          <a:p>
            <a:pPr algn="ctr"/>
            <a:endParaRPr lang="pl-PL" sz="100" dirty="0">
              <a:solidFill>
                <a:srgbClr val="002060"/>
              </a:solidFill>
              <a:latin typeface="Bahnschrift" panose="020B0502040204020203" pitchFamily="34" charset="0"/>
            </a:endParaRPr>
          </a:p>
          <a:p>
            <a:pPr algn="ctr"/>
            <a:endParaRPr lang="pl-PL" sz="100" dirty="0">
              <a:solidFill>
                <a:srgbClr val="002060"/>
              </a:solidFill>
              <a:latin typeface="Bahnschrift" panose="020B0502040204020203" pitchFamily="34" charset="0"/>
            </a:endParaRPr>
          </a:p>
          <a:p>
            <a:pPr algn="ctr"/>
            <a:endParaRPr lang="pl-PL" sz="100" dirty="0">
              <a:solidFill>
                <a:srgbClr val="002060"/>
              </a:solidFill>
              <a:latin typeface="Bahnschrift" panose="020B0502040204020203" pitchFamily="34" charset="0"/>
            </a:endParaRPr>
          </a:p>
          <a:p>
            <a:pPr algn="ctr"/>
            <a:endParaRPr lang="pl-PL" sz="100" dirty="0">
              <a:solidFill>
                <a:srgbClr val="002060"/>
              </a:solidFill>
              <a:latin typeface="Bahnschrift" panose="020B0502040204020203" pitchFamily="34" charset="0"/>
            </a:endParaRPr>
          </a:p>
          <a:p>
            <a:pPr algn="ctr"/>
            <a:r>
              <a:rPr lang="pl-PL" sz="2200" b="1" dirty="0">
                <a:solidFill>
                  <a:srgbClr val="002060"/>
                </a:solidFill>
                <a:latin typeface="Bahnschrift" panose="020B0502040204020203" pitchFamily="34" charset="0"/>
              </a:rPr>
              <a:t>PO PIĘCIU LATACH OD OSTATNIEGO MECZU LIGOWEGO ROZEGRANEGO</a:t>
            </a:r>
          </a:p>
          <a:p>
            <a:pPr algn="ctr"/>
            <a:r>
              <a:rPr lang="pl-PL" sz="2200" b="1" dirty="0">
                <a:solidFill>
                  <a:srgbClr val="002060"/>
                </a:solidFill>
                <a:latin typeface="Bahnschrift" panose="020B0502040204020203" pitchFamily="34" charset="0"/>
              </a:rPr>
              <a:t>PRZEZ DRUŻYNĘ Z CZARNEJ WODY, POWSTAŁ NOWY ZESPÓŁ PIŁKI</a:t>
            </a:r>
          </a:p>
          <a:p>
            <a:pPr algn="ctr"/>
            <a:r>
              <a:rPr lang="pl-PL" sz="2200" b="1" dirty="0">
                <a:solidFill>
                  <a:srgbClr val="002060"/>
                </a:solidFill>
                <a:latin typeface="Bahnschrift" panose="020B0502040204020203" pitchFamily="34" charset="0"/>
              </a:rPr>
              <a:t>NOŻNEJ. KLUB SPORTOWY „WDA” BIERZE UDZIAŁ W ROZGRYWKACH</a:t>
            </a:r>
          </a:p>
          <a:p>
            <a:pPr algn="ctr"/>
            <a:r>
              <a:rPr lang="pl-PL" sz="2200" b="1" dirty="0">
                <a:solidFill>
                  <a:srgbClr val="002060"/>
                </a:solidFill>
                <a:latin typeface="Bahnschrift" panose="020B0502040204020203" pitchFamily="34" charset="0"/>
              </a:rPr>
              <a:t>V GRUPY KLASY B W OKRĘGU GDAŃSKIM. W MARCU BR. ODBYŁO</a:t>
            </a:r>
          </a:p>
          <a:p>
            <a:pPr algn="ctr"/>
            <a:r>
              <a:rPr lang="pl-PL" sz="2200" b="1" dirty="0">
                <a:solidFill>
                  <a:srgbClr val="002060"/>
                </a:solidFill>
                <a:latin typeface="Bahnschrift" panose="020B0502040204020203" pitchFamily="34" charset="0"/>
              </a:rPr>
              <a:t>SIĘ SPOTKANIE SPORTOWCÓW, KIBICÓW ORAZ DZIAŁACZY NA</a:t>
            </a:r>
          </a:p>
          <a:p>
            <a:pPr algn="ctr"/>
            <a:r>
              <a:rPr lang="pl-PL" sz="2200" b="1" dirty="0">
                <a:solidFill>
                  <a:srgbClr val="002060"/>
                </a:solidFill>
                <a:latin typeface="Bahnschrift" panose="020B0502040204020203" pitchFamily="34" charset="0"/>
              </a:rPr>
              <a:t>KTÓRYM USTALONO, ŻE POWOŁANE ZOSTANIE STOWARZYSZENIE</a:t>
            </a:r>
          </a:p>
          <a:p>
            <a:pPr algn="ctr"/>
            <a:r>
              <a:rPr lang="pl-PL" sz="2200" b="1" dirty="0">
                <a:solidFill>
                  <a:srgbClr val="002060"/>
                </a:solidFill>
                <a:latin typeface="Bahnschrift" panose="020B0502040204020203" pitchFamily="34" charset="0"/>
              </a:rPr>
              <a:t>SPORTOWE JAKO PODMIOT ODPOWIEDZIALNY ZA PRZYGOTOWANIE</a:t>
            </a:r>
          </a:p>
          <a:p>
            <a:pPr algn="ctr"/>
            <a:r>
              <a:rPr lang="pl-PL" sz="2200" b="1" dirty="0">
                <a:solidFill>
                  <a:srgbClr val="002060"/>
                </a:solidFill>
                <a:latin typeface="Bahnschrift" panose="020B0502040204020203" pitchFamily="34" charset="0"/>
              </a:rPr>
              <a:t>ZAPLECZA ORGANIZACYJNEGO.</a:t>
            </a:r>
          </a:p>
          <a:p>
            <a:pPr algn="ctr"/>
            <a:endParaRPr lang="pl-PL" sz="2000" b="1" dirty="0">
              <a:solidFill>
                <a:srgbClr val="FFFF00"/>
              </a:solidFill>
              <a:latin typeface="Bahnschrift" panose="020B0502040204020203" pitchFamily="34" charset="0"/>
            </a:endParaRPr>
          </a:p>
          <a:p>
            <a:pPr algn="ctr"/>
            <a:r>
              <a:rPr lang="pl-PL" sz="2600" b="1" dirty="0">
                <a:solidFill>
                  <a:srgbClr val="FFFF00"/>
                </a:solidFill>
                <a:latin typeface="Bahnschrift" panose="020B0502040204020203" pitchFamily="34" charset="0"/>
              </a:rPr>
              <a:t>KILKA TYGODNI PÓŹNIEJ PLAN ZOSTAŁ WCIELONY                                       W ŻYCIE. POWSTAŁO STOWARZYSZENIE KS WDA, </a:t>
            </a:r>
          </a:p>
          <a:p>
            <a:pPr algn="ctr"/>
            <a:r>
              <a:rPr lang="pl-PL" sz="2600" b="1" dirty="0">
                <a:solidFill>
                  <a:srgbClr val="FFFF00"/>
                </a:solidFill>
                <a:latin typeface="Bahnschrift" panose="020B0502040204020203" pitchFamily="34" charset="0"/>
              </a:rPr>
              <a:t>W SKŁAD TRZYOSOBOWEGO ZARZĄDU WESZLI: </a:t>
            </a:r>
          </a:p>
          <a:p>
            <a:pPr algn="ctr"/>
            <a:r>
              <a:rPr lang="pl-PL" sz="2600" b="1" dirty="0">
                <a:solidFill>
                  <a:srgbClr val="FFFF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Bahnschrift" panose="020B0502040204020203" pitchFamily="34" charset="0"/>
              </a:rPr>
              <a:t>ARKADIUSZ GLINIECKI</a:t>
            </a:r>
            <a:r>
              <a:rPr lang="pl-PL" sz="2600" b="1" dirty="0">
                <a:solidFill>
                  <a:srgbClr val="FFFF00"/>
                </a:solidFill>
                <a:latin typeface="Bahnschrift" panose="020B0502040204020203" pitchFamily="34" charset="0"/>
              </a:rPr>
              <a:t>, </a:t>
            </a:r>
            <a:r>
              <a:rPr lang="pl-PL" sz="2600" b="1" dirty="0">
                <a:solidFill>
                  <a:srgbClr val="FFFF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Bahnschrift" panose="020B0502040204020203" pitchFamily="34" charset="0"/>
              </a:rPr>
              <a:t>JANUSZ ZIMNOCH                                      </a:t>
            </a:r>
            <a:r>
              <a:rPr lang="pl-PL" sz="2600" b="1" dirty="0">
                <a:solidFill>
                  <a:srgbClr val="FFFF00"/>
                </a:solidFill>
                <a:latin typeface="Bahnschrift" panose="020B0502040204020203" pitchFamily="34" charset="0"/>
              </a:rPr>
              <a:t>I </a:t>
            </a:r>
            <a:r>
              <a:rPr lang="pl-PL" sz="2600" b="1" dirty="0">
                <a:solidFill>
                  <a:srgbClr val="FFFF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Bahnschrift" panose="020B0502040204020203" pitchFamily="34" charset="0"/>
              </a:rPr>
              <a:t>ŁUKASZ ŁANGOWSKI</a:t>
            </a:r>
            <a:r>
              <a:rPr lang="pl-PL" sz="2600" b="1" dirty="0">
                <a:solidFill>
                  <a:srgbClr val="FFFF00"/>
                </a:solidFill>
                <a:latin typeface="Bahnschrift" panose="020B0502040204020203" pitchFamily="34" charset="0"/>
              </a:rPr>
              <a:t>.</a:t>
            </a:r>
          </a:p>
          <a:p>
            <a:pPr algn="ctr"/>
            <a:endParaRPr lang="pl-PL" sz="2600" b="1" dirty="0">
              <a:solidFill>
                <a:srgbClr val="FFFF00"/>
              </a:solidFill>
              <a:latin typeface="Bahnschrift" panose="020B0502040204020203" pitchFamily="34" charset="0"/>
            </a:endParaRPr>
          </a:p>
          <a:p>
            <a:pPr algn="ctr"/>
            <a:r>
              <a:rPr lang="pl-PL" sz="2600" b="1" dirty="0">
                <a:solidFill>
                  <a:srgbClr val="FFFF00"/>
                </a:solidFill>
                <a:latin typeface="Bahnschrift" panose="020B0502040204020203" pitchFamily="34" charset="0"/>
              </a:rPr>
              <a:t>OPIEKUNEM SPORTOWYM ZOSTAŁ </a:t>
            </a:r>
            <a:r>
              <a:rPr lang="pl-PL" sz="2600" b="1" dirty="0">
                <a:solidFill>
                  <a:srgbClr val="FFFF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Bahnschrift" panose="020B0502040204020203" pitchFamily="34" charset="0"/>
              </a:rPr>
              <a:t>ANDRZEJ KOWALSKI</a:t>
            </a:r>
            <a:r>
              <a:rPr lang="pl-PL" sz="2600" b="1" dirty="0">
                <a:solidFill>
                  <a:srgbClr val="FFFF00"/>
                </a:solidFill>
                <a:latin typeface="Bahnschrift" panose="020B0502040204020203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0928636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4" end="2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5" end="2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7" end="2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2000">
              <a:srgbClr val="FFFF00"/>
            </a:gs>
            <a:gs pos="65000">
              <a:schemeClr val="accent1">
                <a:lumMod val="75000"/>
              </a:schemeClr>
            </a:gs>
            <a:gs pos="100000">
              <a:schemeClr val="accent1">
                <a:lumMod val="75000"/>
              </a:schemeClr>
            </a:gs>
            <a:gs pos="100000">
              <a:schemeClr val="accent1">
                <a:lumMod val="7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338DDF46-4BEC-5E50-3789-E26959AA0BCC}"/>
              </a:ext>
            </a:extLst>
          </p:cNvPr>
          <p:cNvSpPr txBox="1"/>
          <p:nvPr/>
        </p:nvSpPr>
        <p:spPr>
          <a:xfrm>
            <a:off x="0" y="0"/>
            <a:ext cx="9144000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l-PL" sz="100" b="1" dirty="0">
              <a:solidFill>
                <a:srgbClr val="002060"/>
              </a:solidFill>
              <a:latin typeface="Bahnschrift" panose="020B0502040204020203" pitchFamily="34" charset="0"/>
            </a:endParaRPr>
          </a:p>
          <a:p>
            <a:pPr algn="ctr"/>
            <a:endParaRPr lang="pl-PL" sz="100" b="1" dirty="0">
              <a:solidFill>
                <a:srgbClr val="002060"/>
              </a:solidFill>
              <a:latin typeface="Bahnschrift" panose="020B0502040204020203" pitchFamily="34" charset="0"/>
            </a:endParaRPr>
          </a:p>
          <a:p>
            <a:pPr algn="ctr"/>
            <a:endParaRPr lang="pl-PL" sz="100" b="1" dirty="0">
              <a:solidFill>
                <a:srgbClr val="002060"/>
              </a:solidFill>
              <a:latin typeface="Bahnschrift" panose="020B0502040204020203" pitchFamily="34" charset="0"/>
            </a:endParaRPr>
          </a:p>
          <a:p>
            <a:pPr algn="ctr"/>
            <a:endParaRPr lang="pl-PL" sz="100" b="1" dirty="0">
              <a:solidFill>
                <a:srgbClr val="002060"/>
              </a:solidFill>
              <a:latin typeface="Bahnschrift" panose="020B0502040204020203" pitchFamily="34" charset="0"/>
            </a:endParaRPr>
          </a:p>
          <a:p>
            <a:pPr algn="ctr"/>
            <a:endParaRPr lang="pl-PL" sz="100" b="1" dirty="0">
              <a:solidFill>
                <a:srgbClr val="002060"/>
              </a:solidFill>
              <a:latin typeface="Bahnschrift" panose="020B0502040204020203" pitchFamily="34" charset="0"/>
            </a:endParaRPr>
          </a:p>
          <a:p>
            <a:pPr algn="ctr"/>
            <a:endParaRPr lang="pl-PL" sz="100" b="1" dirty="0">
              <a:solidFill>
                <a:srgbClr val="002060"/>
              </a:solidFill>
              <a:latin typeface="Bahnschrift" panose="020B0502040204020203" pitchFamily="34" charset="0"/>
            </a:endParaRPr>
          </a:p>
          <a:p>
            <a:pPr algn="ctr"/>
            <a:endParaRPr lang="pl-PL" sz="100" b="1" dirty="0">
              <a:solidFill>
                <a:srgbClr val="002060"/>
              </a:solidFill>
              <a:latin typeface="Bahnschrift" panose="020B0502040204020203" pitchFamily="34" charset="0"/>
            </a:endParaRPr>
          </a:p>
          <a:p>
            <a:pPr algn="ctr"/>
            <a:endParaRPr lang="pl-PL" sz="100" b="1" dirty="0">
              <a:solidFill>
                <a:srgbClr val="002060"/>
              </a:solidFill>
              <a:latin typeface="Bahnschrift" panose="020B0502040204020203" pitchFamily="34" charset="0"/>
            </a:endParaRPr>
          </a:p>
          <a:p>
            <a:pPr algn="ctr"/>
            <a:endParaRPr lang="pl-PL" sz="100" b="1" dirty="0">
              <a:solidFill>
                <a:srgbClr val="002060"/>
              </a:solidFill>
              <a:latin typeface="Bahnschrift" panose="020B0502040204020203" pitchFamily="34" charset="0"/>
            </a:endParaRPr>
          </a:p>
          <a:p>
            <a:pPr algn="ctr"/>
            <a:endParaRPr lang="pl-PL" sz="100" b="1" dirty="0">
              <a:solidFill>
                <a:srgbClr val="002060"/>
              </a:solidFill>
              <a:latin typeface="Bahnschrift" panose="020B0502040204020203" pitchFamily="34" charset="0"/>
            </a:endParaRPr>
          </a:p>
          <a:p>
            <a:pPr algn="ctr"/>
            <a:endParaRPr lang="pl-PL" sz="100" b="1" dirty="0">
              <a:solidFill>
                <a:srgbClr val="002060"/>
              </a:solidFill>
              <a:latin typeface="Bahnschrift" panose="020B0502040204020203" pitchFamily="34" charset="0"/>
            </a:endParaRPr>
          </a:p>
          <a:p>
            <a:pPr algn="ctr"/>
            <a:endParaRPr lang="pl-PL" sz="100" b="1" dirty="0">
              <a:solidFill>
                <a:srgbClr val="002060"/>
              </a:solidFill>
              <a:latin typeface="Bahnschrift" panose="020B0502040204020203" pitchFamily="34" charset="0"/>
            </a:endParaRPr>
          </a:p>
          <a:p>
            <a:pPr algn="ctr"/>
            <a:endParaRPr lang="pl-PL" sz="100" b="1" dirty="0">
              <a:solidFill>
                <a:srgbClr val="002060"/>
              </a:solidFill>
              <a:latin typeface="Bahnschrift" panose="020B0502040204020203" pitchFamily="34" charset="0"/>
            </a:endParaRPr>
          </a:p>
          <a:p>
            <a:pPr algn="ctr"/>
            <a:endParaRPr lang="pl-PL" sz="100" b="1" dirty="0">
              <a:solidFill>
                <a:srgbClr val="002060"/>
              </a:solidFill>
              <a:latin typeface="Bahnschrift" panose="020B0502040204020203" pitchFamily="34" charset="0"/>
            </a:endParaRPr>
          </a:p>
          <a:p>
            <a:pPr algn="ctr"/>
            <a:endParaRPr lang="pl-PL" sz="100" b="1" dirty="0">
              <a:solidFill>
                <a:srgbClr val="002060"/>
              </a:solidFill>
              <a:latin typeface="Bahnschrift" panose="020B0502040204020203" pitchFamily="34" charset="0"/>
            </a:endParaRPr>
          </a:p>
          <a:p>
            <a:pPr algn="ctr"/>
            <a:endParaRPr lang="pl-PL" sz="100" b="1" dirty="0">
              <a:solidFill>
                <a:srgbClr val="002060"/>
              </a:solidFill>
              <a:latin typeface="Bahnschrift" panose="020B0502040204020203" pitchFamily="34" charset="0"/>
            </a:endParaRPr>
          </a:p>
          <a:p>
            <a:pPr algn="ctr"/>
            <a:endParaRPr lang="pl-PL" sz="100" b="1" dirty="0">
              <a:solidFill>
                <a:srgbClr val="002060"/>
              </a:solidFill>
              <a:latin typeface="Bahnschrift" panose="020B0502040204020203" pitchFamily="34" charset="0"/>
            </a:endParaRPr>
          </a:p>
          <a:p>
            <a:pPr algn="ctr"/>
            <a:endParaRPr lang="pl-PL" sz="100" b="1" dirty="0">
              <a:solidFill>
                <a:srgbClr val="002060"/>
              </a:solidFill>
              <a:latin typeface="Bahnschrift" panose="020B0502040204020203" pitchFamily="34" charset="0"/>
            </a:endParaRPr>
          </a:p>
          <a:p>
            <a:pPr algn="ctr"/>
            <a:endParaRPr lang="pl-PL" sz="100" b="1" dirty="0">
              <a:solidFill>
                <a:srgbClr val="002060"/>
              </a:solidFill>
              <a:latin typeface="Bahnschrift" panose="020B0502040204020203" pitchFamily="34" charset="0"/>
            </a:endParaRPr>
          </a:p>
          <a:p>
            <a:pPr algn="ctr"/>
            <a:endParaRPr lang="pl-PL" sz="100" b="1" dirty="0">
              <a:solidFill>
                <a:srgbClr val="002060"/>
              </a:solidFill>
              <a:latin typeface="Bahnschrift" panose="020B0502040204020203" pitchFamily="34" charset="0"/>
            </a:endParaRPr>
          </a:p>
          <a:p>
            <a:pPr algn="ctr"/>
            <a:endParaRPr lang="pl-PL" sz="100" b="1" dirty="0">
              <a:solidFill>
                <a:srgbClr val="002060"/>
              </a:solidFill>
              <a:latin typeface="Bahnschrift" panose="020B0502040204020203" pitchFamily="34" charset="0"/>
            </a:endParaRPr>
          </a:p>
          <a:p>
            <a:pPr algn="ctr"/>
            <a:endParaRPr lang="pl-PL" sz="100" b="1" dirty="0">
              <a:solidFill>
                <a:srgbClr val="002060"/>
              </a:solidFill>
              <a:latin typeface="Bahnschrift" panose="020B0502040204020203" pitchFamily="34" charset="0"/>
            </a:endParaRPr>
          </a:p>
          <a:p>
            <a:pPr algn="ctr"/>
            <a:endParaRPr lang="pl-PL" sz="100" b="1" dirty="0">
              <a:solidFill>
                <a:srgbClr val="002060"/>
              </a:solidFill>
              <a:latin typeface="Bahnschrift" panose="020B0502040204020203" pitchFamily="34" charset="0"/>
            </a:endParaRPr>
          </a:p>
          <a:p>
            <a:pPr algn="ctr"/>
            <a:endParaRPr lang="pl-PL" sz="100" b="1" dirty="0">
              <a:solidFill>
                <a:srgbClr val="002060"/>
              </a:solidFill>
              <a:latin typeface="Bahnschrift" panose="020B0502040204020203" pitchFamily="34" charset="0"/>
            </a:endParaRPr>
          </a:p>
          <a:p>
            <a:pPr algn="ctr"/>
            <a:endParaRPr lang="pl-PL" sz="100" b="1" dirty="0">
              <a:solidFill>
                <a:srgbClr val="002060"/>
              </a:solidFill>
              <a:latin typeface="Bahnschrift" panose="020B0502040204020203" pitchFamily="34" charset="0"/>
            </a:endParaRPr>
          </a:p>
          <a:p>
            <a:pPr algn="ctr"/>
            <a:endParaRPr lang="pl-PL" sz="100" b="1" dirty="0">
              <a:solidFill>
                <a:srgbClr val="002060"/>
              </a:solidFill>
              <a:latin typeface="Bahnschrift" panose="020B0502040204020203" pitchFamily="34" charset="0"/>
            </a:endParaRPr>
          </a:p>
          <a:p>
            <a:pPr algn="ctr"/>
            <a:endParaRPr lang="pl-PL" sz="100" b="1" dirty="0">
              <a:solidFill>
                <a:srgbClr val="002060"/>
              </a:solidFill>
              <a:latin typeface="Bahnschrift" panose="020B0502040204020203" pitchFamily="34" charset="0"/>
            </a:endParaRPr>
          </a:p>
          <a:p>
            <a:pPr algn="ctr"/>
            <a:r>
              <a:rPr lang="pl-PL" sz="2400" b="1" dirty="0">
                <a:solidFill>
                  <a:srgbClr val="002060"/>
                </a:solidFill>
                <a:latin typeface="Bahnschrift" panose="020B0502040204020203" pitchFamily="34" charset="0"/>
              </a:rPr>
              <a:t>OD POCZĄTKU MAJA TRWAŁY MECZE SPARINGOWE PRZYGOTOWUJĄCE NOWY ZESPÓŁ DO ROZGRYWEK LIGOWYCH. DO KADRY ZGŁOSIŁO SIĘ 19 ZAWODNIKÓW. KILKU Z NICH MIAŁO JUŻ DOŚWIADCZENIE WYNIESIONE Z GRY DLA ZESPOŁÓW                   Z OKOLICY, WIĘKSZOŚĆ TO JEDNAK MŁODZI ADEPCI FUTBOLU. PIERWSZY MECZ LIGOWY ROZEGRANO NA STADIONIE MIEJSKIM 20 SIERPNIA, PRZECIWNIKIEM BYŁA DRUŻYNA ZIELONI ŁĄG. </a:t>
            </a:r>
          </a:p>
          <a:p>
            <a:pPr algn="ctr"/>
            <a:endParaRPr lang="pl-PL" sz="2400" b="1" dirty="0">
              <a:solidFill>
                <a:srgbClr val="002060"/>
              </a:solidFill>
              <a:latin typeface="Bahnschrift" panose="020B0502040204020203" pitchFamily="34" charset="0"/>
            </a:endParaRPr>
          </a:p>
          <a:p>
            <a:pPr algn="ctr"/>
            <a:r>
              <a:rPr lang="pl-PL" sz="2400" b="1" dirty="0">
                <a:solidFill>
                  <a:srgbClr val="FFFF00"/>
                </a:solidFill>
                <a:latin typeface="Bahnschrift" panose="020B0502040204020203" pitchFamily="34" charset="0"/>
              </a:rPr>
              <a:t>WYNIK 2:0 DLA CZARNOWODZIAN BYŁ BARDZO DOBRYM OTWARCIEM SEZONU. KOLEJNE MECZE NIE ZAWSZE KOŃCZYŁY SIĘ ZWYCIĘSTWAMI, JEDNAK KAŻDE SPOTKANIE BEZ WZGLĘDU NA WYNIK, „BUDOWAŁO ZESPÓŁ”. DLA DZIAŁACZY SPRAWĄ PIERWSZOPLANOWĄ BYŁO </a:t>
            </a:r>
            <a:r>
              <a:rPr lang="pl-PL" sz="2800" b="1" u="sng" dirty="0">
                <a:solidFill>
                  <a:srgbClr val="FFFF00"/>
                </a:solidFill>
                <a:latin typeface="Bahnschrift" panose="020B0502040204020203" pitchFamily="34" charset="0"/>
              </a:rPr>
              <a:t>ZAISTNIENIE DRUŻYNY.</a:t>
            </a:r>
            <a:endParaRPr lang="pl-PL" sz="2400" b="1" dirty="0">
              <a:solidFill>
                <a:srgbClr val="FFFF00"/>
              </a:solidFill>
              <a:latin typeface="Bahnschrift" panose="020B0502040204020203" pitchFamily="34" charset="0"/>
            </a:endParaRP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34D8FDB2-29F9-A689-6A2C-F8C77E26977E}"/>
              </a:ext>
            </a:extLst>
          </p:cNvPr>
          <p:cNvSpPr txBox="1"/>
          <p:nvPr/>
        </p:nvSpPr>
        <p:spPr>
          <a:xfrm>
            <a:off x="0" y="6027003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>
                <a:solidFill>
                  <a:srgbClr val="FFFF00"/>
                </a:solidFill>
              </a:rPr>
              <a:t>(BIULETYN INFORMACYJNY GMINY MIEJSKIEJ CZARNA WODA </a:t>
            </a:r>
          </a:p>
          <a:p>
            <a:pPr algn="ctr"/>
            <a:r>
              <a:rPr lang="pl-PL" sz="2400" b="1" dirty="0">
                <a:solidFill>
                  <a:srgbClr val="FFFF00"/>
                </a:solidFill>
              </a:rPr>
              <a:t>NR 2/31 ROK 2011)</a:t>
            </a:r>
          </a:p>
        </p:txBody>
      </p:sp>
    </p:spTree>
    <p:extLst>
      <p:ext uri="{BB962C8B-B14F-4D97-AF65-F5344CB8AC3E}">
        <p14:creationId xmlns:p14="http://schemas.microsoft.com/office/powerpoint/2010/main" val="37552803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7" end="2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9" end="2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2000">
              <a:srgbClr val="FFFF00"/>
            </a:gs>
            <a:gs pos="65000">
              <a:schemeClr val="accent1">
                <a:lumMod val="75000"/>
              </a:schemeClr>
            </a:gs>
            <a:gs pos="100000">
              <a:schemeClr val="accent1">
                <a:lumMod val="75000"/>
              </a:schemeClr>
            </a:gs>
            <a:gs pos="100000">
              <a:schemeClr val="accent1">
                <a:lumMod val="7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EE21AB0B-3DF3-633E-A21A-D3C37FE79E6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968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2000">
              <a:srgbClr val="FFFF00"/>
            </a:gs>
            <a:gs pos="65000">
              <a:schemeClr val="accent1">
                <a:lumMod val="75000"/>
              </a:schemeClr>
            </a:gs>
            <a:gs pos="100000">
              <a:schemeClr val="accent1">
                <a:lumMod val="75000"/>
              </a:schemeClr>
            </a:gs>
            <a:gs pos="100000">
              <a:schemeClr val="accent1">
                <a:lumMod val="7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1EE70247-B056-9019-9847-8998721E594D}"/>
              </a:ext>
            </a:extLst>
          </p:cNvPr>
          <p:cNvSpPr txBox="1"/>
          <p:nvPr/>
        </p:nvSpPr>
        <p:spPr>
          <a:xfrm>
            <a:off x="0" y="0"/>
            <a:ext cx="92409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dirty="0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D0394CAA-C3EB-0AD6-2F74-5880B269BA6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151" b="14343"/>
          <a:stretch/>
        </p:blipFill>
        <p:spPr>
          <a:xfrm>
            <a:off x="0" y="1759527"/>
            <a:ext cx="9144000" cy="3463636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4FFEE5A3-DC13-6A7A-C836-0503E5EF4C52}"/>
              </a:ext>
            </a:extLst>
          </p:cNvPr>
          <p:cNvSpPr txBox="1"/>
          <p:nvPr/>
        </p:nvSpPr>
        <p:spPr>
          <a:xfrm>
            <a:off x="0" y="22968"/>
            <a:ext cx="91440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>
                <a:solidFill>
                  <a:srgbClr val="002060"/>
                </a:solidFill>
                <a:latin typeface="Bahnschrift" panose="020B0502040204020203" pitchFamily="34" charset="0"/>
              </a:rPr>
              <a:t>PRZED STARTEM SEZONU 2016/2017 </a:t>
            </a:r>
          </a:p>
          <a:p>
            <a:pPr algn="ctr"/>
            <a:r>
              <a:rPr lang="pl-PL" sz="2800" b="1" dirty="0">
                <a:solidFill>
                  <a:srgbClr val="002060"/>
                </a:solidFill>
                <a:latin typeface="Bahnschrift" panose="020B0502040204020203" pitchFamily="34" charset="0"/>
              </a:rPr>
              <a:t>„ZA STERAMI DRUŻYNY” PONOWNIE ZASIADA </a:t>
            </a:r>
            <a:r>
              <a:rPr lang="pl-PL" sz="2800" b="1" dirty="0">
                <a:solidFill>
                  <a:srgbClr val="00206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Bahnschrift" panose="020B0502040204020203" pitchFamily="34" charset="0"/>
              </a:rPr>
              <a:t>SEBASTIAN JĘDRZEJEWSKI</a:t>
            </a:r>
            <a:r>
              <a:rPr lang="pl-PL" sz="2800" b="1" dirty="0">
                <a:solidFill>
                  <a:srgbClr val="002060"/>
                </a:solidFill>
                <a:latin typeface="Bahnschrift" panose="020B0502040204020203" pitchFamily="34" charset="0"/>
              </a:rPr>
              <a:t>, KTÓRY PEŁNI ROLĘ TRENERA PO DZIEŃ DZISIEJSZY. 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CD25A077-3545-5648-31E4-89E7E75EE7F3}"/>
              </a:ext>
            </a:extLst>
          </p:cNvPr>
          <p:cNvSpPr txBox="1"/>
          <p:nvPr/>
        </p:nvSpPr>
        <p:spPr>
          <a:xfrm>
            <a:off x="0" y="5292436"/>
            <a:ext cx="9144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>
                <a:solidFill>
                  <a:srgbClr val="FFFF00"/>
                </a:solidFill>
                <a:latin typeface="Bahnschrift" panose="020B0502040204020203" pitchFamily="34" charset="0"/>
              </a:rPr>
              <a:t>FUNKCJONOWANIE DUŻYNY NIE BYŁOBY MOŻLIWE BEZ WSPARCIA NASZEGO NAJWIERNIEJSZEGO KIBICA, PRZYJACIELA – </a:t>
            </a:r>
            <a:r>
              <a:rPr lang="pl-PL" sz="3200" b="1" dirty="0">
                <a:solidFill>
                  <a:srgbClr val="FFFF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Bahnschrift" panose="020B0502040204020203" pitchFamily="34" charset="0"/>
              </a:rPr>
              <a:t>ROMANA GASZKOWSKIEGO</a:t>
            </a:r>
            <a:r>
              <a:rPr lang="pl-PL" sz="2800" b="1" dirty="0">
                <a:solidFill>
                  <a:srgbClr val="FFFF00"/>
                </a:solidFill>
                <a:latin typeface="Bahnschrift" panose="020B05020402040202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497990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2000">
              <a:srgbClr val="FFFF00"/>
            </a:gs>
            <a:gs pos="65000">
              <a:schemeClr val="accent1">
                <a:lumMod val="75000"/>
              </a:schemeClr>
            </a:gs>
            <a:gs pos="100000">
              <a:schemeClr val="accent1">
                <a:lumMod val="75000"/>
              </a:schemeClr>
            </a:gs>
            <a:gs pos="100000">
              <a:schemeClr val="accent1">
                <a:lumMod val="7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E64A8B58-AA88-F428-0B61-F7CB7D388024}"/>
              </a:ext>
            </a:extLst>
          </p:cNvPr>
          <p:cNvSpPr txBox="1"/>
          <p:nvPr/>
        </p:nvSpPr>
        <p:spPr>
          <a:xfrm>
            <a:off x="0" y="0"/>
            <a:ext cx="5555674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100" b="1" dirty="0">
                <a:solidFill>
                  <a:srgbClr val="002060"/>
                </a:solidFill>
                <a:latin typeface="Bahnschrift" panose="020B0502040204020203" pitchFamily="34" charset="0"/>
              </a:rPr>
              <a:t>W ZPP ORGANIZOWANE BYŁY MIĘDZYDZIAŁOWE ZAWODY SPORTOWE, A PÓŹNIEJ SPARTAKIADY ZAKŁADOWE.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A8DB1131-AE01-A9EA-44AB-844F35E8C11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011" b="-116446"/>
          <a:stretch/>
        </p:blipFill>
        <p:spPr>
          <a:xfrm>
            <a:off x="5226626" y="3865418"/>
            <a:ext cx="3917373" cy="1787237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F25591F4-DEF3-F052-57B8-99ECA8213B3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124"/>
          <a:stretch/>
        </p:blipFill>
        <p:spPr>
          <a:xfrm>
            <a:off x="2715492" y="2079555"/>
            <a:ext cx="2840181" cy="1932708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403FE4BC-4426-895F-12C5-59D64A45B09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62103"/>
            <a:ext cx="2715492" cy="1967613"/>
          </a:xfrm>
          <a:prstGeom prst="rect">
            <a:avLst/>
          </a:prstGeom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id="{7EA04768-2C19-F7C1-0B4E-3C61A13C7FFF}"/>
              </a:ext>
            </a:extLst>
          </p:cNvPr>
          <p:cNvSpPr txBox="1"/>
          <p:nvPr/>
        </p:nvSpPr>
        <p:spPr>
          <a:xfrm>
            <a:off x="3588326" y="4362225"/>
            <a:ext cx="552123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b="1" dirty="0">
                <a:solidFill>
                  <a:srgbClr val="FFFF00"/>
                </a:solidFill>
              </a:rPr>
              <a:t>W ROKU 1964 PRZY ZAKŁADZIE ZOSTAJE POWOŁANE TOWARZYSTWO KRZEWIENIA KULTURY FIZYCZNEJ (TKKF).</a:t>
            </a:r>
          </a:p>
        </p:txBody>
      </p:sp>
      <p:pic>
        <p:nvPicPr>
          <p:cNvPr id="13" name="Obraz 12">
            <a:extLst>
              <a:ext uri="{FF2B5EF4-FFF2-40B4-BE49-F238E27FC236}">
                <a16:creationId xmlns:a16="http://schemas.microsoft.com/office/drawing/2014/main" id="{18D6A37E-1BFC-D9AA-A0EC-9C3FDA4542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873" y="4170559"/>
            <a:ext cx="2502855" cy="2627748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F3D538A6-4F46-D19D-C2FC-2BFBE113447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2" t="4408" r="-1362" b="11788"/>
          <a:stretch/>
        </p:blipFill>
        <p:spPr>
          <a:xfrm>
            <a:off x="5555672" y="1"/>
            <a:ext cx="3685310" cy="4014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8172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2000">
              <a:srgbClr val="FFFF00"/>
            </a:gs>
            <a:gs pos="65000">
              <a:schemeClr val="accent1">
                <a:lumMod val="75000"/>
              </a:schemeClr>
            </a:gs>
            <a:gs pos="100000">
              <a:schemeClr val="accent1">
                <a:lumMod val="75000"/>
              </a:schemeClr>
            </a:gs>
            <a:gs pos="100000">
              <a:schemeClr val="accent1">
                <a:lumMod val="7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ela 6">
            <a:extLst>
              <a:ext uri="{FF2B5EF4-FFF2-40B4-BE49-F238E27FC236}">
                <a16:creationId xmlns:a16="http://schemas.microsoft.com/office/drawing/2014/main" id="{DFF0D271-72E4-F105-A15B-784BEAF9AB3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3899407"/>
              </p:ext>
            </p:extLst>
          </p:nvPr>
        </p:nvGraphicFramePr>
        <p:xfrm>
          <a:off x="0" y="1077482"/>
          <a:ext cx="9144000" cy="57805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37627">
                  <a:extLst>
                    <a:ext uri="{9D8B030D-6E8A-4147-A177-3AD203B41FA5}">
                      <a16:colId xmlns:a16="http://schemas.microsoft.com/office/drawing/2014/main" val="1668338570"/>
                    </a:ext>
                  </a:extLst>
                </a:gridCol>
                <a:gridCol w="2268791">
                  <a:extLst>
                    <a:ext uri="{9D8B030D-6E8A-4147-A177-3AD203B41FA5}">
                      <a16:colId xmlns:a16="http://schemas.microsoft.com/office/drawing/2014/main" val="156167408"/>
                    </a:ext>
                  </a:extLst>
                </a:gridCol>
                <a:gridCol w="2268791">
                  <a:extLst>
                    <a:ext uri="{9D8B030D-6E8A-4147-A177-3AD203B41FA5}">
                      <a16:colId xmlns:a16="http://schemas.microsoft.com/office/drawing/2014/main" val="3205994357"/>
                    </a:ext>
                  </a:extLst>
                </a:gridCol>
                <a:gridCol w="2268791">
                  <a:extLst>
                    <a:ext uri="{9D8B030D-6E8A-4147-A177-3AD203B41FA5}">
                      <a16:colId xmlns:a16="http://schemas.microsoft.com/office/drawing/2014/main" val="3172035281"/>
                    </a:ext>
                  </a:extLst>
                </a:gridCol>
              </a:tblGrid>
              <a:tr h="663140"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SEZON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KLASA ROZGRYWKOWA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ZAJĘTE </a:t>
                      </a:r>
                    </a:p>
                    <a:p>
                      <a:pPr algn="ctr"/>
                      <a:r>
                        <a:rPr lang="pl-PL" dirty="0"/>
                        <a:t>MIEJSCE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ILOŚĆ ZDOBYTYCH PUNKTÓW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49423354"/>
                  </a:ext>
                </a:extLst>
              </a:tr>
              <a:tr h="497941"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20011/2012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B-KLASA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9 NA 14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36 PKT.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80587028"/>
                  </a:ext>
                </a:extLst>
              </a:tr>
              <a:tr h="497941">
                <a:tc>
                  <a:txBody>
                    <a:bodyPr/>
                    <a:lstStyle/>
                    <a:p>
                      <a:pPr algn="ctr"/>
                      <a:r>
                        <a:rPr lang="pl-PL" b="1" dirty="0">
                          <a:solidFill>
                            <a:srgbClr val="00B050"/>
                          </a:solidFill>
                        </a:rPr>
                        <a:t>2012/2013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1" dirty="0">
                          <a:solidFill>
                            <a:srgbClr val="00B050"/>
                          </a:solidFill>
                        </a:rPr>
                        <a:t>B-KLASA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1" dirty="0">
                          <a:solidFill>
                            <a:srgbClr val="00B050"/>
                          </a:solidFill>
                        </a:rPr>
                        <a:t>2 NA 11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1" dirty="0">
                          <a:solidFill>
                            <a:srgbClr val="00B050"/>
                          </a:solidFill>
                        </a:rPr>
                        <a:t>44 PKT.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04595178"/>
                  </a:ext>
                </a:extLst>
              </a:tr>
              <a:tr h="646922">
                <a:tc>
                  <a:txBody>
                    <a:bodyPr/>
                    <a:lstStyle/>
                    <a:p>
                      <a:pPr algn="ctr"/>
                      <a:r>
                        <a:rPr lang="pl-PL" b="1" dirty="0">
                          <a:solidFill>
                            <a:srgbClr val="FF0000"/>
                          </a:solidFill>
                        </a:rPr>
                        <a:t>2013/2014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1" dirty="0">
                          <a:solidFill>
                            <a:srgbClr val="FF0000"/>
                          </a:solidFill>
                        </a:rPr>
                        <a:t>A-KLASA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1" dirty="0">
                          <a:solidFill>
                            <a:srgbClr val="FF0000"/>
                          </a:solidFill>
                        </a:rPr>
                        <a:t>11 NA 14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1" dirty="0">
                          <a:solidFill>
                            <a:srgbClr val="FF0000"/>
                          </a:solidFill>
                        </a:rPr>
                        <a:t>28 PKT.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25777293"/>
                  </a:ext>
                </a:extLst>
              </a:tr>
              <a:tr h="486926">
                <a:tc>
                  <a:txBody>
                    <a:bodyPr/>
                    <a:lstStyle/>
                    <a:p>
                      <a:pPr algn="ctr"/>
                      <a:r>
                        <a:rPr lang="pl-PL" b="1" dirty="0">
                          <a:solidFill>
                            <a:srgbClr val="00B050"/>
                          </a:solidFill>
                        </a:rPr>
                        <a:t>2014/2015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1" dirty="0">
                          <a:solidFill>
                            <a:srgbClr val="00B050"/>
                          </a:solidFill>
                        </a:rPr>
                        <a:t>B-KLASA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1" dirty="0">
                          <a:solidFill>
                            <a:srgbClr val="00B050"/>
                          </a:solidFill>
                        </a:rPr>
                        <a:t>2 NA 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1" dirty="0">
                          <a:solidFill>
                            <a:srgbClr val="00B050"/>
                          </a:solidFill>
                        </a:rPr>
                        <a:t>31 PKT.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43977852"/>
                  </a:ext>
                </a:extLst>
              </a:tr>
              <a:tr h="497941">
                <a:tc>
                  <a:txBody>
                    <a:bodyPr/>
                    <a:lstStyle/>
                    <a:p>
                      <a:pPr algn="ctr"/>
                      <a:r>
                        <a:rPr lang="pl-PL" b="0" dirty="0">
                          <a:solidFill>
                            <a:schemeClr val="tx1"/>
                          </a:solidFill>
                        </a:rPr>
                        <a:t>2015/2016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0" dirty="0">
                          <a:solidFill>
                            <a:schemeClr val="tx1"/>
                          </a:solidFill>
                        </a:rPr>
                        <a:t>A-KLASA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0" dirty="0">
                          <a:solidFill>
                            <a:schemeClr val="tx1"/>
                          </a:solidFill>
                        </a:rPr>
                        <a:t>9 NA 14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0" dirty="0">
                          <a:solidFill>
                            <a:schemeClr val="tx1"/>
                          </a:solidFill>
                        </a:rPr>
                        <a:t>33 PKT.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65686626"/>
                  </a:ext>
                </a:extLst>
              </a:tr>
              <a:tr h="497941">
                <a:tc>
                  <a:txBody>
                    <a:bodyPr/>
                    <a:lstStyle/>
                    <a:p>
                      <a:pPr algn="ctr"/>
                      <a:r>
                        <a:rPr lang="pl-PL" b="0" dirty="0">
                          <a:solidFill>
                            <a:schemeClr val="tx1"/>
                          </a:solidFill>
                        </a:rPr>
                        <a:t>2016/2017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0">
                          <a:solidFill>
                            <a:schemeClr val="tx1"/>
                          </a:solidFill>
                        </a:rPr>
                        <a:t>A-KLASA</a:t>
                      </a:r>
                      <a:endParaRPr lang="pl-PL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0" dirty="0">
                          <a:solidFill>
                            <a:schemeClr val="tx1"/>
                          </a:solidFill>
                        </a:rPr>
                        <a:t>12 NA 14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0" dirty="0">
                          <a:solidFill>
                            <a:schemeClr val="tx1"/>
                          </a:solidFill>
                        </a:rPr>
                        <a:t>25 PKT.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15213728"/>
                  </a:ext>
                </a:extLst>
              </a:tr>
              <a:tr h="497941">
                <a:tc>
                  <a:txBody>
                    <a:bodyPr/>
                    <a:lstStyle/>
                    <a:p>
                      <a:pPr algn="ctr"/>
                      <a:r>
                        <a:rPr lang="pl-PL" b="0" dirty="0">
                          <a:solidFill>
                            <a:schemeClr val="tx1"/>
                          </a:solidFill>
                        </a:rPr>
                        <a:t>2017/2018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0" dirty="0">
                          <a:solidFill>
                            <a:schemeClr val="tx1"/>
                          </a:solidFill>
                        </a:rPr>
                        <a:t>A-KLASA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0" dirty="0">
                          <a:solidFill>
                            <a:schemeClr val="tx1"/>
                          </a:solidFill>
                        </a:rPr>
                        <a:t>12 NA 14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0" dirty="0">
                          <a:solidFill>
                            <a:schemeClr val="tx1"/>
                          </a:solidFill>
                        </a:rPr>
                        <a:t>23 PKT.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8130368"/>
                  </a:ext>
                </a:extLst>
              </a:tr>
              <a:tr h="497941">
                <a:tc>
                  <a:txBody>
                    <a:bodyPr/>
                    <a:lstStyle/>
                    <a:p>
                      <a:pPr algn="ctr"/>
                      <a:r>
                        <a:rPr lang="pl-PL" b="0" dirty="0">
                          <a:solidFill>
                            <a:schemeClr val="tx1"/>
                          </a:solidFill>
                        </a:rPr>
                        <a:t>2018/2019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0" dirty="0">
                          <a:solidFill>
                            <a:schemeClr val="tx1"/>
                          </a:solidFill>
                        </a:rPr>
                        <a:t>A-KLASA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0" dirty="0">
                          <a:solidFill>
                            <a:schemeClr val="tx1"/>
                          </a:solidFill>
                        </a:rPr>
                        <a:t>10 NA 14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0" dirty="0">
                          <a:solidFill>
                            <a:schemeClr val="tx1"/>
                          </a:solidFill>
                        </a:rPr>
                        <a:t>25 PKT.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51453498"/>
                  </a:ext>
                </a:extLst>
              </a:tr>
              <a:tr h="497941">
                <a:tc>
                  <a:txBody>
                    <a:bodyPr/>
                    <a:lstStyle/>
                    <a:p>
                      <a:pPr algn="ctr"/>
                      <a:r>
                        <a:rPr lang="pl-PL" b="0" dirty="0">
                          <a:solidFill>
                            <a:schemeClr val="tx1"/>
                          </a:solidFill>
                        </a:rPr>
                        <a:t>2019/2020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0" dirty="0">
                          <a:solidFill>
                            <a:schemeClr val="tx1"/>
                          </a:solidFill>
                        </a:rPr>
                        <a:t>A-KLASA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0" dirty="0">
                          <a:solidFill>
                            <a:schemeClr val="tx1"/>
                          </a:solidFill>
                        </a:rPr>
                        <a:t>11 NA 14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0" dirty="0">
                          <a:solidFill>
                            <a:schemeClr val="tx1"/>
                          </a:solidFill>
                        </a:rPr>
                        <a:t>13 PKT (PANDEMIA)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21413352"/>
                  </a:ext>
                </a:extLst>
              </a:tr>
              <a:tr h="497941">
                <a:tc>
                  <a:txBody>
                    <a:bodyPr/>
                    <a:lstStyle/>
                    <a:p>
                      <a:pPr algn="ctr"/>
                      <a:r>
                        <a:rPr lang="pl-PL" b="0" dirty="0">
                          <a:solidFill>
                            <a:schemeClr val="tx1"/>
                          </a:solidFill>
                        </a:rPr>
                        <a:t>2020/2021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0" dirty="0">
                          <a:solidFill>
                            <a:schemeClr val="tx1"/>
                          </a:solidFill>
                        </a:rPr>
                        <a:t>A-KLASA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0" dirty="0">
                          <a:solidFill>
                            <a:schemeClr val="tx1"/>
                          </a:solidFill>
                        </a:rPr>
                        <a:t>8 NA 15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0" dirty="0">
                          <a:solidFill>
                            <a:schemeClr val="tx1"/>
                          </a:solidFill>
                        </a:rPr>
                        <a:t>36 PKT.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97275237"/>
                  </a:ext>
                </a:extLst>
              </a:tr>
            </a:tbl>
          </a:graphicData>
        </a:graphic>
      </p:graphicFrame>
      <p:sp>
        <p:nvSpPr>
          <p:cNvPr id="8" name="pole tekstowe 7">
            <a:extLst>
              <a:ext uri="{FF2B5EF4-FFF2-40B4-BE49-F238E27FC236}">
                <a16:creationId xmlns:a16="http://schemas.microsoft.com/office/drawing/2014/main" id="{A49786B5-9AD4-143A-D1AC-94179BEB251A}"/>
              </a:ext>
            </a:extLst>
          </p:cNvPr>
          <p:cNvSpPr txBox="1"/>
          <p:nvPr/>
        </p:nvSpPr>
        <p:spPr>
          <a:xfrm>
            <a:off x="0" y="0"/>
            <a:ext cx="91439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b="1" dirty="0">
                <a:solidFill>
                  <a:srgbClr val="002060"/>
                </a:solidFill>
                <a:latin typeface="Bahnschrift" panose="020B0502040204020203" pitchFamily="34" charset="0"/>
              </a:rPr>
              <a:t>REAKTYWOWANA WDA                                               W ROZGRYWKACH LIGOWYCH:</a:t>
            </a:r>
          </a:p>
        </p:txBody>
      </p:sp>
    </p:spTree>
    <p:extLst>
      <p:ext uri="{BB962C8B-B14F-4D97-AF65-F5344CB8AC3E}">
        <p14:creationId xmlns:p14="http://schemas.microsoft.com/office/powerpoint/2010/main" val="18958378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2000">
              <a:srgbClr val="FFFF00"/>
            </a:gs>
            <a:gs pos="65000">
              <a:schemeClr val="accent1">
                <a:lumMod val="75000"/>
              </a:schemeClr>
            </a:gs>
            <a:gs pos="100000">
              <a:schemeClr val="accent1">
                <a:lumMod val="75000"/>
              </a:schemeClr>
            </a:gs>
            <a:gs pos="100000">
              <a:schemeClr val="accent1">
                <a:lumMod val="7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7FB88256-1C0F-7C01-3674-D381B00C319A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dirty="0">
                <a:solidFill>
                  <a:schemeClr val="accent1">
                    <a:lumMod val="5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Bahnschrift" panose="020B0502040204020203" pitchFamily="34" charset="0"/>
              </a:rPr>
              <a:t>W CZARNEJ WODZIE GRALI RÓWNIEŻ OLDBOJE…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694F9382-DC54-2990-9081-BEBD24EFB6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62" b="8360"/>
          <a:stretch/>
        </p:blipFill>
        <p:spPr>
          <a:xfrm>
            <a:off x="-1" y="1002084"/>
            <a:ext cx="7018421" cy="3034144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1D98AE9E-BCF5-1366-6342-10BD311A71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036228"/>
            <a:ext cx="7018421" cy="2821771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8BC40DDA-BB5C-FD1B-EDE4-52203EBE122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03" t="33524" r="45455" b="4209"/>
          <a:stretch/>
        </p:blipFill>
        <p:spPr>
          <a:xfrm>
            <a:off x="7018420" y="1002084"/>
            <a:ext cx="2125580" cy="5855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2126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2000">
              <a:srgbClr val="FFFF00"/>
            </a:gs>
            <a:gs pos="65000">
              <a:schemeClr val="accent1">
                <a:lumMod val="75000"/>
              </a:schemeClr>
            </a:gs>
            <a:gs pos="100000">
              <a:schemeClr val="accent1">
                <a:lumMod val="75000"/>
              </a:schemeClr>
            </a:gs>
            <a:gs pos="100000">
              <a:schemeClr val="accent1">
                <a:lumMod val="7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>
            <a:extLst>
              <a:ext uri="{FF2B5EF4-FFF2-40B4-BE49-F238E27FC236}">
                <a16:creationId xmlns:a16="http://schemas.microsoft.com/office/drawing/2014/main" id="{C36197A4-3452-1D5F-A5F8-E6CA60AD91D8}"/>
              </a:ext>
            </a:extLst>
          </p:cNvPr>
          <p:cNvSpPr txBox="1"/>
          <p:nvPr/>
        </p:nvSpPr>
        <p:spPr>
          <a:xfrm>
            <a:off x="0" y="0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000" b="1" dirty="0">
                <a:solidFill>
                  <a:srgbClr val="002060"/>
                </a:solidFill>
                <a:latin typeface="Bahnschrift" panose="020B0502040204020203" pitchFamily="34" charset="0"/>
                <a:cs typeface="Aharoni" panose="02010803020104030203" pitchFamily="2" charset="-79"/>
              </a:rPr>
              <a:t>DRUŻYNA PIŁKARSKA TO NIE TYLKO SAMI ZAWODNICY.</a:t>
            </a: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929A88F1-67FF-D477-4BAD-2BDAEE52CF9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03" t="20467" r="8376" b="4834"/>
          <a:stretch/>
        </p:blipFill>
        <p:spPr>
          <a:xfrm>
            <a:off x="3039480" y="3721827"/>
            <a:ext cx="3011267" cy="3136171"/>
          </a:xfrm>
          <a:prstGeom prst="rect">
            <a:avLst/>
          </a:prstGeom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1418AB68-04B6-1435-B168-B635E34CCE2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58" r="82504" b="9003"/>
          <a:stretch/>
        </p:blipFill>
        <p:spPr>
          <a:xfrm>
            <a:off x="7538519" y="3721828"/>
            <a:ext cx="1605481" cy="3136171"/>
          </a:xfrm>
          <a:prstGeom prst="rect">
            <a:avLst/>
          </a:prstGeom>
        </p:spPr>
      </p:pic>
      <p:pic>
        <p:nvPicPr>
          <p:cNvPr id="19" name="Obraz 18">
            <a:extLst>
              <a:ext uri="{FF2B5EF4-FFF2-40B4-BE49-F238E27FC236}">
                <a16:creationId xmlns:a16="http://schemas.microsoft.com/office/drawing/2014/main" id="{44FC63A0-8900-314E-0A85-D84589322DA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8" t="10791" r="86464" b="54204"/>
          <a:stretch/>
        </p:blipFill>
        <p:spPr>
          <a:xfrm>
            <a:off x="0" y="3721830"/>
            <a:ext cx="1551709" cy="3136170"/>
          </a:xfrm>
          <a:prstGeom prst="rect">
            <a:avLst/>
          </a:prstGeom>
        </p:spPr>
      </p:pic>
      <p:pic>
        <p:nvPicPr>
          <p:cNvPr id="21" name="Obraz 20">
            <a:extLst>
              <a:ext uri="{FF2B5EF4-FFF2-40B4-BE49-F238E27FC236}">
                <a16:creationId xmlns:a16="http://schemas.microsoft.com/office/drawing/2014/main" id="{33B182A7-0698-D9FE-398E-39B383FC693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9" t="27611" r="87121" b="34657"/>
          <a:stretch/>
        </p:blipFill>
        <p:spPr>
          <a:xfrm>
            <a:off x="1551709" y="3721829"/>
            <a:ext cx="1487771" cy="3136170"/>
          </a:xfrm>
          <a:prstGeom prst="rect">
            <a:avLst/>
          </a:prstGeom>
        </p:spPr>
      </p:pic>
      <p:sp>
        <p:nvSpPr>
          <p:cNvPr id="22" name="pole tekstowe 21">
            <a:extLst>
              <a:ext uri="{FF2B5EF4-FFF2-40B4-BE49-F238E27FC236}">
                <a16:creationId xmlns:a16="http://schemas.microsoft.com/office/drawing/2014/main" id="{832F5F59-9B91-5929-6604-678187859789}"/>
              </a:ext>
            </a:extLst>
          </p:cNvPr>
          <p:cNvSpPr txBox="1"/>
          <p:nvPr/>
        </p:nvSpPr>
        <p:spPr>
          <a:xfrm>
            <a:off x="0" y="1634836"/>
            <a:ext cx="9144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4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accent1">
                      <a:lumMod val="50000"/>
                      <a:alpha val="40000"/>
                    </a:schemeClr>
                  </a:glow>
                </a:effectLst>
                <a:latin typeface="Bahnschrift" panose="020B0502040204020203" pitchFamily="34" charset="0"/>
                <a:cs typeface="Aharoni" panose="02010803020104030203" pitchFamily="2" charset="-79"/>
              </a:rPr>
              <a:t>KIEROWNICY, TRENERZY, PREZESI… LUDZIE Z PASJĄ.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5770AD58-AC5D-1408-812D-8E18F7BFE01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0747" y="3721828"/>
            <a:ext cx="1487772" cy="3136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4280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2000">
              <a:srgbClr val="FFFF00"/>
            </a:gs>
            <a:gs pos="65000">
              <a:schemeClr val="accent1">
                <a:lumMod val="75000"/>
              </a:schemeClr>
            </a:gs>
            <a:gs pos="100000">
              <a:schemeClr val="accent1">
                <a:lumMod val="75000"/>
              </a:schemeClr>
            </a:gs>
            <a:gs pos="100000">
              <a:schemeClr val="accent1">
                <a:lumMod val="7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6674B855-2AD1-94A1-ECC3-88759E3EAF8C}"/>
              </a:ext>
            </a:extLst>
          </p:cNvPr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b="1" dirty="0">
                <a:solidFill>
                  <a:srgbClr val="00206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Bahnschrift" panose="020B0502040204020203" pitchFamily="34" charset="0"/>
              </a:rPr>
              <a:t>PREZESI: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C4F0872B-EA8F-9990-1143-ABC3E38CD4DA}"/>
              </a:ext>
            </a:extLst>
          </p:cNvPr>
          <p:cNvSpPr txBox="1"/>
          <p:nvPr/>
        </p:nvSpPr>
        <p:spPr>
          <a:xfrm>
            <a:off x="0" y="886691"/>
            <a:ext cx="9144000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500" b="1" u="sng" dirty="0">
                <a:solidFill>
                  <a:srgbClr val="002060"/>
                </a:solidFill>
                <a:latin typeface="Bahnschrift" panose="020B0502040204020203" pitchFamily="34" charset="0"/>
              </a:rPr>
              <a:t>TKKF „WDA” CZARNA WODA:</a:t>
            </a:r>
          </a:p>
          <a:p>
            <a:pPr algn="ctr"/>
            <a:endParaRPr lang="pl-PL" sz="2500" dirty="0">
              <a:solidFill>
                <a:srgbClr val="002060"/>
              </a:solidFill>
              <a:latin typeface="Bahnschrift" panose="020B0502040204020203" pitchFamily="34" charset="0"/>
            </a:endParaRPr>
          </a:p>
          <a:p>
            <a:pPr marL="342900" indent="-342900" algn="ctr">
              <a:buAutoNum type="arabicPeriod"/>
            </a:pPr>
            <a:r>
              <a:rPr lang="pl-PL" sz="2500" b="1" dirty="0">
                <a:solidFill>
                  <a:srgbClr val="002060"/>
                </a:solidFill>
                <a:latin typeface="Bahnschrift" panose="020B0502040204020203" pitchFamily="34" charset="0"/>
              </a:rPr>
              <a:t>BRUSKI KLEMENS (1972 – 1975)</a:t>
            </a:r>
          </a:p>
          <a:p>
            <a:pPr marL="342900" indent="-342900" algn="ctr">
              <a:buAutoNum type="arabicPeriod"/>
            </a:pPr>
            <a:r>
              <a:rPr lang="pl-PL" sz="2500" b="1" dirty="0">
                <a:solidFill>
                  <a:srgbClr val="002060"/>
                </a:solidFill>
                <a:latin typeface="Bahnschrift" panose="020B0502040204020203" pitchFamily="34" charset="0"/>
              </a:rPr>
              <a:t>KASZUBOWSKI STEFAN (1975 - 1991)</a:t>
            </a:r>
          </a:p>
          <a:p>
            <a:pPr marL="342900" indent="-342900" algn="ctr">
              <a:buAutoNum type="arabicPeriod"/>
            </a:pPr>
            <a:r>
              <a:rPr lang="pl-PL" sz="2500" b="1" dirty="0">
                <a:solidFill>
                  <a:srgbClr val="002060"/>
                </a:solidFill>
                <a:latin typeface="Bahnschrift" panose="020B0502040204020203" pitchFamily="34" charset="0"/>
              </a:rPr>
              <a:t>SZATKOWSKI SYLWERIUSZ (1991 -1997)</a:t>
            </a:r>
          </a:p>
          <a:p>
            <a:pPr marL="342900" indent="-342900" algn="ctr">
              <a:buAutoNum type="arabicPeriod"/>
            </a:pPr>
            <a:r>
              <a:rPr lang="pl-PL" sz="2500" b="1" dirty="0">
                <a:solidFill>
                  <a:srgbClr val="002060"/>
                </a:solidFill>
                <a:latin typeface="Bahnschrift" panose="020B0502040204020203" pitchFamily="34" charset="0"/>
              </a:rPr>
              <a:t>PESTKA BOGDAN (1997 – 2002)</a:t>
            </a:r>
          </a:p>
          <a:p>
            <a:pPr marL="342900" indent="-342900" algn="ctr">
              <a:buAutoNum type="arabicPeriod"/>
            </a:pPr>
            <a:r>
              <a:rPr lang="pl-PL" sz="2500" b="1" dirty="0">
                <a:solidFill>
                  <a:srgbClr val="002060"/>
                </a:solidFill>
                <a:latin typeface="Bahnschrift" panose="020B0502040204020203" pitchFamily="34" charset="0"/>
              </a:rPr>
              <a:t>SCHMIDT SEBASTIAN (2002 – 2006)</a:t>
            </a:r>
          </a:p>
          <a:p>
            <a:pPr marL="342900" indent="-342900" algn="ctr">
              <a:buAutoNum type="arabicPeriod"/>
            </a:pPr>
            <a:endParaRPr lang="pl-PL" sz="2500" b="1" u="sng" dirty="0">
              <a:solidFill>
                <a:srgbClr val="002060"/>
              </a:solidFill>
              <a:latin typeface="Bahnschrift" panose="020B0502040204020203" pitchFamily="34" charset="0"/>
            </a:endParaRPr>
          </a:p>
          <a:p>
            <a:pPr algn="ctr"/>
            <a:r>
              <a:rPr lang="pl-PL" sz="2500" b="1" u="sng" dirty="0">
                <a:solidFill>
                  <a:srgbClr val="FFFF00"/>
                </a:solidFill>
                <a:latin typeface="Bahnschrift" panose="020B0502040204020203" pitchFamily="34" charset="0"/>
              </a:rPr>
              <a:t>STOWARZYSZENIE „WDA” CZARNA WODA</a:t>
            </a:r>
          </a:p>
          <a:p>
            <a:pPr algn="ctr"/>
            <a:endParaRPr lang="pl-PL" sz="2500" dirty="0">
              <a:solidFill>
                <a:srgbClr val="FFFF00"/>
              </a:solidFill>
              <a:latin typeface="Bahnschrift" panose="020B0502040204020203" pitchFamily="34" charset="0"/>
            </a:endParaRPr>
          </a:p>
          <a:p>
            <a:pPr marL="342900" indent="-342900" algn="ctr">
              <a:buAutoNum type="arabicPeriod"/>
            </a:pPr>
            <a:r>
              <a:rPr lang="pl-PL" sz="2500" b="1" dirty="0">
                <a:solidFill>
                  <a:srgbClr val="FFFF00"/>
                </a:solidFill>
                <a:latin typeface="Bahnschrift" panose="020B0502040204020203" pitchFamily="34" charset="0"/>
              </a:rPr>
              <a:t>PIOTR JĘDRZEJEWSKI (JESIEŃ 2006</a:t>
            </a:r>
            <a:r>
              <a:rPr lang="pl-PL" sz="2500" dirty="0">
                <a:solidFill>
                  <a:srgbClr val="FFFF00"/>
                </a:solidFill>
                <a:latin typeface="Bahnschrift" panose="020B0502040204020203" pitchFamily="34" charset="0"/>
              </a:rPr>
              <a:t>)</a:t>
            </a:r>
          </a:p>
          <a:p>
            <a:pPr algn="ctr"/>
            <a:endParaRPr lang="pl-PL" sz="2500" dirty="0">
              <a:solidFill>
                <a:srgbClr val="FFFF00"/>
              </a:solidFill>
              <a:latin typeface="Bahnschrift" panose="020B0502040204020203" pitchFamily="34" charset="0"/>
            </a:endParaRPr>
          </a:p>
          <a:p>
            <a:pPr algn="ctr"/>
            <a:r>
              <a:rPr lang="pl-PL" sz="2500" b="1" u="sng" dirty="0">
                <a:solidFill>
                  <a:srgbClr val="FFFF00"/>
                </a:solidFill>
                <a:latin typeface="Bahnschrift" panose="020B0502040204020203" pitchFamily="34" charset="0"/>
              </a:rPr>
              <a:t>STOWARZYSZENIE KLUB SPORTOWY „WDA” CZARNA WODA</a:t>
            </a:r>
          </a:p>
          <a:p>
            <a:pPr algn="ctr"/>
            <a:endParaRPr lang="pl-PL" sz="2500" dirty="0">
              <a:solidFill>
                <a:srgbClr val="FFFF00"/>
              </a:solidFill>
              <a:latin typeface="Bahnschrift" panose="020B0502040204020203" pitchFamily="34" charset="0"/>
            </a:endParaRPr>
          </a:p>
          <a:p>
            <a:pPr marL="342900" indent="-342900" algn="ctr">
              <a:buFont typeface="+mj-lt"/>
              <a:buAutoNum type="arabicPeriod"/>
            </a:pPr>
            <a:r>
              <a:rPr lang="pl-PL" sz="2500" b="1" dirty="0">
                <a:solidFill>
                  <a:srgbClr val="FFFF00"/>
                </a:solidFill>
                <a:latin typeface="Bahnschrift" panose="020B0502040204020203" pitchFamily="34" charset="0"/>
              </a:rPr>
              <a:t>ARKADIUSZ GLINIECKI (2011 – DO CHWILI OBECNEJ)</a:t>
            </a:r>
          </a:p>
        </p:txBody>
      </p:sp>
    </p:spTree>
    <p:extLst>
      <p:ext uri="{BB962C8B-B14F-4D97-AF65-F5344CB8AC3E}">
        <p14:creationId xmlns:p14="http://schemas.microsoft.com/office/powerpoint/2010/main" val="21846785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2000">
              <a:srgbClr val="FFFF00"/>
            </a:gs>
            <a:gs pos="65000">
              <a:schemeClr val="accent1">
                <a:lumMod val="75000"/>
              </a:schemeClr>
            </a:gs>
            <a:gs pos="100000">
              <a:schemeClr val="accent1">
                <a:lumMod val="75000"/>
              </a:schemeClr>
            </a:gs>
            <a:gs pos="100000">
              <a:schemeClr val="accent1">
                <a:lumMod val="7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6674B855-2AD1-94A1-ECC3-88759E3EAF8C}"/>
              </a:ext>
            </a:extLst>
          </p:cNvPr>
          <p:cNvSpPr txBox="1"/>
          <p:nvPr/>
        </p:nvSpPr>
        <p:spPr>
          <a:xfrm>
            <a:off x="0" y="15240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b="1" dirty="0">
                <a:solidFill>
                  <a:srgbClr val="00206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Bahnschrift" panose="020B0502040204020203" pitchFamily="34" charset="0"/>
              </a:rPr>
              <a:t>KIEROWNICY SEKCJI PIŁKI NOŻNEJ </a:t>
            </a:r>
          </a:p>
          <a:p>
            <a:pPr algn="ctr"/>
            <a:r>
              <a:rPr lang="pl-PL" sz="3600" b="1" dirty="0">
                <a:solidFill>
                  <a:srgbClr val="00206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Bahnschrift" panose="020B0502040204020203" pitchFamily="34" charset="0"/>
              </a:rPr>
              <a:t>W LATACH 1972 - 2012: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44DEF59D-D3E5-5FEE-F01D-8F846CA995E5}"/>
              </a:ext>
            </a:extLst>
          </p:cNvPr>
          <p:cNvSpPr txBox="1"/>
          <p:nvPr/>
        </p:nvSpPr>
        <p:spPr>
          <a:xfrm>
            <a:off x="0" y="1839394"/>
            <a:ext cx="9144000" cy="44242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lnSpc>
                <a:spcPct val="150000"/>
              </a:lnSpc>
              <a:buFont typeface="+mj-lt"/>
              <a:buAutoNum type="arabicPeriod"/>
            </a:pPr>
            <a:r>
              <a:rPr lang="pl-PL" sz="3200" b="1" dirty="0">
                <a:solidFill>
                  <a:srgbClr val="002060"/>
                </a:solidFill>
                <a:latin typeface="Bahnschrift" panose="020B0502040204020203" pitchFamily="34" charset="0"/>
              </a:rPr>
              <a:t>SŁAWSKI HENRYK</a:t>
            </a:r>
          </a:p>
          <a:p>
            <a:pPr marL="342900" indent="-342900" algn="ctr">
              <a:lnSpc>
                <a:spcPct val="150000"/>
              </a:lnSpc>
              <a:buFont typeface="+mj-lt"/>
              <a:buAutoNum type="arabicPeriod"/>
            </a:pPr>
            <a:r>
              <a:rPr lang="pl-PL" sz="3200" b="1" dirty="0">
                <a:solidFill>
                  <a:srgbClr val="002060"/>
                </a:solidFill>
                <a:latin typeface="Bahnschrift" panose="020B0502040204020203" pitchFamily="34" charset="0"/>
              </a:rPr>
              <a:t>NARLOCH ZYGFRYD</a:t>
            </a:r>
          </a:p>
          <a:p>
            <a:pPr marL="342900" indent="-342900" algn="ctr">
              <a:lnSpc>
                <a:spcPct val="150000"/>
              </a:lnSpc>
              <a:buFont typeface="+mj-lt"/>
              <a:buAutoNum type="arabicPeriod"/>
            </a:pPr>
            <a:r>
              <a:rPr lang="pl-PL" sz="3200" b="1" dirty="0">
                <a:solidFill>
                  <a:srgbClr val="002060"/>
                </a:solidFill>
                <a:latin typeface="Bahnschrift" panose="020B0502040204020203" pitchFamily="34" charset="0"/>
              </a:rPr>
              <a:t>SZATKOWSKI SYLWERIUSZ</a:t>
            </a:r>
          </a:p>
          <a:p>
            <a:pPr marL="342900" indent="-342900" algn="ctr">
              <a:lnSpc>
                <a:spcPct val="150000"/>
              </a:lnSpc>
              <a:buFont typeface="+mj-lt"/>
              <a:buAutoNum type="arabicPeriod"/>
            </a:pPr>
            <a:r>
              <a:rPr lang="pl-PL" sz="3200" b="1" dirty="0">
                <a:solidFill>
                  <a:srgbClr val="FFFF00"/>
                </a:solidFill>
                <a:latin typeface="Bahnschrift" panose="020B0502040204020203" pitchFamily="34" charset="0"/>
              </a:rPr>
              <a:t>NOWAKOWSKI EUGENIUSZ</a:t>
            </a:r>
          </a:p>
          <a:p>
            <a:pPr marL="342900" indent="-342900" algn="ctr">
              <a:lnSpc>
                <a:spcPct val="150000"/>
              </a:lnSpc>
              <a:buFont typeface="+mj-lt"/>
              <a:buAutoNum type="arabicPeriod"/>
            </a:pPr>
            <a:r>
              <a:rPr lang="pl-PL" sz="3200" b="1" dirty="0">
                <a:solidFill>
                  <a:srgbClr val="FFFF00"/>
                </a:solidFill>
                <a:latin typeface="Bahnschrift" panose="020B0502040204020203" pitchFamily="34" charset="0"/>
              </a:rPr>
              <a:t>SROKA ANDRZEJ</a:t>
            </a:r>
          </a:p>
          <a:p>
            <a:pPr marL="342900" indent="-342900" algn="ctr">
              <a:lnSpc>
                <a:spcPct val="150000"/>
              </a:lnSpc>
              <a:buFont typeface="+mj-lt"/>
              <a:buAutoNum type="arabicPeriod"/>
            </a:pPr>
            <a:r>
              <a:rPr lang="pl-PL" sz="3200" b="1" dirty="0">
                <a:solidFill>
                  <a:srgbClr val="FFFF00"/>
                </a:solidFill>
                <a:latin typeface="Bahnschrift" panose="020B0502040204020203" pitchFamily="34" charset="0"/>
              </a:rPr>
              <a:t>KOWALSKI ANDRZEJ</a:t>
            </a:r>
          </a:p>
        </p:txBody>
      </p:sp>
    </p:spTree>
    <p:extLst>
      <p:ext uri="{BB962C8B-B14F-4D97-AF65-F5344CB8AC3E}">
        <p14:creationId xmlns:p14="http://schemas.microsoft.com/office/powerpoint/2010/main" val="40933132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2000">
              <a:srgbClr val="FFFF00"/>
            </a:gs>
            <a:gs pos="65000">
              <a:schemeClr val="accent1">
                <a:lumMod val="75000"/>
              </a:schemeClr>
            </a:gs>
            <a:gs pos="100000">
              <a:schemeClr val="accent1">
                <a:lumMod val="75000"/>
              </a:schemeClr>
            </a:gs>
            <a:gs pos="100000">
              <a:schemeClr val="accent1">
                <a:lumMod val="7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6674B855-2AD1-94A1-ECC3-88759E3EAF8C}"/>
              </a:ext>
            </a:extLst>
          </p:cNvPr>
          <p:cNvSpPr txBox="1"/>
          <p:nvPr/>
        </p:nvSpPr>
        <p:spPr>
          <a:xfrm>
            <a:off x="0" y="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b="1" dirty="0">
                <a:solidFill>
                  <a:srgbClr val="00206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Bahnschrift" panose="020B0502040204020203" pitchFamily="34" charset="0"/>
              </a:rPr>
              <a:t>TRENERZY SEKCJI PIŁKI NOŻNEJ </a:t>
            </a:r>
          </a:p>
          <a:p>
            <a:pPr algn="ctr"/>
            <a:r>
              <a:rPr lang="pl-PL" sz="3600" b="1" dirty="0">
                <a:solidFill>
                  <a:srgbClr val="00206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Bahnschrift" panose="020B0502040204020203" pitchFamily="34" charset="0"/>
              </a:rPr>
              <a:t>W LATACH 1972 - 2022: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FA7C62F9-2ACD-30BA-2EC4-EB98D4A143B6}"/>
              </a:ext>
            </a:extLst>
          </p:cNvPr>
          <p:cNvSpPr txBox="1"/>
          <p:nvPr/>
        </p:nvSpPr>
        <p:spPr>
          <a:xfrm>
            <a:off x="0" y="1253398"/>
            <a:ext cx="91440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pl-PL" sz="2400" b="1" dirty="0">
                <a:solidFill>
                  <a:srgbClr val="002060"/>
                </a:solidFill>
                <a:latin typeface="Bahnschrift" panose="020B0502040204020203" pitchFamily="34" charset="0"/>
              </a:rPr>
              <a:t>WIECZERZYCKI JAN (SENIORZY, TRAMPKARZE)</a:t>
            </a:r>
          </a:p>
          <a:p>
            <a:pPr marL="342900" indent="-342900">
              <a:buFont typeface="+mj-lt"/>
              <a:buAutoNum type="arabicPeriod"/>
            </a:pPr>
            <a:r>
              <a:rPr lang="pl-PL" sz="2400" b="1" dirty="0">
                <a:solidFill>
                  <a:srgbClr val="002060"/>
                </a:solidFill>
                <a:latin typeface="Bahnschrift" panose="020B0502040204020203" pitchFamily="34" charset="0"/>
              </a:rPr>
              <a:t>SŁAWSKI HENRYK (TRAMPKARZE)</a:t>
            </a:r>
          </a:p>
          <a:p>
            <a:pPr marL="342900" indent="-342900">
              <a:buFont typeface="+mj-lt"/>
              <a:buAutoNum type="arabicPeriod"/>
            </a:pPr>
            <a:r>
              <a:rPr lang="pl-PL" sz="2400" b="1" dirty="0">
                <a:solidFill>
                  <a:srgbClr val="002060"/>
                </a:solidFill>
                <a:latin typeface="Bahnschrift" panose="020B0502040204020203" pitchFamily="34" charset="0"/>
              </a:rPr>
              <a:t>KLUGMANN WALDEMAR (JUNIORZY)</a:t>
            </a:r>
          </a:p>
          <a:p>
            <a:pPr marL="342900" indent="-342900">
              <a:buFont typeface="+mj-lt"/>
              <a:buAutoNum type="arabicPeriod"/>
            </a:pPr>
            <a:r>
              <a:rPr lang="pl-PL" sz="2400" b="1" dirty="0">
                <a:solidFill>
                  <a:srgbClr val="002060"/>
                </a:solidFill>
                <a:latin typeface="Bahnschrift" panose="020B0502040204020203" pitchFamily="34" charset="0"/>
              </a:rPr>
              <a:t>SZATKOWSKI SYLWERIUSZ (TRAMPKARZE)</a:t>
            </a:r>
          </a:p>
          <a:p>
            <a:pPr marL="342900" indent="-342900">
              <a:buFont typeface="+mj-lt"/>
              <a:buAutoNum type="arabicPeriod"/>
            </a:pPr>
            <a:r>
              <a:rPr lang="pl-PL" sz="2400" b="1" dirty="0">
                <a:solidFill>
                  <a:srgbClr val="002060"/>
                </a:solidFill>
                <a:latin typeface="Bahnschrift" panose="020B0502040204020203" pitchFamily="34" charset="0"/>
              </a:rPr>
              <a:t>KANIA MIROSŁAW (SENIORZY)</a:t>
            </a:r>
          </a:p>
          <a:p>
            <a:pPr marL="342900" indent="-342900">
              <a:buFont typeface="+mj-lt"/>
              <a:buAutoNum type="arabicPeriod"/>
            </a:pPr>
            <a:r>
              <a:rPr lang="pl-PL" sz="2400" b="1" dirty="0">
                <a:solidFill>
                  <a:srgbClr val="002060"/>
                </a:solidFill>
                <a:latin typeface="Bahnschrift" panose="020B0502040204020203" pitchFamily="34" charset="0"/>
              </a:rPr>
              <a:t>POTULSKI MIROSŁAW (JUNIORZY)</a:t>
            </a:r>
          </a:p>
          <a:p>
            <a:pPr marL="342900" indent="-342900">
              <a:buFont typeface="+mj-lt"/>
              <a:buAutoNum type="arabicPeriod"/>
            </a:pPr>
            <a:r>
              <a:rPr lang="pl-PL" sz="2400" b="1" dirty="0">
                <a:solidFill>
                  <a:srgbClr val="FFFF00"/>
                </a:solidFill>
                <a:latin typeface="Bahnschrift" panose="020B0502040204020203" pitchFamily="34" charset="0"/>
              </a:rPr>
              <a:t>LEWIŃSKI BOGUSŁAW (SENIORZY, JUNIORZY)</a:t>
            </a:r>
          </a:p>
          <a:p>
            <a:pPr marL="342900" indent="-342900">
              <a:buFont typeface="+mj-lt"/>
              <a:buAutoNum type="arabicPeriod"/>
            </a:pPr>
            <a:r>
              <a:rPr lang="pl-PL" sz="2400" b="1" dirty="0">
                <a:solidFill>
                  <a:srgbClr val="FFFF00"/>
                </a:solidFill>
                <a:latin typeface="Bahnschrift" panose="020B0502040204020203" pitchFamily="34" charset="0"/>
              </a:rPr>
              <a:t>DUTKOWSKI KAZIMIERZ (JUNIORZY)</a:t>
            </a:r>
          </a:p>
          <a:p>
            <a:pPr marL="342900" indent="-342900">
              <a:buFont typeface="+mj-lt"/>
              <a:buAutoNum type="arabicPeriod"/>
            </a:pPr>
            <a:r>
              <a:rPr lang="pl-PL" sz="2400" b="1" dirty="0">
                <a:solidFill>
                  <a:srgbClr val="FFFF00"/>
                </a:solidFill>
                <a:latin typeface="Bahnschrift" panose="020B0502040204020203" pitchFamily="34" charset="0"/>
              </a:rPr>
              <a:t>KOWALSKI ANDRZEJ (SENIORZY, JUNIORZY)</a:t>
            </a:r>
          </a:p>
          <a:p>
            <a:pPr marL="342900" indent="-342900">
              <a:buFont typeface="+mj-lt"/>
              <a:buAutoNum type="arabicPeriod"/>
            </a:pPr>
            <a:r>
              <a:rPr lang="pl-PL" sz="2400" b="1" dirty="0">
                <a:solidFill>
                  <a:srgbClr val="FFFF00"/>
                </a:solidFill>
                <a:latin typeface="Bahnschrift" panose="020B0502040204020203" pitchFamily="34" charset="0"/>
              </a:rPr>
              <a:t>BIESEK ZBIGNIEW (JUNIORZY)</a:t>
            </a:r>
          </a:p>
          <a:p>
            <a:pPr marL="342900" indent="-342900">
              <a:buFont typeface="+mj-lt"/>
              <a:buAutoNum type="arabicPeriod"/>
            </a:pPr>
            <a:r>
              <a:rPr lang="pl-PL" sz="2400" b="1" dirty="0">
                <a:solidFill>
                  <a:srgbClr val="FFFF00"/>
                </a:solidFill>
                <a:latin typeface="Bahnschrift" panose="020B0502040204020203" pitchFamily="34" charset="0"/>
              </a:rPr>
              <a:t>RYBACKI JÓZEF (SENIORZY, JUNIORZY)</a:t>
            </a:r>
          </a:p>
          <a:p>
            <a:pPr marL="342900" indent="-342900">
              <a:buFont typeface="+mj-lt"/>
              <a:buAutoNum type="arabicPeriod"/>
            </a:pPr>
            <a:r>
              <a:rPr lang="pl-PL" sz="2400" b="1" dirty="0">
                <a:solidFill>
                  <a:srgbClr val="FFFF00"/>
                </a:solidFill>
                <a:latin typeface="Bahnschrift" panose="020B0502040204020203" pitchFamily="34" charset="0"/>
              </a:rPr>
              <a:t>RYBACKI PAWEŁ (JUNIORZY)</a:t>
            </a:r>
          </a:p>
          <a:p>
            <a:pPr marL="342900" indent="-342900">
              <a:buFont typeface="+mj-lt"/>
              <a:buAutoNum type="arabicPeriod"/>
            </a:pPr>
            <a:r>
              <a:rPr lang="pl-PL" sz="2400" b="1" dirty="0">
                <a:solidFill>
                  <a:srgbClr val="FFFF00"/>
                </a:solidFill>
                <a:latin typeface="Bahnschrift" panose="020B0502040204020203" pitchFamily="34" charset="0"/>
              </a:rPr>
              <a:t>SROKA ANDRZEJ (SENIORZY)</a:t>
            </a:r>
          </a:p>
          <a:p>
            <a:pPr marL="342900" indent="-342900">
              <a:buFont typeface="+mj-lt"/>
              <a:buAutoNum type="arabicPeriod"/>
            </a:pPr>
            <a:r>
              <a:rPr lang="pl-PL" sz="2400" b="1" dirty="0">
                <a:solidFill>
                  <a:srgbClr val="FFFF00"/>
                </a:solidFill>
                <a:latin typeface="Bahnschrift" panose="020B0502040204020203" pitchFamily="34" charset="0"/>
              </a:rPr>
              <a:t>BIANEK MIROSŁAW (TRAMPKARZE, JUNIORZY)</a:t>
            </a:r>
          </a:p>
          <a:p>
            <a:pPr marL="342900" indent="-342900">
              <a:buFont typeface="+mj-lt"/>
              <a:buAutoNum type="arabicPeriod"/>
            </a:pPr>
            <a:r>
              <a:rPr lang="pl-PL" sz="2400" b="1" dirty="0">
                <a:solidFill>
                  <a:srgbClr val="FFFF00"/>
                </a:solidFill>
                <a:latin typeface="Bahnschrift" panose="020B0502040204020203" pitchFamily="34" charset="0"/>
              </a:rPr>
              <a:t>JĘDRZEJEWSKI SEBASTIAN (SENIORZY, JUNIORZY)</a:t>
            </a:r>
          </a:p>
        </p:txBody>
      </p:sp>
    </p:spTree>
    <p:extLst>
      <p:ext uri="{BB962C8B-B14F-4D97-AF65-F5344CB8AC3E}">
        <p14:creationId xmlns:p14="http://schemas.microsoft.com/office/powerpoint/2010/main" val="16974336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2000">
              <a:srgbClr val="FFFF00"/>
            </a:gs>
            <a:gs pos="65000">
              <a:schemeClr val="accent1">
                <a:lumMod val="75000"/>
              </a:schemeClr>
            </a:gs>
            <a:gs pos="100000">
              <a:schemeClr val="accent1">
                <a:lumMod val="75000"/>
              </a:schemeClr>
            </a:gs>
            <a:gs pos="100000">
              <a:schemeClr val="accent1">
                <a:lumMod val="7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ole tekstowe 8">
            <a:extLst>
              <a:ext uri="{FF2B5EF4-FFF2-40B4-BE49-F238E27FC236}">
                <a16:creationId xmlns:a16="http://schemas.microsoft.com/office/drawing/2014/main" id="{AF007ECA-03E4-ADAE-CEDF-E1DFD8EF468E}"/>
              </a:ext>
            </a:extLst>
          </p:cNvPr>
          <p:cNvSpPr txBox="1"/>
          <p:nvPr/>
        </p:nvSpPr>
        <p:spPr>
          <a:xfrm>
            <a:off x="0" y="166254"/>
            <a:ext cx="9144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6600" b="1" u="sng" dirty="0">
                <a:solidFill>
                  <a:srgbClr val="00206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Bahnschrift" panose="020B0502040204020203" pitchFamily="34" charset="0"/>
              </a:rPr>
              <a:t>DZIĘKUJĘ ZA UWAGĘ!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E5330EA5-FE6E-6426-8EFE-28656DC73D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9841" y="1580475"/>
            <a:ext cx="3304318" cy="3322608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98841A7C-85F0-53B8-4176-937824BF3731}"/>
              </a:ext>
            </a:extLst>
          </p:cNvPr>
          <p:cNvSpPr txBox="1"/>
          <p:nvPr/>
        </p:nvSpPr>
        <p:spPr>
          <a:xfrm>
            <a:off x="0" y="4995952"/>
            <a:ext cx="91440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300" b="1" dirty="0">
                <a:solidFill>
                  <a:srgbClr val="FFFF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W TWORZENIU PREZENTACJI POMOGLI:   </a:t>
            </a:r>
          </a:p>
          <a:p>
            <a:pPr algn="ctr"/>
            <a:r>
              <a:rPr lang="pl-PL" sz="2300" b="1" dirty="0">
                <a:solidFill>
                  <a:srgbClr val="FFFF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KOWALSKI ANDRZEJ, RAFIŃSKI HENRYK, BIESEK ZBIGNIEW, </a:t>
            </a:r>
          </a:p>
          <a:p>
            <a:pPr algn="ctr"/>
            <a:r>
              <a:rPr lang="pl-PL" sz="2300" b="1" dirty="0">
                <a:solidFill>
                  <a:srgbClr val="FFFF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KANIA MIROSŁAW, SROKA ANDRZEJ, SZATKOWSKI SYLWERIUSZ, </a:t>
            </a:r>
          </a:p>
          <a:p>
            <a:pPr algn="ctr"/>
            <a:r>
              <a:rPr lang="pl-PL" sz="2300" b="1" dirty="0">
                <a:solidFill>
                  <a:srgbClr val="FFFF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RYBACKI JÓZEF, WERRA TOMASZ, JĘDRZEJEWSKI SEBASTIAN,                   GLINIECKI ARKADIUSZ, KASZUBOWSKI BARTOSZ</a:t>
            </a:r>
          </a:p>
        </p:txBody>
      </p:sp>
    </p:spTree>
    <p:extLst>
      <p:ext uri="{BB962C8B-B14F-4D97-AF65-F5344CB8AC3E}">
        <p14:creationId xmlns:p14="http://schemas.microsoft.com/office/powerpoint/2010/main" val="3580117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2000">
              <a:srgbClr val="FFFF00"/>
            </a:gs>
            <a:gs pos="65000">
              <a:schemeClr val="accent1">
                <a:lumMod val="75000"/>
              </a:schemeClr>
            </a:gs>
            <a:gs pos="100000">
              <a:schemeClr val="accent1">
                <a:lumMod val="75000"/>
              </a:schemeClr>
            </a:gs>
            <a:gs pos="100000">
              <a:schemeClr val="accent1">
                <a:lumMod val="7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A071D602-83C1-B7D6-B3A2-31B98D3D718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377"/>
          <a:stretch/>
        </p:blipFill>
        <p:spPr>
          <a:xfrm>
            <a:off x="0" y="4506448"/>
            <a:ext cx="9144000" cy="2351552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22CC2897-FF80-8955-76AA-64B571005935}"/>
              </a:ext>
            </a:extLst>
          </p:cNvPr>
          <p:cNvSpPr txBox="1"/>
          <p:nvPr/>
        </p:nvSpPr>
        <p:spPr>
          <a:xfrm>
            <a:off x="0" y="0"/>
            <a:ext cx="91440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>
                <a:solidFill>
                  <a:srgbClr val="002060"/>
                </a:solidFill>
                <a:latin typeface="Bahnschrift" panose="020B0502040204020203" pitchFamily="34" charset="0"/>
              </a:rPr>
              <a:t>W ROKU 1961 ROKU ZOSTAJE ODDANY DO UŻYTKU NOWY BUDYNEK SZKOŁY PODSTAWOWEJ.</a:t>
            </a:r>
          </a:p>
          <a:p>
            <a:pPr algn="ctr"/>
            <a:endParaRPr lang="pl-PL" sz="2400" b="1" dirty="0">
              <a:solidFill>
                <a:srgbClr val="002060"/>
              </a:solidFill>
              <a:latin typeface="Bahnschrift" panose="020B0502040204020203" pitchFamily="34" charset="0"/>
            </a:endParaRPr>
          </a:p>
          <a:p>
            <a:pPr algn="ctr"/>
            <a:r>
              <a:rPr lang="pl-PL" sz="2400" b="1" dirty="0">
                <a:solidFill>
                  <a:srgbClr val="002060"/>
                </a:solidFill>
                <a:latin typeface="Bahnschrift" panose="020B0502040204020203" pitchFamily="34" charset="0"/>
              </a:rPr>
              <a:t>WŚRÓD NOWEJ KADRY JEST RÓWNIEŻ TA O SPECJALIZACJI WYCHOWANIE FIZYCZNE – </a:t>
            </a:r>
            <a:r>
              <a:rPr lang="pl-PL" sz="2400" b="1" dirty="0">
                <a:solidFill>
                  <a:srgbClr val="00206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Bahnschrift" panose="020B0502040204020203" pitchFamily="34" charset="0"/>
              </a:rPr>
              <a:t>MAREK GLIWIŃSKI</a:t>
            </a:r>
            <a:r>
              <a:rPr lang="pl-PL" sz="2400" b="1" dirty="0">
                <a:solidFill>
                  <a:srgbClr val="002060"/>
                </a:solidFill>
                <a:latin typeface="Bahnschrift" panose="020B0502040204020203" pitchFamily="34" charset="0"/>
              </a:rPr>
              <a:t>.</a:t>
            </a:r>
          </a:p>
          <a:p>
            <a:pPr algn="ctr"/>
            <a:endParaRPr lang="pl-PL" sz="2400" b="1" dirty="0">
              <a:solidFill>
                <a:srgbClr val="FFFF00"/>
              </a:solidFill>
              <a:latin typeface="Bahnschrift" panose="020B0502040204020203" pitchFamily="34" charset="0"/>
            </a:endParaRPr>
          </a:p>
          <a:p>
            <a:pPr algn="ctr"/>
            <a:r>
              <a:rPr lang="pl-PL" sz="2400" b="1" dirty="0">
                <a:solidFill>
                  <a:srgbClr val="002060"/>
                </a:solidFill>
                <a:latin typeface="Bahnschrift" panose="020B0502040204020203" pitchFamily="34" charset="0"/>
              </a:rPr>
              <a:t>NAUCZYCIEL TEN (OPRÓCZ ZAWODÓW SZKOLNYCH) WRAZ           Z DZIAŁACZAMI TKKF ORGANIZUJE MIĘDZYOSIEDLOWE MECZE PIŁKARSKIE.</a:t>
            </a:r>
          </a:p>
          <a:p>
            <a:pPr algn="ctr"/>
            <a:endParaRPr lang="pl-PL" sz="2400" b="1" dirty="0">
              <a:solidFill>
                <a:srgbClr val="FFC000"/>
              </a:solidFill>
              <a:latin typeface="Bahnschrift" panose="020B0502040204020203" pitchFamily="34" charset="0"/>
            </a:endParaRPr>
          </a:p>
          <a:p>
            <a:pPr algn="ctr"/>
            <a:r>
              <a:rPr lang="pl-PL" sz="2400" b="1" dirty="0">
                <a:solidFill>
                  <a:srgbClr val="FFFF00"/>
                </a:solidFill>
                <a:latin typeface="Bahnschrift" panose="020B0502040204020203" pitchFamily="34" charset="0"/>
              </a:rPr>
              <a:t>NA BAZIE SPORTOWEGO RUCHU ZAKŁADOWEGO, SZKOLNEGO, OSIEDLOWEGO, ROŚNIE ZAINTERESOWANIE PIŁKĄ NOŻNĄ.</a:t>
            </a:r>
          </a:p>
        </p:txBody>
      </p:sp>
    </p:spTree>
    <p:extLst>
      <p:ext uri="{BB962C8B-B14F-4D97-AF65-F5344CB8AC3E}">
        <p14:creationId xmlns:p14="http://schemas.microsoft.com/office/powerpoint/2010/main" val="35648048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2000">
              <a:srgbClr val="FFFF00"/>
            </a:gs>
            <a:gs pos="65000">
              <a:schemeClr val="accent1">
                <a:lumMod val="75000"/>
              </a:schemeClr>
            </a:gs>
            <a:gs pos="100000">
              <a:schemeClr val="accent1">
                <a:lumMod val="75000"/>
              </a:schemeClr>
            </a:gs>
            <a:gs pos="100000">
              <a:schemeClr val="accent1">
                <a:lumMod val="7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C25DF73A-C6CF-7108-7E35-892410B155F6}"/>
              </a:ext>
            </a:extLst>
          </p:cNvPr>
          <p:cNvSpPr txBox="1"/>
          <p:nvPr/>
        </p:nvSpPr>
        <p:spPr>
          <a:xfrm>
            <a:off x="0" y="0"/>
            <a:ext cx="9240982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600" b="1" dirty="0">
                <a:solidFill>
                  <a:srgbClr val="002060"/>
                </a:solidFill>
                <a:latin typeface="Bahnschrift" panose="020B0502040204020203" pitchFamily="34" charset="0"/>
              </a:rPr>
              <a:t>W ROKU 1972 W TKKF ZOSTAJE POWOŁANA SEKCJA PIŁKI NOŻNEJ . OGROMNA W TYM ZASŁUGA PASJONATA SPORTU </a:t>
            </a:r>
          </a:p>
          <a:p>
            <a:pPr algn="ctr"/>
            <a:r>
              <a:rPr lang="pl-PL" sz="2600" b="1" dirty="0">
                <a:solidFill>
                  <a:srgbClr val="002060"/>
                </a:solidFill>
                <a:latin typeface="Bahnschrift" panose="020B0502040204020203" pitchFamily="34" charset="0"/>
              </a:rPr>
              <a:t>– ŚP.  </a:t>
            </a:r>
            <a:r>
              <a:rPr lang="pl-PL" sz="2600" b="1">
                <a:solidFill>
                  <a:srgbClr val="00206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Bahnschrift" panose="020B0502040204020203" pitchFamily="34" charset="0"/>
              </a:rPr>
              <a:t>DOKTORA </a:t>
            </a:r>
            <a:r>
              <a:rPr lang="pl-PL" sz="2600" b="1" dirty="0">
                <a:solidFill>
                  <a:srgbClr val="00206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Bahnschrift" panose="020B0502040204020203" pitchFamily="34" charset="0"/>
              </a:rPr>
              <a:t>KLEMENSA BRUSKIEGO</a:t>
            </a:r>
            <a:r>
              <a:rPr lang="pl-PL" sz="2600" b="1" dirty="0">
                <a:solidFill>
                  <a:srgbClr val="002060"/>
                </a:solidFill>
                <a:latin typeface="Bahnschrift" panose="020B0502040204020203" pitchFamily="34" charset="0"/>
              </a:rPr>
              <a:t>.</a:t>
            </a:r>
          </a:p>
          <a:p>
            <a:pPr algn="ctr"/>
            <a:endParaRPr lang="pl-PL" sz="2600" b="1" dirty="0">
              <a:solidFill>
                <a:srgbClr val="002060"/>
              </a:solidFill>
              <a:latin typeface="Bahnschrift" panose="020B0502040204020203" pitchFamily="34" charset="0"/>
            </a:endParaRPr>
          </a:p>
          <a:p>
            <a:pPr algn="ctr"/>
            <a:r>
              <a:rPr lang="pl-PL" sz="2400" b="1" dirty="0">
                <a:solidFill>
                  <a:srgbClr val="002060"/>
                </a:solidFill>
                <a:latin typeface="Bahnschrift" panose="020B0502040204020203" pitchFamily="34" charset="0"/>
              </a:rPr>
              <a:t> </a:t>
            </a:r>
          </a:p>
          <a:p>
            <a:pPr algn="ctr"/>
            <a:r>
              <a:rPr lang="pl-PL" sz="2600" b="1" dirty="0">
                <a:solidFill>
                  <a:srgbClr val="002060"/>
                </a:solidFill>
                <a:latin typeface="Bahnschrift" panose="020B0502040204020203" pitchFamily="34" charset="0"/>
              </a:rPr>
              <a:t>NOWOPOWSTAŁA DRUŻYNA SWOJĄ PRZYGODĘ  Z PIŁKĄ LIGOWĄ ROZPOCZYNA W SEZONIE 1972/73 W ROZGRYWKACH C KLASY, SZYBKO AWANSUJĄC DO KLASY A.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0CBEA083-6314-7B32-5EFE-C7CBC2A34F96}"/>
              </a:ext>
            </a:extLst>
          </p:cNvPr>
          <p:cNvSpPr txBox="1"/>
          <p:nvPr/>
        </p:nvSpPr>
        <p:spPr>
          <a:xfrm>
            <a:off x="0" y="4111209"/>
            <a:ext cx="91440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SWOJE MECZE </a:t>
            </a:r>
            <a:r>
              <a:rPr lang="pl-PL" sz="2600" b="1" noProof="0" dirty="0">
                <a:solidFill>
                  <a:srgbClr val="FFFF00"/>
                </a:solidFill>
                <a:latin typeface="Bahnschrift" panose="020B0502040204020203" pitchFamily="34" charset="0"/>
              </a:rPr>
              <a:t>ROZGRYWAŁA </a:t>
            </a:r>
            <a:r>
              <a:rPr kumimoji="0" lang="pl-PL" sz="2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NA BOISKU „ZA KALAFONIĄ”.</a:t>
            </a:r>
            <a:r>
              <a:rPr kumimoji="0" lang="pl-PL" sz="2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 </a:t>
            </a:r>
            <a:r>
              <a:rPr kumimoji="0" lang="pl-PL" sz="2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PÓŹNIEJ GRANO NA „POLANIE” ZWANEJ RÓWNIEŻ „FURFURALEM”.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D812EFB0-E398-B05F-F76C-B24D23487385}"/>
              </a:ext>
            </a:extLst>
          </p:cNvPr>
          <p:cNvSpPr txBox="1"/>
          <p:nvPr/>
        </p:nvSpPr>
        <p:spPr>
          <a:xfrm>
            <a:off x="0" y="5530770"/>
            <a:ext cx="9144000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PIERWSZYM TRENEREM ZESPOŁU ZOSTAJE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JAN WIECZERZYCKI</a:t>
            </a:r>
            <a:r>
              <a:rPr kumimoji="0" lang="pl-PL" sz="2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393601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2000">
              <a:srgbClr val="FFFF00"/>
            </a:gs>
            <a:gs pos="65000">
              <a:schemeClr val="accent1">
                <a:lumMod val="75000"/>
              </a:schemeClr>
            </a:gs>
            <a:gs pos="100000">
              <a:schemeClr val="accent1">
                <a:lumMod val="75000"/>
              </a:schemeClr>
            </a:gs>
            <a:gs pos="100000">
              <a:schemeClr val="accent1">
                <a:lumMod val="7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>
            <a:extLst>
              <a:ext uri="{FF2B5EF4-FFF2-40B4-BE49-F238E27FC236}">
                <a16:creationId xmlns:a16="http://schemas.microsoft.com/office/drawing/2014/main" id="{3778B3D2-B702-EE73-E1D5-40AB3118DA1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854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2000">
              <a:srgbClr val="FFFF00"/>
            </a:gs>
            <a:gs pos="65000">
              <a:schemeClr val="accent1">
                <a:lumMod val="75000"/>
              </a:schemeClr>
            </a:gs>
            <a:gs pos="100000">
              <a:schemeClr val="accent1">
                <a:lumMod val="75000"/>
              </a:schemeClr>
            </a:gs>
            <a:gs pos="100000">
              <a:schemeClr val="accent1">
                <a:lumMod val="7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>
            <a:extLst>
              <a:ext uri="{FF2B5EF4-FFF2-40B4-BE49-F238E27FC236}">
                <a16:creationId xmlns:a16="http://schemas.microsoft.com/office/drawing/2014/main" id="{B6135276-5706-5749-D123-F1175C143F2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845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2000">
              <a:srgbClr val="FFFF00"/>
            </a:gs>
            <a:gs pos="65000">
              <a:schemeClr val="accent1">
                <a:lumMod val="75000"/>
              </a:schemeClr>
            </a:gs>
            <a:gs pos="100000">
              <a:schemeClr val="accent1">
                <a:lumMod val="75000"/>
              </a:schemeClr>
            </a:gs>
            <a:gs pos="100000">
              <a:schemeClr val="accent1">
                <a:lumMod val="7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BC004C6C-CF0B-B370-8823-2B30CF2FED50}"/>
              </a:ext>
            </a:extLst>
          </p:cNvPr>
          <p:cNvSpPr txBox="1"/>
          <p:nvPr/>
        </p:nvSpPr>
        <p:spPr>
          <a:xfrm>
            <a:off x="0" y="0"/>
            <a:ext cx="9144000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b="1" dirty="0">
                <a:solidFill>
                  <a:srgbClr val="002060"/>
                </a:solidFill>
                <a:latin typeface="Bahnschrift" panose="020B0502040204020203" pitchFamily="34" charset="0"/>
              </a:rPr>
              <a:t>SEZON 1975/76</a:t>
            </a:r>
          </a:p>
          <a:p>
            <a:pPr algn="ctr"/>
            <a:endParaRPr lang="pl-PL" sz="2400" dirty="0">
              <a:solidFill>
                <a:srgbClr val="002060"/>
              </a:solidFill>
              <a:latin typeface="Bahnschrift" panose="020B0502040204020203" pitchFamily="34" charset="0"/>
            </a:endParaRPr>
          </a:p>
          <a:p>
            <a:pPr algn="ctr"/>
            <a:r>
              <a:rPr lang="pl-PL" sz="2400" b="1" dirty="0">
                <a:solidFill>
                  <a:srgbClr val="002060"/>
                </a:solidFill>
                <a:latin typeface="Bahnschrift" panose="020B0502040204020203" pitchFamily="34" charset="0"/>
              </a:rPr>
              <a:t>OPRÓCZ TRAMPKARZY (TRENOWANYCH PRZEZ                       </a:t>
            </a:r>
            <a:r>
              <a:rPr lang="pl-PL" sz="2400" b="1" dirty="0">
                <a:solidFill>
                  <a:srgbClr val="002060"/>
                </a:solidFill>
                <a:effectLst>
                  <a:glow rad="228600">
                    <a:srgbClr val="002060">
                      <a:alpha val="40000"/>
                    </a:srgbClr>
                  </a:glow>
                </a:effectLst>
                <a:latin typeface="Bahnschrift" panose="020B0502040204020203" pitchFamily="34" charset="0"/>
              </a:rPr>
              <a:t>HENRYKA SŁAWSKIEGO</a:t>
            </a:r>
            <a:r>
              <a:rPr lang="pl-PL" sz="2400" b="1" dirty="0">
                <a:solidFill>
                  <a:srgbClr val="002060"/>
                </a:solidFill>
                <a:latin typeface="Bahnschrift" panose="020B0502040204020203" pitchFamily="34" charset="0"/>
              </a:rPr>
              <a:t>) SWOJE ZAJĘCIA ROZPOCZYNA DRUŻYNA JUNIORÓW, DZIĘKI CZEMU UDAJE SIĘ ZACHOWAĆ PEŁNY CYKL SZKOLENIOWY OD TRAMPKARZA DO SENIORA.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2E18A7F3-7318-6F35-F1D8-57DBF474638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31434"/>
            <a:ext cx="9144000" cy="4426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9219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Motyw pakietu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yw pakietu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yw pakietu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4883</TotalTime>
  <Words>1641</Words>
  <Application>Microsoft Office PowerPoint</Application>
  <PresentationFormat>Pokaz na ekranie (4:3)</PresentationFormat>
  <Paragraphs>339</Paragraphs>
  <Slides>46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46</vt:i4>
      </vt:variant>
    </vt:vector>
  </HeadingPairs>
  <TitlesOfParts>
    <vt:vector size="51" baseType="lpstr">
      <vt:lpstr>Arial</vt:lpstr>
      <vt:lpstr>Bahnschrift</vt:lpstr>
      <vt:lpstr>Calibri</vt:lpstr>
      <vt:lpstr>Calibri Light</vt:lpstr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Paweł Rybacki</dc:creator>
  <cp:lastModifiedBy>Łukasz Łangowski</cp:lastModifiedBy>
  <cp:revision>123</cp:revision>
  <dcterms:created xsi:type="dcterms:W3CDTF">2022-05-24T12:59:56Z</dcterms:created>
  <dcterms:modified xsi:type="dcterms:W3CDTF">2022-06-06T11:53:16Z</dcterms:modified>
</cp:coreProperties>
</file>