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A1E4"/>
    <a:srgbClr val="0AA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>
      <p:cViewPr varScale="1">
        <p:scale>
          <a:sx n="58" d="100"/>
          <a:sy n="58" d="100"/>
        </p:scale>
        <p:origin x="-102" y="-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2" d="100"/>
          <a:sy n="62" d="100"/>
        </p:scale>
        <p:origin x="3226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93122-A434-4F93-8071-A25210A23C40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B3EB6-0455-46A8-A9A6-56A4FC4C9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0767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B3EB6-0455-46A8-A9A6-56A4FC4C987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8762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370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445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588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773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1627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713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510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052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750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934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155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B07F48B-7348-4A67-B6ED-D071597DD2A1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625129E-002B-42B3-A7DC-FD2EAC80FA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9816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="" xmlns:a16="http://schemas.microsoft.com/office/drawing/2014/main" id="{8BCAC6C6-D71E-F235-C6AE-8D2E324FD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6600" dirty="0"/>
              <a:t>Cele:</a:t>
            </a:r>
          </a:p>
        </p:txBody>
      </p:sp>
    </p:spTree>
    <p:extLst>
      <p:ext uri="{BB962C8B-B14F-4D97-AF65-F5344CB8AC3E}">
        <p14:creationId xmlns:p14="http://schemas.microsoft.com/office/powerpoint/2010/main" val="3184985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E2F1F48-8F19-8E73-5AD3-BC7D5B774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/>
              <a:t>Cel nr 3: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17FE8A0-222C-A6D5-90BF-9160A195C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600" dirty="0"/>
              <a:t>promowanie i rozwijanie dziedzictwa kulturowego      i tradycji obszarów rybackich, w tym promowanie zawodów branży rybackiej, który obejmuje:</a:t>
            </a:r>
          </a:p>
        </p:txBody>
      </p:sp>
    </p:spTree>
    <p:extLst>
      <p:ext uri="{BB962C8B-B14F-4D97-AF65-F5344CB8AC3E}">
        <p14:creationId xmlns:p14="http://schemas.microsoft.com/office/powerpoint/2010/main" val="388897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314105E5-9256-9A69-821B-6D0B5B7F8191}"/>
              </a:ext>
            </a:extLst>
          </p:cNvPr>
          <p:cNvSpPr txBox="1"/>
          <p:nvPr/>
        </p:nvSpPr>
        <p:spPr>
          <a:xfrm>
            <a:off x="1055440" y="1268760"/>
            <a:ext cx="100811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inwestycje lub działania związane z kultywowaniem                     lub promowaniem historii lokalnej społeczności rybackiej          lub obszaru rybackiego, w tym budowę i modernizację izb pamięci i muzeów lub budowę ścieżek edukacyjnych                         i przyrodniczych,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promowanie roli, jaką w społeczności odgrywa sektor rybacki, oraz działania promocyjne i edukacyjne dotyczące zawodów branży rybackiej, w tym edukację lub szkolenia osób młodych lub zainteresowanych tymi zawodami, </a:t>
            </a:r>
          </a:p>
        </p:txBody>
      </p:sp>
    </p:spTree>
    <p:extLst>
      <p:ext uri="{BB962C8B-B14F-4D97-AF65-F5344CB8AC3E}">
        <p14:creationId xmlns:p14="http://schemas.microsoft.com/office/powerpoint/2010/main" val="4009929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28B6CB90-D29E-31CC-6074-7827BBA5E8F7}"/>
              </a:ext>
            </a:extLst>
          </p:cNvPr>
          <p:cNvSpPr txBox="1"/>
          <p:nvPr/>
        </p:nvSpPr>
        <p:spPr>
          <a:xfrm>
            <a:off x="1055440" y="1268760"/>
            <a:ext cx="1008112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działania informacyjne lub promocyjne upowszechniające wiedzę na temat dziedzictwa kulturowego lokalnej społeczności, tradycji rybackich lub obszaru rybackiego,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działania informacyjne lub promocyjne upowszechniające wiedzę o obszarze rybackim jako atrakcyjnym miejscu turystycznym,</a:t>
            </a:r>
          </a:p>
        </p:txBody>
      </p:sp>
    </p:spTree>
    <p:extLst>
      <p:ext uri="{BB962C8B-B14F-4D97-AF65-F5344CB8AC3E}">
        <p14:creationId xmlns:p14="http://schemas.microsoft.com/office/powerpoint/2010/main" val="2296183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44812782-3AAC-6A5E-5B0F-7AB4D8ADC861}"/>
              </a:ext>
            </a:extLst>
          </p:cNvPr>
          <p:cNvSpPr txBox="1"/>
          <p:nvPr/>
        </p:nvSpPr>
        <p:spPr>
          <a:xfrm>
            <a:off x="1055440" y="1268760"/>
            <a:ext cx="1008112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działania informacyjne lub promocyjne dotyczące produktów rybnych z miejscowej produkcji rybackiej lub lokalnych tradycji kulinarnych,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przeciwdziałanie marginalizacji sektora rybackiego przez wspieranie dialogu społecznego z udziałem podmiotów tego sektora oraz ułatwianie im udziału w zarządzaniu lokalnym;</a:t>
            </a:r>
          </a:p>
        </p:txBody>
      </p:sp>
    </p:spTree>
    <p:extLst>
      <p:ext uri="{BB962C8B-B14F-4D97-AF65-F5344CB8AC3E}">
        <p14:creationId xmlns:p14="http://schemas.microsoft.com/office/powerpoint/2010/main" val="3748976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92EB946-1089-3511-58BB-66FA0C3D9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/>
              <a:t>Cel nr 4: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79EB8C5-A3FC-01D5-A536-D1AA6A723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600" dirty="0"/>
              <a:t>podnoszenie poziomu życia na obszarach rybackich, który obejmuje:</a:t>
            </a:r>
          </a:p>
        </p:txBody>
      </p:sp>
    </p:spTree>
    <p:extLst>
      <p:ext uri="{BB962C8B-B14F-4D97-AF65-F5344CB8AC3E}">
        <p14:creationId xmlns:p14="http://schemas.microsoft.com/office/powerpoint/2010/main" val="7654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14767A1D-0CE2-83E5-830B-9CE4046D9FE0}"/>
              </a:ext>
            </a:extLst>
          </p:cNvPr>
          <p:cNvSpPr txBox="1"/>
          <p:nvPr/>
        </p:nvSpPr>
        <p:spPr>
          <a:xfrm>
            <a:off x="1055440" y="1268760"/>
            <a:ext cx="1008112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inwestycje lub działania związane z tworzeniem lub poprawą infrastruktury lokalnej, w tym infrastruktury rekreacyjnej, turystycznej i zielonej,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inwestycje lub działania wpływające na poprawę usług                dla społeczności lokalnej lub turystów,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inwestycje lub działania wpływające na dobrostan społeczny, dobrostan kulturowy lub poprawę jakości życia społeczności lokalnej,</a:t>
            </a:r>
          </a:p>
        </p:txBody>
      </p:sp>
    </p:spTree>
    <p:extLst>
      <p:ext uri="{BB962C8B-B14F-4D97-AF65-F5344CB8AC3E}">
        <p14:creationId xmlns:p14="http://schemas.microsoft.com/office/powerpoint/2010/main" val="2294846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E3EC5A09-C15D-D052-99B0-9B718DFAFB3C}"/>
              </a:ext>
            </a:extLst>
          </p:cNvPr>
          <p:cNvSpPr txBox="1"/>
          <p:nvPr/>
        </p:nvSpPr>
        <p:spPr>
          <a:xfrm>
            <a:off x="1055440" y="1268760"/>
            <a:ext cx="1008112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inwestycje lub działania wspierające grupy zagrożone wykluczeniem lub osoby wykluczone,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wsparcie dzieci lub młodzieży, w tym dzieci lub młodzieży             z trudnościami, przez udział w programach edukacyjnych lub szkoleniowych;</a:t>
            </a:r>
          </a:p>
        </p:txBody>
      </p:sp>
    </p:spTree>
    <p:extLst>
      <p:ext uri="{BB962C8B-B14F-4D97-AF65-F5344CB8AC3E}">
        <p14:creationId xmlns:p14="http://schemas.microsoft.com/office/powerpoint/2010/main" val="442742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0BFB7C5-A9C6-B944-4078-C1E88885C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/>
              <a:t>Cel nr 5: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B44EC77-C91D-501B-765B-1EB7836D4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600" dirty="0"/>
              <a:t>rozwój zrównoważonej niebieskiej gospodarki         lub gospodarki obiegu zamkniętego przez wspieranie lokalnej przedsiębiorczości, który obejmuje:</a:t>
            </a:r>
          </a:p>
        </p:txBody>
      </p:sp>
    </p:spTree>
    <p:extLst>
      <p:ext uri="{BB962C8B-B14F-4D97-AF65-F5344CB8AC3E}">
        <p14:creationId xmlns:p14="http://schemas.microsoft.com/office/powerpoint/2010/main" val="290199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EC433EC6-E714-EA6F-4339-708B8834B795}"/>
              </a:ext>
            </a:extLst>
          </p:cNvPr>
          <p:cNvSpPr txBox="1"/>
          <p:nvPr/>
        </p:nvSpPr>
        <p:spPr>
          <a:xfrm>
            <a:off x="1055440" y="1268760"/>
            <a:ext cx="100811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wspieranie podmiotów sektora rybackiego w zakresie dywersyfikacji źródeł dochodów lub przekwalifikowania,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wspieranie rozwoju lokalnej przedsiębiorczości,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wspieranie wymiany pokoleniowej w rybactwie, w szczególności przez staże lub praktyki,</a:t>
            </a:r>
          </a:p>
        </p:txBody>
      </p:sp>
    </p:spTree>
    <p:extLst>
      <p:ext uri="{BB962C8B-B14F-4D97-AF65-F5344CB8AC3E}">
        <p14:creationId xmlns:p14="http://schemas.microsoft.com/office/powerpoint/2010/main" val="2983216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698F0E8C-8273-F3C9-1DA8-C7A1956E9AB7}"/>
              </a:ext>
            </a:extLst>
          </p:cNvPr>
          <p:cNvSpPr txBox="1"/>
          <p:nvPr/>
        </p:nvSpPr>
        <p:spPr>
          <a:xfrm>
            <a:off x="1055440" y="1268760"/>
            <a:ext cx="1008112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wspieranie zrównoważonej lub innowacyjnej produkcji rybackiej przez rozwijanie produkcji, zarządzania, planowania biznesowego, marketingu, wzmacniania krótkich łańcuchów dostaw lub logistyki,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wspieranie tradycyjnych technik wytwórczych lub tradycyjnych usług na obszarze realizacji LSR,</a:t>
            </a:r>
          </a:p>
        </p:txBody>
      </p:sp>
    </p:spTree>
    <p:extLst>
      <p:ext uri="{BB962C8B-B14F-4D97-AF65-F5344CB8AC3E}">
        <p14:creationId xmlns:p14="http://schemas.microsoft.com/office/powerpoint/2010/main" val="284383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818400D-B899-F03C-585C-F407215D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6000" dirty="0"/>
              <a:t>Cel nr 1: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8B2E9CF9-2606-F247-AC09-F4FFDFE3D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600" dirty="0"/>
              <a:t>badania lub edukacja z zakresu środowiska naturalnego, bioróżnorodności, zmian klimatu, zrównoważonego wykorzystania wód                      lub ich żywych zasobów oraz wpływu działalności człowieka na stan środowiska naturalnego, który obejmuje:</a:t>
            </a:r>
          </a:p>
        </p:txBody>
      </p:sp>
    </p:spTree>
    <p:extLst>
      <p:ext uri="{BB962C8B-B14F-4D97-AF65-F5344CB8AC3E}">
        <p14:creationId xmlns:p14="http://schemas.microsoft.com/office/powerpoint/2010/main" val="3378601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7C2DA1AA-3485-5A89-CC6B-4571DDAB367E}"/>
              </a:ext>
            </a:extLst>
          </p:cNvPr>
          <p:cNvSpPr txBox="1"/>
          <p:nvPr/>
        </p:nvSpPr>
        <p:spPr>
          <a:xfrm>
            <a:off x="1055440" y="1268760"/>
            <a:ext cx="100811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działania na rzecz opracowywania nowych produktów rybnych oraz poprawę wartości i jakości produktów rybnych istniejących na rynku,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działania wspierające produkcję lokalnej żywności, w tym utrzymanie jej jakości, promowanie, wzmacnianie krótkich łańcuchów dostaw lub informowanie konsumentów o jakości       i dostępności tej żywności,</a:t>
            </a:r>
          </a:p>
        </p:txBody>
      </p:sp>
    </p:spTree>
    <p:extLst>
      <p:ext uri="{BB962C8B-B14F-4D97-AF65-F5344CB8AC3E}">
        <p14:creationId xmlns:p14="http://schemas.microsoft.com/office/powerpoint/2010/main" val="2765870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35E05652-ECC5-01CF-CBB8-28F34A7DEE8E}"/>
              </a:ext>
            </a:extLst>
          </p:cNvPr>
          <p:cNvSpPr txBox="1"/>
          <p:nvPr/>
        </p:nvSpPr>
        <p:spPr>
          <a:xfrm>
            <a:off x="1055440" y="1268760"/>
            <a:ext cx="1008112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działania informacyjne lub promocyjne dotyczące jakości                i dostępności lokalnych produktów rybnych oraz wyróżnianie       i promowanie miejsc związanych z ich sprzedażą                           lub serwowaniem,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wspieranie rozwoju turystyki przyjaznej środowisku naturalnemu lub opartej o tradycje i dziedzictwo kulturowe obszarów rybackich;</a:t>
            </a:r>
          </a:p>
        </p:txBody>
      </p:sp>
    </p:spTree>
    <p:extLst>
      <p:ext uri="{BB962C8B-B14F-4D97-AF65-F5344CB8AC3E}">
        <p14:creationId xmlns:p14="http://schemas.microsoft.com/office/powerpoint/2010/main" val="4169602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853B7139-AE79-4701-E8F3-4C2742959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6600" dirty="0"/>
              <a:t>Beneficjenci: 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2EC526BD-47EC-2BD8-A4AD-CBD6A59B48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1752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7A154847-170A-AAD8-9D65-916BEC2AE63F}"/>
              </a:ext>
            </a:extLst>
          </p:cNvPr>
          <p:cNvSpPr txBox="1"/>
          <p:nvPr/>
        </p:nvSpPr>
        <p:spPr>
          <a:xfrm>
            <a:off x="1055440" y="1268760"/>
            <a:ext cx="100811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RLGD, która jest stroną umowy ramowej;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jednostka samorządu terytorialnego lub jednostka organizacyjna podległa jednostce samorządu terytorialnego;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osoba władająca obwodem rybackim;</a:t>
            </a:r>
          </a:p>
        </p:txBody>
      </p:sp>
    </p:spTree>
    <p:extLst>
      <p:ext uri="{BB962C8B-B14F-4D97-AF65-F5344CB8AC3E}">
        <p14:creationId xmlns:p14="http://schemas.microsoft.com/office/powerpoint/2010/main" val="1019437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9F078436-E1F9-E428-F0B4-ABE35C696A8C}"/>
              </a:ext>
            </a:extLst>
          </p:cNvPr>
          <p:cNvSpPr txBox="1"/>
          <p:nvPr/>
        </p:nvSpPr>
        <p:spPr>
          <a:xfrm>
            <a:off x="1055440" y="1268760"/>
            <a:ext cx="100811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podmiot prowadzący działalność w zakresie chowu lub hodowli organizmów wodnych;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właściciel lub armator statku rybackiego, przy użyciu którego jest wykonywane rybołówstwo komercyjne;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rybak; </a:t>
            </a:r>
          </a:p>
        </p:txBody>
      </p:sp>
    </p:spTree>
    <p:extLst>
      <p:ext uri="{BB962C8B-B14F-4D97-AF65-F5344CB8AC3E}">
        <p14:creationId xmlns:p14="http://schemas.microsoft.com/office/powerpoint/2010/main" val="457289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379BCB21-41F8-A83F-46E6-CBBF7DC49599}"/>
              </a:ext>
            </a:extLst>
          </p:cNvPr>
          <p:cNvSpPr txBox="1"/>
          <p:nvPr/>
        </p:nvSpPr>
        <p:spPr>
          <a:xfrm>
            <a:off x="1055440" y="1268760"/>
            <a:ext cx="1008112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podmiot, któremu wydano zezwolenie na prowadzenie                       na obszarach morskich Rzeczypospolitej Polskiej chowu             lub hodowli organizmów morskich;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uznana organizacja producentów, uznany związek organizacji producentów lub organizacji międzybranżowej;</a:t>
            </a:r>
          </a:p>
          <a:p>
            <a:pPr algn="just"/>
            <a:endParaRPr lang="pl-PL" sz="2800" dirty="0"/>
          </a:p>
          <a:p>
            <a:pPr algn="just"/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organizacja rybacka inna niż określone w punkcie poprzednim, realizująca statutowe zadania w zakresie wykonywania rybołówstwa morskiego lub rybactwa śródlądowego;</a:t>
            </a:r>
          </a:p>
        </p:txBody>
      </p:sp>
    </p:spTree>
    <p:extLst>
      <p:ext uri="{BB962C8B-B14F-4D97-AF65-F5344CB8AC3E}">
        <p14:creationId xmlns:p14="http://schemas.microsoft.com/office/powerpoint/2010/main" val="3728014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4063ECF8-67CD-4177-0F7D-0AF15327F739}"/>
              </a:ext>
            </a:extLst>
          </p:cNvPr>
          <p:cNvSpPr txBox="1"/>
          <p:nvPr/>
        </p:nvSpPr>
        <p:spPr>
          <a:xfrm>
            <a:off x="1055440" y="1268760"/>
            <a:ext cx="1008112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uczelnia;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szkoła ponadpodstawowa;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instytut badawczy lub instytut naukowy lub pomocnicza jednostka naukowa;</a:t>
            </a:r>
          </a:p>
        </p:txBody>
      </p:sp>
    </p:spTree>
    <p:extLst>
      <p:ext uri="{BB962C8B-B14F-4D97-AF65-F5344CB8AC3E}">
        <p14:creationId xmlns:p14="http://schemas.microsoft.com/office/powerpoint/2010/main" val="2618864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55E0099F-E98B-4170-AC58-1A16616D2409}"/>
              </a:ext>
            </a:extLst>
          </p:cNvPr>
          <p:cNvSpPr txBox="1"/>
          <p:nvPr/>
        </p:nvSpPr>
        <p:spPr>
          <a:xfrm>
            <a:off x="1055440" y="1268760"/>
            <a:ext cx="100811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centrum kształcenia zawodowego i ustawicznego;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stowarzyszenie inne niż RLGD, fundacja lub inna organizacja społeczna lub zawodowa;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podmiot inny niż wymienione w poprzednich punktach, w tym prowadzący działalność gospodarczą na obszarze realizacji LSR.</a:t>
            </a:r>
          </a:p>
        </p:txBody>
      </p:sp>
    </p:spTree>
    <p:extLst>
      <p:ext uri="{BB962C8B-B14F-4D97-AF65-F5344CB8AC3E}">
        <p14:creationId xmlns:p14="http://schemas.microsoft.com/office/powerpoint/2010/main" val="8561869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CE5D59E-124D-6EA0-E5C0-7BDA62BE2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pl-PL" sz="6600" dirty="0"/>
              <a:t>Warunki przyznania pomocy: 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69852357-DAE6-6B7D-72E1-1EBA794302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769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0A771349-1350-AA50-F8AF-2DA8D9896589}"/>
              </a:ext>
            </a:extLst>
          </p:cNvPr>
          <p:cNvSpPr txBox="1"/>
          <p:nvPr/>
        </p:nvSpPr>
        <p:spPr>
          <a:xfrm>
            <a:off x="1055440" y="1268760"/>
            <a:ext cx="100811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Zgodność z programem i celami określonymi w odpowiednich rozporządzeniach</a:t>
            </a:r>
            <a:r>
              <a:rPr lang="pl-PL" sz="2800" dirty="0"/>
              <a:t>,</a:t>
            </a:r>
            <a:endParaRPr lang="pl-PL" sz="2800" dirty="0">
              <a:effectLst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Realizacja strategii rozwoju lokalnego zatwierdzonej w ramach Europejskiego Funduszu Rozwoju Regionalnego</a:t>
            </a:r>
            <a:r>
              <a:rPr lang="pl-PL" sz="2800" dirty="0"/>
              <a:t>,</a:t>
            </a:r>
            <a:endParaRPr lang="pl-PL" sz="2800" dirty="0">
              <a:effectLst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Wybór operacji przez rybacką lokalną grupę działania,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165888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F3D52A55-3FBE-EE32-9581-69652C0D9C8A}"/>
              </a:ext>
            </a:extLst>
          </p:cNvPr>
          <p:cNvSpPr txBox="1"/>
          <p:nvPr/>
        </p:nvSpPr>
        <p:spPr>
          <a:xfrm>
            <a:off x="1059494" y="1268760"/>
            <a:ext cx="1011681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badania lub edukację z zakresu środowiska naturalnego, w tym ekosystemów wodnych, bioróżnorodności, zmian klimatu              i zrównoważonego wykorzystania wód lub ich żywych zasobów,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badania lub edukację dotyczące wpływu człowieka                        lub gospodarki rybackiej na środowisko naturalne, w tym ekosystemy wodne,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badania dotyczące wód lub ichtiofauny oraz ich monitoring,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8847995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1DA1F526-3BE5-DC46-712F-6CDEFA96C445}"/>
              </a:ext>
            </a:extLst>
          </p:cNvPr>
          <p:cNvSpPr txBox="1"/>
          <p:nvPr/>
        </p:nvSpPr>
        <p:spPr>
          <a:xfrm>
            <a:off x="1055440" y="1268760"/>
            <a:ext cx="100811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Wykluczenie finansowania z innych źródeł publicznych, </a:t>
            </a: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>
              <a:effectLst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>
              <a:effectLst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Zgodność z przepisami o zamówieniach publicznych</a:t>
            </a:r>
            <a:r>
              <a:rPr lang="pl-PL" sz="2800" dirty="0"/>
              <a:t>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>
              <a:effectLst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>
              <a:effectLst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Konkurencyjny tryb wyboru wykonawców,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Spełnienie wymogów inwestycyjnych, </a:t>
            </a:r>
          </a:p>
        </p:txBody>
      </p:sp>
    </p:spTree>
    <p:extLst>
      <p:ext uri="{BB962C8B-B14F-4D97-AF65-F5344CB8AC3E}">
        <p14:creationId xmlns:p14="http://schemas.microsoft.com/office/powerpoint/2010/main" val="1895339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42722489-5D09-3406-A28C-1D98FC48ECA3}"/>
              </a:ext>
            </a:extLst>
          </p:cNvPr>
          <p:cNvSpPr txBox="1"/>
          <p:nvPr/>
        </p:nvSpPr>
        <p:spPr>
          <a:xfrm>
            <a:off x="1055440" y="1268760"/>
            <a:ext cx="100811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Uzasadnienie ekonomiczne operacji</a:t>
            </a:r>
            <a:r>
              <a:rPr lang="pl-PL" sz="2800" dirty="0"/>
              <a:t>, </a:t>
            </a:r>
            <a:endParaRPr lang="pl-PL" sz="2800" dirty="0">
              <a:effectLst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Racjonalność kosztów</a:t>
            </a:r>
            <a:r>
              <a:rPr lang="pl-PL" sz="2800" dirty="0"/>
              <a:t>, </a:t>
            </a:r>
            <a:endParaRPr lang="pl-PL" sz="2800" dirty="0">
              <a:effectLst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Wykluczenie określonych operacji</a:t>
            </a:r>
            <a:r>
              <a:rPr lang="pl-PL" sz="2800" dirty="0"/>
              <a:t>, </a:t>
            </a:r>
            <a:endParaRPr lang="pl-PL" sz="2800" dirty="0">
              <a:effectLst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</a:rPr>
              <a:t>Brak kosztów związanych z przeniesieniem produkcji.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9107175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="" xmlns:a16="http://schemas.microsoft.com/office/drawing/2014/main" id="{F61DA4DF-2B68-D582-2456-3AD39942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6600" dirty="0"/>
              <a:t>KWOTA PRZYZNANEJ POMOCY: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="" xmlns:a16="http://schemas.microsoft.com/office/drawing/2014/main" id="{F14B6541-FC75-6B7A-0BD5-F622260C0A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2105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53525D6C-EB56-464C-4A50-8FD023B8F105}"/>
              </a:ext>
            </a:extLst>
          </p:cNvPr>
          <p:cNvSpPr txBox="1"/>
          <p:nvPr/>
        </p:nvSpPr>
        <p:spPr>
          <a:xfrm>
            <a:off x="1055440" y="1268760"/>
            <a:ext cx="100811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b="0" i="0" u="none" strike="noStrike" baseline="0" dirty="0"/>
              <a:t>Beneficjenci mogą otrzymać zwrot kosztów do 50%, który może sięgnąć nawet 100% dla operacji spełniających określone kryteria: interes zbiorowy, współbeneficjent lub innowacyjne cechy z lokalnym wpływem i publicznym dostępem do wyników.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b="0" i="0" u="none" strike="noStrike" baseline="0" dirty="0"/>
              <a:t>Na każdego wnioskodawcę przypada maksymalnie 200 000 zł  na operacje realizowane w ramach określonych celów. Jednakże, jeśli operacja obejmuje inwestycję, kwota może wynieść nawet 600 000 zł.</a:t>
            </a:r>
            <a:r>
              <a:rPr lang="pl-PL" sz="2800" dirty="0"/>
              <a:t> </a:t>
            </a:r>
            <a:endParaRPr lang="pl-PL" sz="2800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26774973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06FFF057-5C68-751D-153E-9E18748A3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6600" i="0" dirty="0">
                <a:effectLst/>
              </a:rPr>
              <a:t>Operacje lub wydatki niekwalifikowalne</a:t>
            </a:r>
            <a:endParaRPr lang="pl-PL" sz="6600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D6A4AD63-F37A-5500-32B5-5406E55D07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06190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5DBA2346-3F16-6ABE-8A08-F5B574F9117E}"/>
              </a:ext>
            </a:extLst>
          </p:cNvPr>
          <p:cNvSpPr txBox="1"/>
          <p:nvPr/>
        </p:nvSpPr>
        <p:spPr>
          <a:xfrm>
            <a:off x="1055440" y="1268760"/>
            <a:ext cx="1008112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operacje, które zwiększają zdolność połowową statku rybackiego;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nabycie sprzętu, który zwiększa możliwości statku rybackiego   w zakresie lokalizacji ryb;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budowa, nabycie lub przywóz statków rybackich;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transfer statków rybackich do państw trzecich lub zmiana bandery statków rybackich na banderę państwa trzeciego;</a:t>
            </a:r>
          </a:p>
        </p:txBody>
      </p:sp>
    </p:spTree>
    <p:extLst>
      <p:ext uri="{BB962C8B-B14F-4D97-AF65-F5344CB8AC3E}">
        <p14:creationId xmlns:p14="http://schemas.microsoft.com/office/powerpoint/2010/main" val="10741437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3B7C03A2-5385-537B-9FA0-BCEEEBBD9427}"/>
              </a:ext>
            </a:extLst>
          </p:cNvPr>
          <p:cNvSpPr txBox="1"/>
          <p:nvPr/>
        </p:nvSpPr>
        <p:spPr>
          <a:xfrm>
            <a:off x="1055440" y="1268760"/>
            <a:ext cx="100811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tymczasowe lub trwałe zaprzestanie działalności połowowej;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zwiad rybacki;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przeniesienie własności przedsiębiorstwa;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bezpośrednie zarybianie, chyba że zostało ono wyraźnie przewidziane w unijnym akcie prawnym jako środek ponownego wprowadzenia lub inne środki ochrony lub polega na zarybianiu eksperymentalnym;</a:t>
            </a:r>
          </a:p>
        </p:txBody>
      </p:sp>
    </p:spTree>
    <p:extLst>
      <p:ext uri="{BB962C8B-B14F-4D97-AF65-F5344CB8AC3E}">
        <p14:creationId xmlns:p14="http://schemas.microsoft.com/office/powerpoint/2010/main" val="12384472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D4593E26-66CD-388E-85DF-7B5736EAF652}"/>
              </a:ext>
            </a:extLst>
          </p:cNvPr>
          <p:cNvSpPr txBox="1"/>
          <p:nvPr/>
        </p:nvSpPr>
        <p:spPr>
          <a:xfrm>
            <a:off x="1055440" y="1268760"/>
            <a:ext cx="100811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budowa nowych portów lub nowych miejsc sprzedaży aukcyjnej z wyjątkiem nowych miejsc wyładunku;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mechanizmy interwencji na rynku, których celem jest czasowe lub trwałe wycofanie produktów rybołówstwa lub akwakultury z obrotu, aby zmniejszyć podaż w celu zapobieżenia spadkowi lub spowodowania wzrostu cen;</a:t>
            </a:r>
          </a:p>
        </p:txBody>
      </p:sp>
    </p:spTree>
    <p:extLst>
      <p:ext uri="{BB962C8B-B14F-4D97-AF65-F5344CB8AC3E}">
        <p14:creationId xmlns:p14="http://schemas.microsoft.com/office/powerpoint/2010/main" val="36798270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10DF585C-C164-8AF2-E6F3-F80913A62CBB}"/>
              </a:ext>
            </a:extLst>
          </p:cNvPr>
          <p:cNvSpPr txBox="1"/>
          <p:nvPr/>
        </p:nvSpPr>
        <p:spPr>
          <a:xfrm>
            <a:off x="1055440" y="1268760"/>
            <a:ext cx="100811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inwestycje na statkach rybackich niezbędne do zapewnienia zgodności z wymogami przewidzianymi w prawie Unii obowiązującym w momencie składania wniosku o wsparcie;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inwestycje na statkach rybackich, które prowadziły działalność połowową na morzu przez mniej niż 60 dni w ciągu dwóch lat poprzedzających rok złożenia wniosku o wsparcie;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wymiana lub modernizacja silnika głównego lub dodatkowego na statku rybackim. </a:t>
            </a:r>
          </a:p>
        </p:txBody>
      </p:sp>
    </p:spTree>
    <p:extLst>
      <p:ext uri="{BB962C8B-B14F-4D97-AF65-F5344CB8AC3E}">
        <p14:creationId xmlns:p14="http://schemas.microsoft.com/office/powerpoint/2010/main" val="1129494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C609873D-50F8-8E8F-A7CC-BB391BB37E17}"/>
              </a:ext>
            </a:extLst>
          </p:cNvPr>
          <p:cNvSpPr txBox="1"/>
          <p:nvPr/>
        </p:nvSpPr>
        <p:spPr>
          <a:xfrm>
            <a:off x="1055440" y="1268760"/>
            <a:ext cx="1009477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edukację lub szkolenia z zakresu zrównoważonego rozwoju sektora rybackiego,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edukację lub szkolenia z zakresu zmian klimatu lub transformacji systemu energetycznego,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edukację lub szkolenia z zakresu przedsiębiorczości związanej  ze zrównoważoną niebieską gospodarką lub gospodarką obiegu zamkniętego;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25442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A64B5A5-B517-1789-D88F-4C6508C0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/>
              <a:t>Cel nr 2: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F6B46006-71E4-E7D1-C8F8-5A00531BE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3600" dirty="0"/>
              <a:t>ochrona i odbudowa naturalnych ekosystemów           i bioróżnorodności środowiskowej w celu przeciwdziałania zmianom klimatu                               lub wspomagania dostosowania się do tych zmian, lub przyczyniania się do zwalczania negatywnych zmian w środowisku naturalnym i ekosystemach, który obejmuje inwestycje lub działania:</a:t>
            </a:r>
          </a:p>
        </p:txBody>
      </p:sp>
    </p:spTree>
    <p:extLst>
      <p:ext uri="{BB962C8B-B14F-4D97-AF65-F5344CB8AC3E}">
        <p14:creationId xmlns:p14="http://schemas.microsoft.com/office/powerpoint/2010/main" val="38339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99691D17-16BB-2652-46A1-323A22179701}"/>
              </a:ext>
            </a:extLst>
          </p:cNvPr>
          <p:cNvSpPr txBox="1"/>
          <p:nvPr/>
        </p:nvSpPr>
        <p:spPr>
          <a:xfrm>
            <a:off x="1055440" y="1268760"/>
            <a:ext cx="100811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przyczyniające się do ograniczenia zużycia energii lub wody     lub racjonalizacji gospodarowania energią lub wodą,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przyczyniające się do zmniejszenia emisji CO2, w szczególności przez wymianę kotłów węglowych,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dotyczące produkcji energii ze źródeł odnawialnych,</a:t>
            </a:r>
          </a:p>
        </p:txBody>
      </p:sp>
    </p:spTree>
    <p:extLst>
      <p:ext uri="{BB962C8B-B14F-4D97-AF65-F5344CB8AC3E}">
        <p14:creationId xmlns:p14="http://schemas.microsoft.com/office/powerpoint/2010/main" val="710520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6C7AC44D-74EC-AC85-D486-14BE6051FC21}"/>
              </a:ext>
            </a:extLst>
          </p:cNvPr>
          <p:cNvSpPr txBox="1"/>
          <p:nvPr/>
        </p:nvSpPr>
        <p:spPr>
          <a:xfrm>
            <a:off x="1055440" y="1268760"/>
            <a:ext cx="100811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zwiększające wykorzystanie materiałów pochodzących                  z recyklingu, o niskim wpływie na środowisko naturalne             lub neutralnych środowiskowo,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innowacyjne, w tym przyczyniające się do usuwania                     lub recyklingu odpadów,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związane z ograniczaniem nadmiernej eutrofizacji wód, w tym zakup sprzętu do ograniczenia lub usuwania jej skutków,</a:t>
            </a:r>
          </a:p>
        </p:txBody>
      </p:sp>
    </p:spTree>
    <p:extLst>
      <p:ext uri="{BB962C8B-B14F-4D97-AF65-F5344CB8AC3E}">
        <p14:creationId xmlns:p14="http://schemas.microsoft.com/office/powerpoint/2010/main" val="1086363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CCD638F0-BF9F-ED4E-772B-5460F2D264AB}"/>
              </a:ext>
            </a:extLst>
          </p:cNvPr>
          <p:cNvSpPr txBox="1"/>
          <p:nvPr/>
        </p:nvSpPr>
        <p:spPr>
          <a:xfrm>
            <a:off x="1055440" y="1268760"/>
            <a:ext cx="100811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dotyczące infrastruktury ograniczającej antropopresję                 na środowisko naturalne, w tym antropopresję wynikającą            z turystyki,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przyczyniające się do tworzenia lub utrzymania oraz zachowania zróżnicowania genetycznego stad tarłowych ryb,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przyczyniające się do budowy lub odtwarzania tarlisk ryb          lub ich naturalnego otoczenia, w tym starorzeczy,</a:t>
            </a:r>
          </a:p>
        </p:txBody>
      </p:sp>
    </p:spTree>
    <p:extLst>
      <p:ext uri="{BB962C8B-B14F-4D97-AF65-F5344CB8AC3E}">
        <p14:creationId xmlns:p14="http://schemas.microsoft.com/office/powerpoint/2010/main" val="3581745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E5AC89C6-8104-8CB2-6D26-E023E1CF82C9}"/>
              </a:ext>
            </a:extLst>
          </p:cNvPr>
          <p:cNvSpPr txBox="1"/>
          <p:nvPr/>
        </p:nvSpPr>
        <p:spPr>
          <a:xfrm>
            <a:off x="1055440" y="1268760"/>
            <a:ext cx="1008112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przyczyniające się do przeciwdziałania kłusownictwu, w tym przez zakup lub instalację sprzętu lub monitoringu,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zabezpieczające potencjał produkcyjny lub przyrodniczy obiektów rybackich;</a:t>
            </a:r>
          </a:p>
        </p:txBody>
      </p:sp>
    </p:spTree>
    <p:extLst>
      <p:ext uri="{BB962C8B-B14F-4D97-AF65-F5344CB8AC3E}">
        <p14:creationId xmlns:p14="http://schemas.microsoft.com/office/powerpoint/2010/main" val="1517045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ski">
  <a:themeElements>
    <a:clrScheme name="Paski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ask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sk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TM03090430[[fn=Paski]]</Template>
  <TotalTime>594</TotalTime>
  <Words>1250</Words>
  <Application>Microsoft Office PowerPoint</Application>
  <PresentationFormat>Niestandardowy</PresentationFormat>
  <Paragraphs>180</Paragraphs>
  <Slides>38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39" baseType="lpstr">
      <vt:lpstr>Paski</vt:lpstr>
      <vt:lpstr>Cele:</vt:lpstr>
      <vt:lpstr>Cel nr 1: </vt:lpstr>
      <vt:lpstr>Prezentacja programu PowerPoint</vt:lpstr>
      <vt:lpstr>Prezentacja programu PowerPoint</vt:lpstr>
      <vt:lpstr>Cel nr 2: </vt:lpstr>
      <vt:lpstr>Prezentacja programu PowerPoint</vt:lpstr>
      <vt:lpstr>Prezentacja programu PowerPoint</vt:lpstr>
      <vt:lpstr>Prezentacja programu PowerPoint</vt:lpstr>
      <vt:lpstr>Prezentacja programu PowerPoint</vt:lpstr>
      <vt:lpstr>Cel nr 3:</vt:lpstr>
      <vt:lpstr>Prezentacja programu PowerPoint</vt:lpstr>
      <vt:lpstr>Prezentacja programu PowerPoint</vt:lpstr>
      <vt:lpstr>Prezentacja programu PowerPoint</vt:lpstr>
      <vt:lpstr>Cel nr 4:</vt:lpstr>
      <vt:lpstr>Prezentacja programu PowerPoint</vt:lpstr>
      <vt:lpstr>Prezentacja programu PowerPoint</vt:lpstr>
      <vt:lpstr>Cel nr 5: </vt:lpstr>
      <vt:lpstr>Prezentacja programu PowerPoint</vt:lpstr>
      <vt:lpstr>Prezentacja programu PowerPoint</vt:lpstr>
      <vt:lpstr>Prezentacja programu PowerPoint</vt:lpstr>
      <vt:lpstr>Prezentacja programu PowerPoint</vt:lpstr>
      <vt:lpstr>Beneficjenci: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Warunki przyznania pomocy: </vt:lpstr>
      <vt:lpstr>Prezentacja programu PowerPoint</vt:lpstr>
      <vt:lpstr>Prezentacja programu PowerPoint</vt:lpstr>
      <vt:lpstr>Prezentacja programu PowerPoint</vt:lpstr>
      <vt:lpstr>KWOTA PRZYZNANEJ POMOCY:</vt:lpstr>
      <vt:lpstr>Prezentacja programu PowerPoint</vt:lpstr>
      <vt:lpstr>Operacje lub wydatki niekwalifikowalne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Zeprzalka</dc:creator>
  <cp:lastModifiedBy>Rafał Radzikowski</cp:lastModifiedBy>
  <cp:revision>19</cp:revision>
  <dcterms:created xsi:type="dcterms:W3CDTF">2024-03-04T10:47:17Z</dcterms:created>
  <dcterms:modified xsi:type="dcterms:W3CDTF">2024-07-04T12:11:58Z</dcterms:modified>
</cp:coreProperties>
</file>