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64" r:id="rId3"/>
    <p:sldId id="265" r:id="rId4"/>
    <p:sldId id="266" r:id="rId5"/>
    <p:sldId id="257" r:id="rId6"/>
    <p:sldId id="268" r:id="rId7"/>
    <p:sldId id="267" r:id="rId8"/>
    <p:sldId id="269" r:id="rId9"/>
    <p:sldId id="258" r:id="rId10"/>
    <p:sldId id="270" r:id="rId11"/>
    <p:sldId id="271" r:id="rId12"/>
    <p:sldId id="273" r:id="rId13"/>
    <p:sldId id="272" r:id="rId14"/>
    <p:sldId id="282" r:id="rId15"/>
    <p:sldId id="283" r:id="rId16"/>
    <p:sldId id="284" r:id="rId17"/>
    <p:sldId id="285" r:id="rId18"/>
    <p:sldId id="286" r:id="rId19"/>
    <p:sldId id="287" r:id="rId20"/>
    <p:sldId id="288" r:id="rId21"/>
    <p:sldId id="289" r:id="rId22"/>
    <p:sldId id="291" r:id="rId23"/>
    <p:sldId id="274" r:id="rId24"/>
    <p:sldId id="292" r:id="rId25"/>
    <p:sldId id="293" r:id="rId26"/>
    <p:sldId id="275" r:id="rId27"/>
    <p:sldId id="294" r:id="rId28"/>
    <p:sldId id="276" r:id="rId29"/>
    <p:sldId id="260" r:id="rId30"/>
    <p:sldId id="295" r:id="rId31"/>
    <p:sldId id="259" r:id="rId32"/>
    <p:sldId id="261" r:id="rId33"/>
    <p:sldId id="262" r:id="rId34"/>
    <p:sldId id="278" r:id="rId35"/>
    <p:sldId id="279" r:id="rId36"/>
    <p:sldId id="280" r:id="rId37"/>
    <p:sldId id="296" r:id="rId38"/>
    <p:sldId id="277" r:id="rId39"/>
  </p:sldIdLst>
  <p:sldSz cx="9144000" cy="6858000" type="screen4x3"/>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179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8/22/2025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brzeziny.pl/cms/15129/pryzma_odpadow_brzeziny_ul_lodzka_35"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BDA2A4-B70E-DD09-9F3B-05655E78C331}"/>
              </a:ext>
            </a:extLst>
          </p:cNvPr>
          <p:cNvSpPr>
            <a:spLocks noGrp="1"/>
          </p:cNvSpPr>
          <p:nvPr>
            <p:ph type="title"/>
          </p:nvPr>
        </p:nvSpPr>
        <p:spPr>
          <a:xfrm>
            <a:off x="457200" y="274637"/>
            <a:ext cx="8229600" cy="2349691"/>
          </a:xfrm>
        </p:spPr>
        <p:txBody>
          <a:bodyPr>
            <a:normAutofit/>
          </a:bodyPr>
          <a:lstStyle/>
          <a:p>
            <a:r>
              <a:rPr lang="pl-PL" b="1" dirty="0"/>
              <a:t>USUNIĘCIE PRYZMY ODPADÓW</a:t>
            </a:r>
            <a:br>
              <a:rPr lang="pl-PL" dirty="0"/>
            </a:br>
            <a:r>
              <a:rPr lang="pl-PL" sz="2000" dirty="0"/>
              <a:t>BRZEZINY, UL. ŁÓDZKA 35</a:t>
            </a:r>
            <a:endParaRPr lang="pl-PL" dirty="0"/>
          </a:p>
        </p:txBody>
      </p:sp>
      <p:sp>
        <p:nvSpPr>
          <p:cNvPr id="3" name="Symbol zastępczy zawartości 2">
            <a:extLst>
              <a:ext uri="{FF2B5EF4-FFF2-40B4-BE49-F238E27FC236}">
                <a16:creationId xmlns:a16="http://schemas.microsoft.com/office/drawing/2014/main" id="{682151F8-AFA3-2CDE-6C2B-DB2AB0F2D0C8}"/>
              </a:ext>
            </a:extLst>
          </p:cNvPr>
          <p:cNvSpPr>
            <a:spLocks noGrp="1"/>
          </p:cNvSpPr>
          <p:nvPr>
            <p:ph idx="1"/>
          </p:nvPr>
        </p:nvSpPr>
        <p:spPr>
          <a:xfrm>
            <a:off x="457200" y="3017520"/>
            <a:ext cx="8229600" cy="3776472"/>
          </a:xfrm>
        </p:spPr>
        <p:txBody>
          <a:bodyPr>
            <a:normAutofit fontScale="92500" lnSpcReduction="10000"/>
          </a:bodyPr>
          <a:lstStyle/>
          <a:p>
            <a:endParaRPr lang="pl-PL" dirty="0"/>
          </a:p>
          <a:p>
            <a:endParaRPr lang="pl-PL" dirty="0"/>
          </a:p>
          <a:p>
            <a:endParaRPr lang="pl-PL" dirty="0"/>
          </a:p>
          <a:p>
            <a:endParaRPr lang="pl-PL" dirty="0"/>
          </a:p>
          <a:p>
            <a:endParaRPr lang="pl-PL" dirty="0"/>
          </a:p>
          <a:p>
            <a:endParaRPr lang="pl-PL" dirty="0"/>
          </a:p>
          <a:p>
            <a:pPr marL="0" indent="0" algn="ctr">
              <a:buNone/>
            </a:pPr>
            <a:r>
              <a:rPr lang="pl-PL" sz="1500" dirty="0"/>
              <a:t>XVIII Sesja Rady Miasta Brzeziny</a:t>
            </a:r>
          </a:p>
          <a:p>
            <a:pPr marL="0" indent="0" algn="ctr">
              <a:buNone/>
            </a:pPr>
            <a:r>
              <a:rPr lang="pl-PL" sz="1500" dirty="0"/>
              <a:t>27 sierpnia 2025 roku</a:t>
            </a:r>
          </a:p>
        </p:txBody>
      </p:sp>
      <p:pic>
        <p:nvPicPr>
          <p:cNvPr id="4" name="Obraz 3">
            <a:extLst>
              <a:ext uri="{FF2B5EF4-FFF2-40B4-BE49-F238E27FC236}">
                <a16:creationId xmlns:a16="http://schemas.microsoft.com/office/drawing/2014/main" id="{948A8092-917E-427B-D17F-509B462CE585}"/>
              </a:ext>
            </a:extLst>
          </p:cNvPr>
          <p:cNvPicPr>
            <a:picLocks noChangeAspect="1"/>
          </p:cNvPicPr>
          <p:nvPr/>
        </p:nvPicPr>
        <p:blipFill>
          <a:blip r:embed="rId2"/>
          <a:stretch>
            <a:fillRect/>
          </a:stretch>
        </p:blipFill>
        <p:spPr>
          <a:xfrm>
            <a:off x="2000250" y="2165242"/>
            <a:ext cx="5143500" cy="3476606"/>
          </a:xfrm>
          <a:prstGeom prst="rect">
            <a:avLst/>
          </a:prstGeom>
        </p:spPr>
      </p:pic>
    </p:spTree>
    <p:extLst>
      <p:ext uri="{BB962C8B-B14F-4D97-AF65-F5344CB8AC3E}">
        <p14:creationId xmlns:p14="http://schemas.microsoft.com/office/powerpoint/2010/main" val="917103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7BF971-BAA1-E2CF-0733-28D1247CDC58}"/>
              </a:ext>
            </a:extLst>
          </p:cNvPr>
          <p:cNvSpPr>
            <a:spLocks noGrp="1"/>
          </p:cNvSpPr>
          <p:nvPr>
            <p:ph type="title"/>
          </p:nvPr>
        </p:nvSpPr>
        <p:spPr>
          <a:xfrm>
            <a:off x="457200" y="274638"/>
            <a:ext cx="8229600" cy="526640"/>
          </a:xfrm>
        </p:spPr>
        <p:txBody>
          <a:bodyPr>
            <a:normAutofit/>
          </a:bodyPr>
          <a:lstStyle/>
          <a:p>
            <a:r>
              <a:rPr lang="pl-PL" sz="1800" b="1" dirty="0"/>
              <a:t>USUNIĘCIE PRYZMY ODPADÓW- przetarg</a:t>
            </a:r>
            <a:endParaRPr lang="pl-PL" sz="1800" dirty="0"/>
          </a:p>
        </p:txBody>
      </p:sp>
      <p:sp>
        <p:nvSpPr>
          <p:cNvPr id="3" name="Symbol zastępczy zawartości 2">
            <a:extLst>
              <a:ext uri="{FF2B5EF4-FFF2-40B4-BE49-F238E27FC236}">
                <a16:creationId xmlns:a16="http://schemas.microsoft.com/office/drawing/2014/main" id="{62037F33-0D7B-91E7-B7B0-F40B43550663}"/>
              </a:ext>
            </a:extLst>
          </p:cNvPr>
          <p:cNvSpPr>
            <a:spLocks noGrp="1"/>
          </p:cNvSpPr>
          <p:nvPr>
            <p:ph idx="1"/>
          </p:nvPr>
        </p:nvSpPr>
        <p:spPr>
          <a:xfrm>
            <a:off x="457200" y="716438"/>
            <a:ext cx="8229600" cy="5750350"/>
          </a:xfrm>
        </p:spPr>
        <p:txBody>
          <a:bodyPr>
            <a:noAutofit/>
          </a:bodyPr>
          <a:lstStyle/>
          <a:p>
            <a:pPr marL="0" indent="0" algn="just">
              <a:lnSpc>
                <a:spcPct val="120000"/>
              </a:lnSpc>
              <a:buNone/>
            </a:pPr>
            <a:r>
              <a:rPr lang="pl-PL" sz="1700" dirty="0"/>
              <a:t>W dniu 08.05.2025 r. Miasto Brzeziny ogłosiło przetarg nieograniczony na realizację zadania: Eliminacja zagrożenia środowiskowego w Brzezinach poprzez usunięcie odpadów znajdujących się na terenie instalacji kompostowni i sortowni wraz z rekultywacją terenu - usunięcie pryzmy odpadów.</a:t>
            </a:r>
          </a:p>
          <a:p>
            <a:pPr marL="0" indent="0" algn="just">
              <a:lnSpc>
                <a:spcPct val="120000"/>
              </a:lnSpc>
              <a:buNone/>
            </a:pPr>
            <a:r>
              <a:rPr lang="pl-PL" sz="1700" dirty="0"/>
              <a:t>Przedmiotem zamówienia było usunięcie pryzmy odpadów zlokalizowanej na działce ewidencyjnej nr 1224/1, położonej w Brzezinach przy ul. Łódzkiej 35. </a:t>
            </a:r>
          </a:p>
          <a:p>
            <a:pPr marL="0" indent="0" algn="just">
              <a:lnSpc>
                <a:spcPct val="120000"/>
              </a:lnSpc>
              <a:buNone/>
            </a:pPr>
            <a:r>
              <a:rPr lang="pl-PL" sz="1700" dirty="0"/>
              <a:t>Termin składania ofert wyznaczono na 12.06.2025 10:30, otwarcie ofert na 11:30.</a:t>
            </a:r>
          </a:p>
          <a:p>
            <a:pPr marL="0" indent="0" algn="just">
              <a:lnSpc>
                <a:spcPct val="120000"/>
              </a:lnSpc>
              <a:buNone/>
            </a:pPr>
            <a:r>
              <a:rPr lang="pl-PL" sz="1700" dirty="0"/>
              <a:t>W trakcie procedury otrzymano 13 pytań od potencjalnych oferentów, odbyła się jedna wizja w terenie. </a:t>
            </a:r>
          </a:p>
          <a:p>
            <a:pPr marL="0" indent="0" algn="just">
              <a:lnSpc>
                <a:spcPct val="120000"/>
              </a:lnSpc>
              <a:buNone/>
            </a:pPr>
            <a:r>
              <a:rPr lang="pl-PL" sz="1700" dirty="0"/>
              <a:t>W konsekwencji w wyznaczonym terminie została złożona jedna oferta, którą poddano procedurze weryfikacyjnej. Ustalono, iż odpowiada ona wszystkim wymaganiom określonym w ustawie Pzp oraz w specyfikacji warunków zamówienia i została oceniona jako najkorzystniejsza w oparciu o podane w specyfikacji kryteria oceny ofert.</a:t>
            </a:r>
          </a:p>
          <a:p>
            <a:pPr marL="0" indent="0" algn="just">
              <a:lnSpc>
                <a:spcPct val="120000"/>
              </a:lnSpc>
              <a:buNone/>
            </a:pPr>
            <a:r>
              <a:rPr lang="pl-PL" sz="1700" dirty="0"/>
              <a:t>Zamawiający dokonał wyboru najkorzystniejszej oferty na podstawie art. 239 ust. 1 ustawy Pzp.</a:t>
            </a:r>
          </a:p>
          <a:p>
            <a:pPr marL="0" indent="0">
              <a:lnSpc>
                <a:spcPct val="120000"/>
              </a:lnSpc>
              <a:buNone/>
            </a:pPr>
            <a:r>
              <a:rPr lang="pl-PL" sz="1400" dirty="0"/>
              <a:t>Link do postępowania:</a:t>
            </a:r>
            <a:br>
              <a:rPr lang="pl-PL" sz="1400" dirty="0"/>
            </a:br>
            <a:r>
              <a:rPr lang="pl-PL" sz="1400" dirty="0"/>
              <a:t> https://bip.brzeziny.pl/brz/przetargi/platforma/aktualne-postepowania/r22665,Eliminacja-zagrozenia-srodowiskowego-w-Brzezinach-poprzez-usuniecie-odpadow-znaj.html</a:t>
            </a:r>
          </a:p>
        </p:txBody>
      </p:sp>
    </p:spTree>
    <p:extLst>
      <p:ext uri="{BB962C8B-B14F-4D97-AF65-F5344CB8AC3E}">
        <p14:creationId xmlns:p14="http://schemas.microsoft.com/office/powerpoint/2010/main" val="3843173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2B237A-80B6-4E2F-ECA3-A44390A79C6C}"/>
              </a:ext>
            </a:extLst>
          </p:cNvPr>
          <p:cNvSpPr>
            <a:spLocks noGrp="1"/>
          </p:cNvSpPr>
          <p:nvPr>
            <p:ph type="title"/>
          </p:nvPr>
        </p:nvSpPr>
        <p:spPr>
          <a:xfrm>
            <a:off x="457200" y="274638"/>
            <a:ext cx="8229600" cy="749490"/>
          </a:xfrm>
        </p:spPr>
        <p:txBody>
          <a:bodyPr>
            <a:normAutofit/>
          </a:bodyPr>
          <a:lstStyle/>
          <a:p>
            <a:r>
              <a:rPr lang="pl-PL" sz="1800" dirty="0"/>
              <a:t>USUNIĘCIE PRYZMY ODPADÓW- wykonawca</a:t>
            </a:r>
          </a:p>
        </p:txBody>
      </p:sp>
      <p:sp>
        <p:nvSpPr>
          <p:cNvPr id="3" name="Symbol zastępczy zawartości 2">
            <a:extLst>
              <a:ext uri="{FF2B5EF4-FFF2-40B4-BE49-F238E27FC236}">
                <a16:creationId xmlns:a16="http://schemas.microsoft.com/office/drawing/2014/main" id="{242C3F33-F3F7-758F-41BA-F6E9D97E82CB}"/>
              </a:ext>
            </a:extLst>
          </p:cNvPr>
          <p:cNvSpPr>
            <a:spLocks noGrp="1"/>
          </p:cNvSpPr>
          <p:nvPr>
            <p:ph idx="1"/>
          </p:nvPr>
        </p:nvSpPr>
        <p:spPr>
          <a:xfrm>
            <a:off x="457200" y="1206632"/>
            <a:ext cx="8229600" cy="4919532"/>
          </a:xfrm>
        </p:spPr>
        <p:txBody>
          <a:bodyPr>
            <a:normAutofit fontScale="92500" lnSpcReduction="20000"/>
          </a:bodyPr>
          <a:lstStyle/>
          <a:p>
            <a:pPr marL="0" indent="0" algn="just">
              <a:buNone/>
            </a:pPr>
            <a:r>
              <a:rPr lang="pl-PL" dirty="0"/>
              <a:t>Wykonawcą I etapu zadania- tj. usunięcia pryzmy odpadów jest Konsorcjum Firm: </a:t>
            </a:r>
          </a:p>
          <a:p>
            <a:pPr marL="0" indent="0" algn="just">
              <a:buNone/>
            </a:pPr>
            <a:r>
              <a:rPr lang="pl-PL" dirty="0"/>
              <a:t>Lider: SENDA Centrala Sp. z o.o. </a:t>
            </a:r>
          </a:p>
          <a:p>
            <a:pPr marL="0" indent="0" algn="just">
              <a:buNone/>
            </a:pPr>
            <a:r>
              <a:rPr lang="pl-PL" dirty="0"/>
              <a:t>04-872 Warszawa ul. Strzygłowska 67FK </a:t>
            </a:r>
          </a:p>
          <a:p>
            <a:pPr marL="0" indent="0" algn="just">
              <a:buNone/>
            </a:pPr>
            <a:r>
              <a:rPr lang="pl-PL" dirty="0"/>
              <a:t>Partner: SENDA Sp. z 0.o. </a:t>
            </a:r>
          </a:p>
          <a:p>
            <a:pPr marL="0" indent="0" algn="just">
              <a:buNone/>
            </a:pPr>
            <a:r>
              <a:rPr lang="pl-PL" dirty="0"/>
              <a:t>04-872 Warszawa ul. Strzygłowska 67FK </a:t>
            </a:r>
          </a:p>
          <a:p>
            <a:pPr marL="0" indent="0" algn="just">
              <a:buNone/>
            </a:pPr>
            <a:r>
              <a:rPr lang="pl-PL" dirty="0"/>
              <a:t>Partner: Green Petrol Sp. o.o. </a:t>
            </a:r>
          </a:p>
          <a:p>
            <a:pPr marL="0" indent="0" algn="just">
              <a:buNone/>
            </a:pPr>
            <a:r>
              <a:rPr lang="pl-PL" dirty="0"/>
              <a:t>00-013 Warszawa ul. Jasna 1/307.  </a:t>
            </a:r>
          </a:p>
          <a:p>
            <a:pPr marL="0" indent="0" algn="just">
              <a:buNone/>
            </a:pPr>
            <a:r>
              <a:rPr lang="pl-PL" b="1" dirty="0"/>
              <a:t>Wartość umowy  to 17 050 000,00 zł brutto.</a:t>
            </a:r>
          </a:p>
          <a:p>
            <a:pPr marL="0" indent="0" algn="just">
              <a:buNone/>
            </a:pPr>
            <a:r>
              <a:rPr lang="pl-PL" dirty="0"/>
              <a:t>UMOWA Nr RI. 177/2025 z  dnia 09.07.2025 r.</a:t>
            </a:r>
          </a:p>
        </p:txBody>
      </p:sp>
    </p:spTree>
    <p:extLst>
      <p:ext uri="{BB962C8B-B14F-4D97-AF65-F5344CB8AC3E}">
        <p14:creationId xmlns:p14="http://schemas.microsoft.com/office/powerpoint/2010/main" val="2890699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A5B971-056D-9CF0-752C-7BF8D3C3637C}"/>
              </a:ext>
            </a:extLst>
          </p:cNvPr>
          <p:cNvSpPr>
            <a:spLocks noGrp="1"/>
          </p:cNvSpPr>
          <p:nvPr>
            <p:ph type="title"/>
          </p:nvPr>
        </p:nvSpPr>
        <p:spPr/>
        <p:txBody>
          <a:bodyPr>
            <a:normAutofit/>
          </a:bodyPr>
          <a:lstStyle/>
          <a:p>
            <a:r>
              <a:rPr lang="pl-PL" sz="2000" dirty="0"/>
              <a:t>USUNIĘCIE PRYZMY ODPADÓW- dane dotyczące pryzmy</a:t>
            </a:r>
          </a:p>
        </p:txBody>
      </p:sp>
      <p:sp>
        <p:nvSpPr>
          <p:cNvPr id="3" name="Symbol zastępczy zawartości 2">
            <a:extLst>
              <a:ext uri="{FF2B5EF4-FFF2-40B4-BE49-F238E27FC236}">
                <a16:creationId xmlns:a16="http://schemas.microsoft.com/office/drawing/2014/main" id="{6BD90D75-8C34-5F03-2F94-257A97C40ED5}"/>
              </a:ext>
            </a:extLst>
          </p:cNvPr>
          <p:cNvSpPr>
            <a:spLocks noGrp="1"/>
          </p:cNvSpPr>
          <p:nvPr>
            <p:ph idx="1"/>
          </p:nvPr>
        </p:nvSpPr>
        <p:spPr/>
        <p:txBody>
          <a:bodyPr>
            <a:normAutofit fontScale="40000" lnSpcReduction="20000"/>
          </a:bodyPr>
          <a:lstStyle/>
          <a:p>
            <a:pPr algn="just"/>
            <a:r>
              <a:rPr lang="pl-PL" dirty="0"/>
              <a:t>W składzie odpadów komunalnych znajdują się frakcje odpadów zbierane w sposób selektywny, jak również odpady nie zbierane w sposób selektywny, np. zużyte opony, odpady wielkogabarytowe, zużyty sprzęt elektroniczny i elektryczny,</a:t>
            </a:r>
          </a:p>
          <a:p>
            <a:pPr lvl="0" algn="just"/>
            <a:r>
              <a:rPr lang="pl-PL" dirty="0"/>
              <a:t>wysokość pryzmy jest różna w poszczególnych miejscach i ma nieregularny kształt, </a:t>
            </a:r>
          </a:p>
          <a:p>
            <a:pPr lvl="0" algn="just"/>
            <a:r>
              <a:rPr lang="pl-PL" dirty="0"/>
              <a:t>teren na którym znajdują się odpady jest częściowo utwardzony i przygotowany do ruchu ciężkich pojazdów,</a:t>
            </a:r>
          </a:p>
          <a:p>
            <a:pPr lvl="0" algn="just"/>
            <a:r>
              <a:rPr lang="pl-PL" dirty="0"/>
              <a:t>nagromadzone odpady nie są przykryte żadnym materiałem typu folia czy plandeka, które izolowałyby przed działaniem czynników atmosferycznych typu wiatr i deszcz,</a:t>
            </a:r>
          </a:p>
          <a:p>
            <a:pPr lvl="0" algn="just"/>
            <a:r>
              <a:rPr lang="pl-PL" dirty="0"/>
              <a:t>na działce od strony południowo- zachodniej znajduje się ogrodzenie z siatki o długości ok. 72 metrów i wysokości ok. 2,5 metra, w celu zabezpieczenia przed wywiewaniem lekkich frakcji odpadów i ewentualnym wtargnięciem na teren osób trzecich i zwierząt,</a:t>
            </a:r>
          </a:p>
          <a:p>
            <a:pPr lvl="0" algn="just"/>
            <a:r>
              <a:rPr lang="pl-PL" dirty="0"/>
              <a:t>przez środek pryzmy z odpadami przechodzi ciąg komunikacyjny, który został utworzony zgodnie z zaleceniami Państwowej Straży Pożarnej,</a:t>
            </a:r>
          </a:p>
          <a:p>
            <a:pPr lvl="0" algn="just"/>
            <a:r>
              <a:rPr lang="pl-PL" dirty="0"/>
              <a:t>od strony wschodniej, bezpośrednio przy pryzmie wykonano rów drenażowy o głębokości ok. 50 cm i długości ok. 70 metrów, w celu wychwytywania ewentualnych odcieków z odpadów, na końcu opaski zainstalowano zbiornik na ewentualne odcieki, typu mauser,</a:t>
            </a:r>
          </a:p>
          <a:p>
            <a:pPr lvl="0" algn="just"/>
            <a:r>
              <a:rPr lang="pl-PL" dirty="0"/>
              <a:t>pryzma zajmuje powierzchnię ok 3500 m</a:t>
            </a:r>
            <a:r>
              <a:rPr lang="pl-PL" baseline="30000" dirty="0"/>
              <a:t>2</a:t>
            </a:r>
            <a:r>
              <a:rPr lang="pl-PL" dirty="0"/>
              <a:t>,</a:t>
            </a:r>
          </a:p>
          <a:p>
            <a:pPr lvl="0" algn="just"/>
            <a:r>
              <a:rPr lang="pl-PL" dirty="0"/>
              <a:t>ze względu na nieselektywne zmagazynowanie odpadów oraz z uwagi na czynniki tj.: odpady pochodzą z wstępnych procesów przetwarzania, odpady były dotychczas magazynowane bez zabezpieczenia przed opadami atmosferycznymi, pryzma z odpadami była usypywana z wykorzystaniem maszyn i urządzeń, biorąc pod uwagę wysokość pryzmy, prawdopodobnym jest wcześniejsze zastosowanie kompaktora, okres zalegania odpadów jest kilkuletni, w odpadach znajdują się również frakcje ciężkie (m.in. popiół czy gruz), rzeczywista gęstość nasypową przyjęto na poziomie 1,5 Mg/m</a:t>
            </a:r>
            <a:r>
              <a:rPr lang="pl-PL" baseline="30000" dirty="0"/>
              <a:t>3</a:t>
            </a:r>
            <a:r>
              <a:rPr lang="pl-PL" dirty="0"/>
              <a:t>,</a:t>
            </a:r>
          </a:p>
          <a:p>
            <a:pPr lvl="0" algn="just"/>
            <a:r>
              <a:rPr lang="pl-PL" dirty="0"/>
              <a:t>Przewidywana masa całkowita odpadów wymagających przetworzenia, oszacowana zostaje na poziomie  </a:t>
            </a:r>
            <a:r>
              <a:rPr lang="pl-PL" b="1" dirty="0"/>
              <a:t>ok. 19 200 Mg.</a:t>
            </a:r>
            <a:r>
              <a:rPr lang="pl-PL" dirty="0"/>
              <a:t> Nie oznacza to rzeczywistej masy pryzmy, i nie stanowi podstawy do roszczenia Wykonawcy o dodatkową zapłatę w przypadku, gdy rzeczywista masa pryzmy stwierdzona przy robotach okaże się mniejsza lub większa. </a:t>
            </a:r>
          </a:p>
          <a:p>
            <a:pPr marL="0" indent="0">
              <a:buNone/>
            </a:pPr>
            <a:endParaRPr lang="pl-PL" dirty="0"/>
          </a:p>
        </p:txBody>
      </p:sp>
    </p:spTree>
    <p:extLst>
      <p:ext uri="{BB962C8B-B14F-4D97-AF65-F5344CB8AC3E}">
        <p14:creationId xmlns:p14="http://schemas.microsoft.com/office/powerpoint/2010/main" val="2355268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31EA36-9CBE-9A86-E6C8-72478E9A8DDC}"/>
              </a:ext>
            </a:extLst>
          </p:cNvPr>
          <p:cNvSpPr>
            <a:spLocks noGrp="1"/>
          </p:cNvSpPr>
          <p:nvPr>
            <p:ph type="title"/>
          </p:nvPr>
        </p:nvSpPr>
        <p:spPr/>
        <p:txBody>
          <a:bodyPr>
            <a:normAutofit/>
          </a:bodyPr>
          <a:lstStyle/>
          <a:p>
            <a:r>
              <a:rPr lang="pl-PL" sz="2000" dirty="0"/>
              <a:t>USUNIĘCIE PRYZMY ODPADÓW- realizacja</a:t>
            </a:r>
          </a:p>
        </p:txBody>
      </p:sp>
      <p:sp>
        <p:nvSpPr>
          <p:cNvPr id="3" name="Symbol zastępczy zawartości 2">
            <a:extLst>
              <a:ext uri="{FF2B5EF4-FFF2-40B4-BE49-F238E27FC236}">
                <a16:creationId xmlns:a16="http://schemas.microsoft.com/office/drawing/2014/main" id="{6A7C2EAD-7BD3-5A50-1A14-E7B4E65D28FF}"/>
              </a:ext>
            </a:extLst>
          </p:cNvPr>
          <p:cNvSpPr>
            <a:spLocks noGrp="1"/>
          </p:cNvSpPr>
          <p:nvPr>
            <p:ph idx="1"/>
          </p:nvPr>
        </p:nvSpPr>
        <p:spPr>
          <a:xfrm>
            <a:off x="457200" y="1206632"/>
            <a:ext cx="8229600" cy="4919532"/>
          </a:xfrm>
        </p:spPr>
        <p:txBody>
          <a:bodyPr>
            <a:normAutofit/>
          </a:bodyPr>
          <a:lstStyle/>
          <a:p>
            <a:pPr marL="0" indent="0">
              <a:buNone/>
            </a:pPr>
            <a:r>
              <a:rPr lang="pl-PL" sz="1800" dirty="0"/>
              <a:t>Obecnie trwa najbardziej wymagający etap – usuwanie pryzmy odpadów. </a:t>
            </a:r>
          </a:p>
          <a:p>
            <a:pPr marL="0" indent="0">
              <a:buNone/>
            </a:pPr>
            <a:r>
              <a:rPr lang="pl-PL" sz="1800" dirty="0"/>
              <a:t>Proces obejmuje:</a:t>
            </a:r>
          </a:p>
          <a:p>
            <a:r>
              <a:rPr lang="pl-PL" sz="1800" dirty="0"/>
              <a:t>przerzucenie materiału na sito,</a:t>
            </a:r>
          </a:p>
          <a:p>
            <a:r>
              <a:rPr lang="pl-PL" sz="1800" dirty="0"/>
              <a:t>przesiewanie i rozdrabnianie frakcji,</a:t>
            </a:r>
          </a:p>
          <a:p>
            <a:r>
              <a:rPr lang="pl-PL" sz="1800" dirty="0"/>
              <a:t>załadunek i wywóz odpadów do instalacji przetwarzających odpady.</a:t>
            </a:r>
          </a:p>
          <a:p>
            <a:pPr marL="0" indent="0">
              <a:buNone/>
            </a:pPr>
            <a:endParaRPr lang="pl-PL" dirty="0"/>
          </a:p>
        </p:txBody>
      </p:sp>
      <p:pic>
        <p:nvPicPr>
          <p:cNvPr id="4" name="Obraz 3">
            <a:extLst>
              <a:ext uri="{FF2B5EF4-FFF2-40B4-BE49-F238E27FC236}">
                <a16:creationId xmlns:a16="http://schemas.microsoft.com/office/drawing/2014/main" id="{5F0D62F6-F30F-5F96-177D-99ECFAA99972}"/>
              </a:ext>
            </a:extLst>
          </p:cNvPr>
          <p:cNvPicPr>
            <a:picLocks noChangeAspect="1"/>
          </p:cNvPicPr>
          <p:nvPr/>
        </p:nvPicPr>
        <p:blipFill>
          <a:blip r:embed="rId2"/>
          <a:stretch>
            <a:fillRect/>
          </a:stretch>
        </p:blipFill>
        <p:spPr>
          <a:xfrm>
            <a:off x="2834640" y="2935224"/>
            <a:ext cx="3127248" cy="3447288"/>
          </a:xfrm>
          <a:prstGeom prst="rect">
            <a:avLst/>
          </a:prstGeom>
        </p:spPr>
      </p:pic>
    </p:spTree>
    <p:extLst>
      <p:ext uri="{BB962C8B-B14F-4D97-AF65-F5344CB8AC3E}">
        <p14:creationId xmlns:p14="http://schemas.microsoft.com/office/powerpoint/2010/main" val="268420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61EBD5-E12C-A0AE-C6D1-9CC5B401BA3C}"/>
              </a:ext>
            </a:extLst>
          </p:cNvPr>
          <p:cNvSpPr>
            <a:spLocks noGrp="1"/>
          </p:cNvSpPr>
          <p:nvPr>
            <p:ph type="title"/>
          </p:nvPr>
        </p:nvSpPr>
        <p:spPr/>
        <p:txBody>
          <a:bodyPr>
            <a:normAutofit/>
          </a:bodyPr>
          <a:lstStyle/>
          <a:p>
            <a:r>
              <a:rPr lang="pl-PL" sz="1800" dirty="0"/>
              <a:t>Pryzma- dokumentacja fotograficzna</a:t>
            </a:r>
          </a:p>
        </p:txBody>
      </p:sp>
      <p:pic>
        <p:nvPicPr>
          <p:cNvPr id="5" name="Symbol zastępczy zawartości 4">
            <a:extLst>
              <a:ext uri="{FF2B5EF4-FFF2-40B4-BE49-F238E27FC236}">
                <a16:creationId xmlns:a16="http://schemas.microsoft.com/office/drawing/2014/main" id="{D380A3FE-E655-27C7-3C05-E727E9E05DCF}"/>
              </a:ext>
            </a:extLst>
          </p:cNvPr>
          <p:cNvPicPr>
            <a:picLocks noGrp="1" noChangeAspect="1"/>
          </p:cNvPicPr>
          <p:nvPr>
            <p:ph idx="1"/>
          </p:nvPr>
        </p:nvPicPr>
        <p:blipFill>
          <a:blip r:embed="rId2"/>
          <a:stretch>
            <a:fillRect/>
          </a:stretch>
        </p:blipFill>
        <p:spPr>
          <a:xfrm>
            <a:off x="2874764" y="1600200"/>
            <a:ext cx="3394472" cy="4525963"/>
          </a:xfrm>
        </p:spPr>
      </p:pic>
    </p:spTree>
    <p:extLst>
      <p:ext uri="{BB962C8B-B14F-4D97-AF65-F5344CB8AC3E}">
        <p14:creationId xmlns:p14="http://schemas.microsoft.com/office/powerpoint/2010/main" val="3585165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4EC3E0-F536-60D1-2073-278CC4595538}"/>
              </a:ext>
            </a:extLst>
          </p:cNvPr>
          <p:cNvSpPr>
            <a:spLocks noGrp="1"/>
          </p:cNvSpPr>
          <p:nvPr>
            <p:ph type="title"/>
          </p:nvPr>
        </p:nvSpPr>
        <p:spPr/>
        <p:txBody>
          <a:bodyPr>
            <a:normAutofit/>
          </a:bodyPr>
          <a:lstStyle/>
          <a:p>
            <a:r>
              <a:rPr lang="pl-PL" sz="2000" dirty="0"/>
              <a:t>Pryzma- dokumentacja fotograficzna</a:t>
            </a:r>
          </a:p>
        </p:txBody>
      </p:sp>
      <p:pic>
        <p:nvPicPr>
          <p:cNvPr id="5" name="Symbol zastępczy zawartości 4">
            <a:extLst>
              <a:ext uri="{FF2B5EF4-FFF2-40B4-BE49-F238E27FC236}">
                <a16:creationId xmlns:a16="http://schemas.microsoft.com/office/drawing/2014/main" id="{37181316-E7D1-CF51-A389-428D83FCD942}"/>
              </a:ext>
            </a:extLst>
          </p:cNvPr>
          <p:cNvPicPr>
            <a:picLocks noGrp="1" noChangeAspect="1"/>
          </p:cNvPicPr>
          <p:nvPr>
            <p:ph idx="1"/>
          </p:nvPr>
        </p:nvPicPr>
        <p:blipFill>
          <a:blip r:embed="rId2"/>
          <a:stretch>
            <a:fillRect/>
          </a:stretch>
        </p:blipFill>
        <p:spPr>
          <a:xfrm>
            <a:off x="2874764" y="1600200"/>
            <a:ext cx="3394472" cy="4525963"/>
          </a:xfrm>
        </p:spPr>
      </p:pic>
    </p:spTree>
    <p:extLst>
      <p:ext uri="{BB962C8B-B14F-4D97-AF65-F5344CB8AC3E}">
        <p14:creationId xmlns:p14="http://schemas.microsoft.com/office/powerpoint/2010/main" val="292019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4F0646-9743-79EA-5CC4-89F631BA4F45}"/>
              </a:ext>
            </a:extLst>
          </p:cNvPr>
          <p:cNvSpPr>
            <a:spLocks noGrp="1"/>
          </p:cNvSpPr>
          <p:nvPr>
            <p:ph type="title"/>
          </p:nvPr>
        </p:nvSpPr>
        <p:spPr/>
        <p:txBody>
          <a:bodyPr>
            <a:normAutofit/>
          </a:bodyPr>
          <a:lstStyle/>
          <a:p>
            <a:r>
              <a:rPr lang="pl-PL" sz="1800" dirty="0"/>
              <a:t>Pryzma- dokumentacja fotograficzna</a:t>
            </a:r>
          </a:p>
        </p:txBody>
      </p:sp>
      <p:pic>
        <p:nvPicPr>
          <p:cNvPr id="5" name="Symbol zastępczy zawartości 4">
            <a:extLst>
              <a:ext uri="{FF2B5EF4-FFF2-40B4-BE49-F238E27FC236}">
                <a16:creationId xmlns:a16="http://schemas.microsoft.com/office/drawing/2014/main" id="{D7E3B6F6-FDE7-79E5-2F1A-557637AB04BD}"/>
              </a:ext>
            </a:extLst>
          </p:cNvPr>
          <p:cNvPicPr>
            <a:picLocks noGrp="1" noChangeAspect="1"/>
          </p:cNvPicPr>
          <p:nvPr>
            <p:ph idx="1"/>
          </p:nvPr>
        </p:nvPicPr>
        <p:blipFill>
          <a:blip r:embed="rId2"/>
          <a:stretch>
            <a:fillRect/>
          </a:stretch>
        </p:blipFill>
        <p:spPr>
          <a:xfrm>
            <a:off x="1566478" y="1600200"/>
            <a:ext cx="6011044" cy="4525963"/>
          </a:xfrm>
        </p:spPr>
      </p:pic>
    </p:spTree>
    <p:extLst>
      <p:ext uri="{BB962C8B-B14F-4D97-AF65-F5344CB8AC3E}">
        <p14:creationId xmlns:p14="http://schemas.microsoft.com/office/powerpoint/2010/main" val="3126661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0A5C08-922B-FB2E-E733-9036856D223D}"/>
              </a:ext>
            </a:extLst>
          </p:cNvPr>
          <p:cNvSpPr>
            <a:spLocks noGrp="1"/>
          </p:cNvSpPr>
          <p:nvPr>
            <p:ph type="title"/>
          </p:nvPr>
        </p:nvSpPr>
        <p:spPr/>
        <p:txBody>
          <a:bodyPr>
            <a:normAutofit/>
          </a:bodyPr>
          <a:lstStyle/>
          <a:p>
            <a:r>
              <a:rPr lang="pl-PL" sz="1800" dirty="0"/>
              <a:t>Pryzma- dokumentacja fotograficzna</a:t>
            </a:r>
          </a:p>
        </p:txBody>
      </p:sp>
      <p:pic>
        <p:nvPicPr>
          <p:cNvPr id="5" name="Symbol zastępczy zawartości 4">
            <a:extLst>
              <a:ext uri="{FF2B5EF4-FFF2-40B4-BE49-F238E27FC236}">
                <a16:creationId xmlns:a16="http://schemas.microsoft.com/office/drawing/2014/main" id="{7F00D8BF-4F83-AAD5-72E6-C0B15CFBC861}"/>
              </a:ext>
            </a:extLst>
          </p:cNvPr>
          <p:cNvPicPr>
            <a:picLocks noGrp="1" noChangeAspect="1"/>
          </p:cNvPicPr>
          <p:nvPr>
            <p:ph idx="1"/>
          </p:nvPr>
        </p:nvPicPr>
        <p:blipFill>
          <a:blip r:embed="rId2"/>
          <a:stretch>
            <a:fillRect/>
          </a:stretch>
        </p:blipFill>
        <p:spPr>
          <a:xfrm>
            <a:off x="1566478" y="1600200"/>
            <a:ext cx="6011044" cy="4525963"/>
          </a:xfrm>
        </p:spPr>
      </p:pic>
    </p:spTree>
    <p:extLst>
      <p:ext uri="{BB962C8B-B14F-4D97-AF65-F5344CB8AC3E}">
        <p14:creationId xmlns:p14="http://schemas.microsoft.com/office/powerpoint/2010/main" val="235096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7D89D5-8454-1AAE-224C-7118ECA7B9E9}"/>
              </a:ext>
            </a:extLst>
          </p:cNvPr>
          <p:cNvSpPr>
            <a:spLocks noGrp="1"/>
          </p:cNvSpPr>
          <p:nvPr>
            <p:ph type="title"/>
          </p:nvPr>
        </p:nvSpPr>
        <p:spPr/>
        <p:txBody>
          <a:bodyPr>
            <a:normAutofit/>
          </a:bodyPr>
          <a:lstStyle/>
          <a:p>
            <a:r>
              <a:rPr lang="pl-PL" sz="1800" dirty="0"/>
              <a:t>Pryzma- dokumentacja fotograficzna</a:t>
            </a:r>
          </a:p>
        </p:txBody>
      </p:sp>
      <p:pic>
        <p:nvPicPr>
          <p:cNvPr id="5" name="Symbol zastępczy zawartości 4">
            <a:extLst>
              <a:ext uri="{FF2B5EF4-FFF2-40B4-BE49-F238E27FC236}">
                <a16:creationId xmlns:a16="http://schemas.microsoft.com/office/drawing/2014/main" id="{14A6A35C-8FEA-15EB-560B-D27FF8F44AFD}"/>
              </a:ext>
            </a:extLst>
          </p:cNvPr>
          <p:cNvPicPr>
            <a:picLocks noGrp="1" noChangeAspect="1"/>
          </p:cNvPicPr>
          <p:nvPr>
            <p:ph idx="1"/>
          </p:nvPr>
        </p:nvPicPr>
        <p:blipFill>
          <a:blip r:embed="rId2"/>
          <a:stretch>
            <a:fillRect/>
          </a:stretch>
        </p:blipFill>
        <p:spPr>
          <a:xfrm>
            <a:off x="2868108" y="1600200"/>
            <a:ext cx="3407783" cy="4525963"/>
          </a:xfrm>
        </p:spPr>
      </p:pic>
    </p:spTree>
    <p:extLst>
      <p:ext uri="{BB962C8B-B14F-4D97-AF65-F5344CB8AC3E}">
        <p14:creationId xmlns:p14="http://schemas.microsoft.com/office/powerpoint/2010/main" val="1684909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1ADB89-D42C-D751-02DC-C919192D76DF}"/>
              </a:ext>
            </a:extLst>
          </p:cNvPr>
          <p:cNvSpPr>
            <a:spLocks noGrp="1"/>
          </p:cNvSpPr>
          <p:nvPr>
            <p:ph type="title"/>
          </p:nvPr>
        </p:nvSpPr>
        <p:spPr/>
        <p:txBody>
          <a:bodyPr>
            <a:normAutofit/>
          </a:bodyPr>
          <a:lstStyle/>
          <a:p>
            <a:r>
              <a:rPr lang="pl-PL" sz="1800" dirty="0"/>
              <a:t>Pryzma- dokumentacja fotograficzna</a:t>
            </a:r>
          </a:p>
        </p:txBody>
      </p:sp>
      <p:pic>
        <p:nvPicPr>
          <p:cNvPr id="5" name="Symbol zastępczy zawartości 4">
            <a:extLst>
              <a:ext uri="{FF2B5EF4-FFF2-40B4-BE49-F238E27FC236}">
                <a16:creationId xmlns:a16="http://schemas.microsoft.com/office/drawing/2014/main" id="{77CC250F-E3A9-2FF8-3F81-CD4ED9E73206}"/>
              </a:ext>
            </a:extLst>
          </p:cNvPr>
          <p:cNvPicPr>
            <a:picLocks noGrp="1" noChangeAspect="1"/>
          </p:cNvPicPr>
          <p:nvPr>
            <p:ph idx="1"/>
          </p:nvPr>
        </p:nvPicPr>
        <p:blipFill>
          <a:blip r:embed="rId2"/>
          <a:stretch>
            <a:fillRect/>
          </a:stretch>
        </p:blipFill>
        <p:spPr>
          <a:xfrm>
            <a:off x="1566478" y="1600200"/>
            <a:ext cx="6011044" cy="4525963"/>
          </a:xfrm>
        </p:spPr>
      </p:pic>
    </p:spTree>
    <p:extLst>
      <p:ext uri="{BB962C8B-B14F-4D97-AF65-F5344CB8AC3E}">
        <p14:creationId xmlns:p14="http://schemas.microsoft.com/office/powerpoint/2010/main" val="3819145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1F4173-A829-945B-5490-671585AA7B77}"/>
              </a:ext>
            </a:extLst>
          </p:cNvPr>
          <p:cNvSpPr>
            <a:spLocks noGrp="1"/>
          </p:cNvSpPr>
          <p:nvPr>
            <p:ph type="title"/>
          </p:nvPr>
        </p:nvSpPr>
        <p:spPr/>
        <p:txBody>
          <a:bodyPr/>
          <a:lstStyle/>
          <a:p>
            <a:r>
              <a:rPr lang="pl-PL" dirty="0"/>
              <a:t>Nazwa zadania:</a:t>
            </a:r>
          </a:p>
        </p:txBody>
      </p:sp>
      <p:sp>
        <p:nvSpPr>
          <p:cNvPr id="3" name="Symbol zastępczy zawartości 2">
            <a:extLst>
              <a:ext uri="{FF2B5EF4-FFF2-40B4-BE49-F238E27FC236}">
                <a16:creationId xmlns:a16="http://schemas.microsoft.com/office/drawing/2014/main" id="{C36EB8D7-AB76-7EA6-CEF2-C72B0783E0B7}"/>
              </a:ext>
            </a:extLst>
          </p:cNvPr>
          <p:cNvSpPr>
            <a:spLocks noGrp="1"/>
          </p:cNvSpPr>
          <p:nvPr>
            <p:ph idx="1"/>
          </p:nvPr>
        </p:nvSpPr>
        <p:spPr/>
        <p:txBody>
          <a:bodyPr/>
          <a:lstStyle/>
          <a:p>
            <a:pPr marL="0" indent="0" algn="ctr">
              <a:buNone/>
            </a:pPr>
            <a:endParaRPr lang="pl-PL" dirty="0"/>
          </a:p>
          <a:p>
            <a:pPr marL="0" indent="0" algn="ctr">
              <a:buNone/>
            </a:pPr>
            <a:r>
              <a:rPr lang="pl-PL" dirty="0"/>
              <a:t>Eliminacja zagrożenia środowiskowego </a:t>
            </a:r>
            <a:br>
              <a:rPr lang="pl-PL" dirty="0"/>
            </a:br>
            <a:r>
              <a:rPr lang="pl-PL" dirty="0"/>
              <a:t>w Brzezinach poprzez usuniecie odpadów znajdujących się na terenie instalacji kompostowni i sortowni </a:t>
            </a:r>
            <a:br>
              <a:rPr lang="pl-PL" dirty="0"/>
            </a:br>
            <a:r>
              <a:rPr lang="pl-PL" dirty="0"/>
              <a:t>wraz z rekultywacją terenu</a:t>
            </a:r>
          </a:p>
          <a:p>
            <a:pPr marL="0" indent="0" algn="ctr">
              <a:buNone/>
            </a:pPr>
            <a:endParaRPr lang="pl-PL" dirty="0"/>
          </a:p>
        </p:txBody>
      </p:sp>
      <p:pic>
        <p:nvPicPr>
          <p:cNvPr id="4" name="Obraz 3">
            <a:extLst>
              <a:ext uri="{FF2B5EF4-FFF2-40B4-BE49-F238E27FC236}">
                <a16:creationId xmlns:a16="http://schemas.microsoft.com/office/drawing/2014/main" id="{9748341E-A58A-1D07-089E-A7B667A36029}"/>
              </a:ext>
            </a:extLst>
          </p:cNvPr>
          <p:cNvPicPr>
            <a:picLocks noChangeAspect="1"/>
          </p:cNvPicPr>
          <p:nvPr/>
        </p:nvPicPr>
        <p:blipFill>
          <a:blip r:embed="rId2"/>
          <a:stretch>
            <a:fillRect/>
          </a:stretch>
        </p:blipFill>
        <p:spPr>
          <a:xfrm>
            <a:off x="1691390" y="5257801"/>
            <a:ext cx="5761219" cy="758952"/>
          </a:xfrm>
          <a:prstGeom prst="rect">
            <a:avLst/>
          </a:prstGeom>
        </p:spPr>
      </p:pic>
    </p:spTree>
    <p:extLst>
      <p:ext uri="{BB962C8B-B14F-4D97-AF65-F5344CB8AC3E}">
        <p14:creationId xmlns:p14="http://schemas.microsoft.com/office/powerpoint/2010/main" val="287129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089450-3CF2-3223-A8B0-876132668475}"/>
              </a:ext>
            </a:extLst>
          </p:cNvPr>
          <p:cNvSpPr>
            <a:spLocks noGrp="1"/>
          </p:cNvSpPr>
          <p:nvPr>
            <p:ph type="title"/>
          </p:nvPr>
        </p:nvSpPr>
        <p:spPr/>
        <p:txBody>
          <a:bodyPr>
            <a:normAutofit/>
          </a:bodyPr>
          <a:lstStyle/>
          <a:p>
            <a:r>
              <a:rPr lang="pl-PL" sz="1800" dirty="0"/>
              <a:t>Pryzma- dokumentacja fotograficzna</a:t>
            </a:r>
          </a:p>
        </p:txBody>
      </p:sp>
      <p:pic>
        <p:nvPicPr>
          <p:cNvPr id="5" name="Symbol zastępczy zawartości 4">
            <a:extLst>
              <a:ext uri="{FF2B5EF4-FFF2-40B4-BE49-F238E27FC236}">
                <a16:creationId xmlns:a16="http://schemas.microsoft.com/office/drawing/2014/main" id="{2AC01519-6E50-37B7-2AEA-A74237A222EE}"/>
              </a:ext>
            </a:extLst>
          </p:cNvPr>
          <p:cNvPicPr>
            <a:picLocks noGrp="1" noChangeAspect="1"/>
          </p:cNvPicPr>
          <p:nvPr>
            <p:ph idx="1"/>
          </p:nvPr>
        </p:nvPicPr>
        <p:blipFill>
          <a:blip r:embed="rId2"/>
          <a:stretch>
            <a:fillRect/>
          </a:stretch>
        </p:blipFill>
        <p:spPr>
          <a:xfrm>
            <a:off x="2874764" y="1600200"/>
            <a:ext cx="3394472" cy="4525963"/>
          </a:xfrm>
        </p:spPr>
      </p:pic>
    </p:spTree>
    <p:extLst>
      <p:ext uri="{BB962C8B-B14F-4D97-AF65-F5344CB8AC3E}">
        <p14:creationId xmlns:p14="http://schemas.microsoft.com/office/powerpoint/2010/main" val="2230657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3A8EC8-3F60-25FA-8EAD-B9903809F2EF}"/>
              </a:ext>
            </a:extLst>
          </p:cNvPr>
          <p:cNvSpPr>
            <a:spLocks noGrp="1"/>
          </p:cNvSpPr>
          <p:nvPr>
            <p:ph type="title"/>
          </p:nvPr>
        </p:nvSpPr>
        <p:spPr/>
        <p:txBody>
          <a:bodyPr>
            <a:normAutofit/>
          </a:bodyPr>
          <a:lstStyle/>
          <a:p>
            <a:r>
              <a:rPr lang="pl-PL" sz="1800" dirty="0"/>
              <a:t>Pryzma- dokumentacja fotograficzna</a:t>
            </a:r>
          </a:p>
        </p:txBody>
      </p:sp>
      <p:pic>
        <p:nvPicPr>
          <p:cNvPr id="5" name="Symbol zastępczy zawartości 4">
            <a:extLst>
              <a:ext uri="{FF2B5EF4-FFF2-40B4-BE49-F238E27FC236}">
                <a16:creationId xmlns:a16="http://schemas.microsoft.com/office/drawing/2014/main" id="{E34C7126-5B91-A5BB-7F29-DF191A23409D}"/>
              </a:ext>
            </a:extLst>
          </p:cNvPr>
          <p:cNvPicPr>
            <a:picLocks noGrp="1" noChangeAspect="1"/>
          </p:cNvPicPr>
          <p:nvPr>
            <p:ph idx="1"/>
          </p:nvPr>
        </p:nvPicPr>
        <p:blipFill>
          <a:blip r:embed="rId2"/>
          <a:stretch>
            <a:fillRect/>
          </a:stretch>
        </p:blipFill>
        <p:spPr>
          <a:xfrm>
            <a:off x="2874764" y="1600200"/>
            <a:ext cx="3394472" cy="4525963"/>
          </a:xfrm>
        </p:spPr>
      </p:pic>
    </p:spTree>
    <p:extLst>
      <p:ext uri="{BB962C8B-B14F-4D97-AF65-F5344CB8AC3E}">
        <p14:creationId xmlns:p14="http://schemas.microsoft.com/office/powerpoint/2010/main" val="2004013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49AAED-B8AB-B9B9-002B-8D908247BBE0}"/>
              </a:ext>
            </a:extLst>
          </p:cNvPr>
          <p:cNvSpPr>
            <a:spLocks noGrp="1"/>
          </p:cNvSpPr>
          <p:nvPr>
            <p:ph type="title"/>
          </p:nvPr>
        </p:nvSpPr>
        <p:spPr/>
        <p:txBody>
          <a:bodyPr>
            <a:normAutofit/>
          </a:bodyPr>
          <a:lstStyle/>
          <a:p>
            <a:r>
              <a:rPr lang="pl-PL" sz="1800" dirty="0"/>
              <a:t>Pryzma- dokumentacja fotograficzna</a:t>
            </a:r>
          </a:p>
        </p:txBody>
      </p:sp>
      <p:pic>
        <p:nvPicPr>
          <p:cNvPr id="5" name="Symbol zastępczy zawartości 4">
            <a:extLst>
              <a:ext uri="{FF2B5EF4-FFF2-40B4-BE49-F238E27FC236}">
                <a16:creationId xmlns:a16="http://schemas.microsoft.com/office/drawing/2014/main" id="{7C0F556E-E3A0-1303-4D30-393E99B03FBE}"/>
              </a:ext>
            </a:extLst>
          </p:cNvPr>
          <p:cNvPicPr>
            <a:picLocks noGrp="1" noChangeAspect="1"/>
          </p:cNvPicPr>
          <p:nvPr>
            <p:ph idx="1"/>
          </p:nvPr>
        </p:nvPicPr>
        <p:blipFill>
          <a:blip r:embed="rId2"/>
          <a:stretch>
            <a:fillRect/>
          </a:stretch>
        </p:blipFill>
        <p:spPr>
          <a:xfrm>
            <a:off x="2868108" y="1600200"/>
            <a:ext cx="3407783" cy="4525963"/>
          </a:xfrm>
        </p:spPr>
      </p:pic>
    </p:spTree>
    <p:extLst>
      <p:ext uri="{BB962C8B-B14F-4D97-AF65-F5344CB8AC3E}">
        <p14:creationId xmlns:p14="http://schemas.microsoft.com/office/powerpoint/2010/main" val="4253057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CCAAC9-3C1B-3679-7104-759CE95CE0D6}"/>
              </a:ext>
            </a:extLst>
          </p:cNvPr>
          <p:cNvSpPr>
            <a:spLocks noGrp="1"/>
          </p:cNvSpPr>
          <p:nvPr>
            <p:ph type="title"/>
          </p:nvPr>
        </p:nvSpPr>
        <p:spPr>
          <a:xfrm>
            <a:off x="457200" y="274638"/>
            <a:ext cx="8229600" cy="457199"/>
          </a:xfrm>
        </p:spPr>
        <p:txBody>
          <a:bodyPr>
            <a:normAutofit/>
          </a:bodyPr>
          <a:lstStyle/>
          <a:p>
            <a:r>
              <a:rPr lang="pl-PL" sz="2000" dirty="0"/>
              <a:t>USUNIĘCIE PRYZMY ODPADÓW- szczegóły realizacji</a:t>
            </a:r>
          </a:p>
        </p:txBody>
      </p:sp>
      <p:sp>
        <p:nvSpPr>
          <p:cNvPr id="3" name="Symbol zastępczy zawartości 2">
            <a:extLst>
              <a:ext uri="{FF2B5EF4-FFF2-40B4-BE49-F238E27FC236}">
                <a16:creationId xmlns:a16="http://schemas.microsoft.com/office/drawing/2014/main" id="{F0B9D5C7-B7E4-867F-BBDF-99E04B0A3ECA}"/>
              </a:ext>
            </a:extLst>
          </p:cNvPr>
          <p:cNvSpPr>
            <a:spLocks noGrp="1"/>
          </p:cNvSpPr>
          <p:nvPr>
            <p:ph idx="1"/>
          </p:nvPr>
        </p:nvSpPr>
        <p:spPr>
          <a:xfrm>
            <a:off x="457200" y="728384"/>
            <a:ext cx="8229600" cy="5394326"/>
          </a:xfrm>
        </p:spPr>
        <p:txBody>
          <a:bodyPr>
            <a:noAutofit/>
          </a:bodyPr>
          <a:lstStyle/>
          <a:p>
            <a:pPr marL="0" indent="0" algn="just">
              <a:buNone/>
            </a:pPr>
            <a:r>
              <a:rPr lang="pl-PL" sz="1600" b="1" dirty="0"/>
              <a:t>Przedmiot zamówienia obejmuje 3 etapy kolejno po sobie następujących prac:</a:t>
            </a:r>
          </a:p>
          <a:p>
            <a:pPr marL="0" indent="0" algn="just">
              <a:buNone/>
            </a:pPr>
            <a:r>
              <a:rPr lang="pl-PL" sz="1600" dirty="0"/>
              <a:t>I. Wydobycie odpadów z pryzmy i przetworzenie wstępne na miejscu, w celu rozdzielania frakcji przeznaczonych do dalszego przetwarzania od balastu. Odpady są pozyskiwane partiami przy użyciu koparki, ładowarki, chwytaka. Celem rozdrabniania jest zmniejszenie objętości odpadów, ułatwienie dalszej segregacji, przygotowanie odpadów do transportu. </a:t>
            </a:r>
          </a:p>
          <a:p>
            <a:pPr marL="0" indent="0" algn="just">
              <a:buNone/>
            </a:pPr>
            <a:r>
              <a:rPr lang="pl-PL" sz="1600" dirty="0"/>
              <a:t>II. Dalsze przetworzenie odpadów w procesie R12 (obejmuje wymianę odpadów w celu poddania ich któremukolwiek z procesów wymienionych w pozycji R1–R11) w produkcji paliwa alternatywnego (RDF).</a:t>
            </a:r>
          </a:p>
          <a:p>
            <a:pPr marL="0" indent="0" algn="just">
              <a:buNone/>
            </a:pPr>
            <a:r>
              <a:rPr lang="pl-PL" sz="1600" dirty="0"/>
              <a:t>Prace związane z realizacją etapu drugiego, prowadzane są przy użyciu ludzi, narzędzi, maszyn i urządzeń, za których dostarczenie, stan techniczny i nadzór nad ich eksploatacją odpowiada Wykonawca. Biorąc pod uwagę wysoki stopień zmieszania odpadów i ich zanieczyszczenia,  odpady będą wymagały przesiania na sicie bębnowym, w celu oddzielenia frakcji danego rodzaju od balastu. </a:t>
            </a:r>
          </a:p>
          <a:p>
            <a:pPr marL="0" indent="0" algn="just">
              <a:buNone/>
            </a:pPr>
            <a:r>
              <a:rPr lang="pl-PL" sz="1600" dirty="0"/>
              <a:t>III.	Przekazanie powstałego z przesiania balastu oraz wyprodukowanego RDF-u do określonych podmiotów uprawnionych i właściwych procesów ostatecznego zagospodarowania odpadów. </a:t>
            </a:r>
          </a:p>
          <a:p>
            <a:pPr marL="0" indent="0" algn="just">
              <a:buNone/>
            </a:pPr>
            <a:r>
              <a:rPr lang="pl-PL" sz="1600" dirty="0"/>
              <a:t>Etap trzeci stanowi końcowy proces zagospodarowania odpadów, tj. ostateczne ich zagospodarowanie. Zgodnie z art. 66 ustawy z dnia 14 grudnia 2012 r. o odpadach, przed rozpoczęciem każdego transportu odpadów, Wykonawca zobowiązany jest do dokonania ważenia usuwanych odpadów na legalizowanej wadze. Pomiar ten służyć będzie w szczególności: założeniu Karty Przekazania Odpadów (KPO) w systemie BDO, potwierdzeniu ilości odpadów usuwanych z terenu realizacji zamówienia.</a:t>
            </a:r>
          </a:p>
        </p:txBody>
      </p:sp>
    </p:spTree>
    <p:extLst>
      <p:ext uri="{BB962C8B-B14F-4D97-AF65-F5344CB8AC3E}">
        <p14:creationId xmlns:p14="http://schemas.microsoft.com/office/powerpoint/2010/main" val="4208727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6A71B7-4A9F-C260-8D25-BFC1E197036D}"/>
              </a:ext>
            </a:extLst>
          </p:cNvPr>
          <p:cNvSpPr>
            <a:spLocks noGrp="1"/>
          </p:cNvSpPr>
          <p:nvPr>
            <p:ph type="title"/>
          </p:nvPr>
        </p:nvSpPr>
        <p:spPr/>
        <p:txBody>
          <a:bodyPr>
            <a:normAutofit/>
          </a:bodyPr>
          <a:lstStyle/>
          <a:p>
            <a:r>
              <a:rPr lang="pl-PL" sz="1800" dirty="0"/>
              <a:t>Usuwanie pryzmy- materiał video</a:t>
            </a:r>
          </a:p>
        </p:txBody>
      </p:sp>
      <p:pic>
        <p:nvPicPr>
          <p:cNvPr id="7" name="2zyr4RMm">
            <a:hlinkClick r:id="" action="ppaction://media"/>
            <a:extLst>
              <a:ext uri="{FF2B5EF4-FFF2-40B4-BE49-F238E27FC236}">
                <a16:creationId xmlns:a16="http://schemas.microsoft.com/office/drawing/2014/main" id="{DDBA22AF-3C94-709A-5D78-9C9C693E5F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60320" y="1600200"/>
            <a:ext cx="4151375" cy="4525963"/>
          </a:xfrm>
        </p:spPr>
      </p:pic>
    </p:spTree>
    <p:extLst>
      <p:ext uri="{BB962C8B-B14F-4D97-AF65-F5344CB8AC3E}">
        <p14:creationId xmlns:p14="http://schemas.microsoft.com/office/powerpoint/2010/main" val="13336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E98C7A-DCBE-812B-D99C-DBE9D9C7C6F4}"/>
              </a:ext>
            </a:extLst>
          </p:cNvPr>
          <p:cNvSpPr>
            <a:spLocks noGrp="1"/>
          </p:cNvSpPr>
          <p:nvPr>
            <p:ph type="title"/>
          </p:nvPr>
        </p:nvSpPr>
        <p:spPr/>
        <p:txBody>
          <a:bodyPr>
            <a:normAutofit/>
          </a:bodyPr>
          <a:lstStyle/>
          <a:p>
            <a:r>
              <a:rPr lang="pl-PL" sz="1800" dirty="0"/>
              <a:t>Usuwanie pryzmy- materiał video</a:t>
            </a:r>
          </a:p>
        </p:txBody>
      </p:sp>
      <p:pic>
        <p:nvPicPr>
          <p:cNvPr id="4" name="c60XbHEL">
            <a:hlinkClick r:id="" action="ppaction://media"/>
            <a:extLst>
              <a:ext uri="{FF2B5EF4-FFF2-40B4-BE49-F238E27FC236}">
                <a16:creationId xmlns:a16="http://schemas.microsoft.com/office/drawing/2014/main" id="{7BE8D4C3-4651-27CA-3A26-51646F11E0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67128" y="1600200"/>
            <a:ext cx="4379976" cy="4525963"/>
          </a:xfrm>
        </p:spPr>
      </p:pic>
    </p:spTree>
    <p:extLst>
      <p:ext uri="{BB962C8B-B14F-4D97-AF65-F5344CB8AC3E}">
        <p14:creationId xmlns:p14="http://schemas.microsoft.com/office/powerpoint/2010/main" val="42765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CD5AF2-6550-C986-09B4-1698D8C01581}"/>
              </a:ext>
            </a:extLst>
          </p:cNvPr>
          <p:cNvSpPr>
            <a:spLocks noGrp="1"/>
          </p:cNvSpPr>
          <p:nvPr>
            <p:ph type="title"/>
          </p:nvPr>
        </p:nvSpPr>
        <p:spPr>
          <a:xfrm>
            <a:off x="457200" y="274638"/>
            <a:ext cx="8229600" cy="457199"/>
          </a:xfrm>
        </p:spPr>
        <p:txBody>
          <a:bodyPr>
            <a:normAutofit/>
          </a:bodyPr>
          <a:lstStyle/>
          <a:p>
            <a:r>
              <a:rPr lang="pl-PL" sz="2000" dirty="0"/>
              <a:t>USUNIĘCIE PRYZMY ODPADÓW- maszyny i urządzenia (1)</a:t>
            </a:r>
          </a:p>
        </p:txBody>
      </p:sp>
      <p:sp>
        <p:nvSpPr>
          <p:cNvPr id="3" name="Symbol zastępczy zawartości 2">
            <a:extLst>
              <a:ext uri="{FF2B5EF4-FFF2-40B4-BE49-F238E27FC236}">
                <a16:creationId xmlns:a16="http://schemas.microsoft.com/office/drawing/2014/main" id="{BCC96FB2-8FF3-0B84-BEFB-EB5C7BB4C1D3}"/>
              </a:ext>
            </a:extLst>
          </p:cNvPr>
          <p:cNvSpPr>
            <a:spLocks noGrp="1"/>
          </p:cNvSpPr>
          <p:nvPr>
            <p:ph idx="1"/>
          </p:nvPr>
        </p:nvSpPr>
        <p:spPr>
          <a:xfrm>
            <a:off x="457200" y="829560"/>
            <a:ext cx="8229600" cy="5296604"/>
          </a:xfrm>
        </p:spPr>
        <p:txBody>
          <a:bodyPr>
            <a:normAutofit/>
          </a:bodyPr>
          <a:lstStyle/>
          <a:p>
            <a:pPr marL="0" indent="0">
              <a:buNone/>
            </a:pPr>
            <a:r>
              <a:rPr lang="pl-PL" sz="1800" dirty="0"/>
              <a:t>Wykonawca przy realizacji zadania wykorzystuje następujące  urządzenia techniczne niezbędne do wykonania zamówienia:</a:t>
            </a:r>
          </a:p>
          <a:p>
            <a:r>
              <a:rPr lang="pl-PL" sz="1800" dirty="0"/>
              <a:t> Sito bębnowe o długości 6 metrów, przystosowane do przesiewania odpadów, z wydajnością 80 t/h.;</a:t>
            </a:r>
          </a:p>
          <a:p>
            <a:endParaRPr lang="pl-PL" sz="1800" dirty="0"/>
          </a:p>
          <a:p>
            <a:endParaRPr lang="pl-PL" sz="1800" dirty="0"/>
          </a:p>
          <a:p>
            <a:endParaRPr lang="pl-PL" sz="1800" dirty="0"/>
          </a:p>
          <a:p>
            <a:pPr marL="0" indent="0">
              <a:buNone/>
            </a:pPr>
            <a:endParaRPr lang="pl-PL" sz="1800" dirty="0"/>
          </a:p>
          <a:p>
            <a:pPr marL="0" indent="0">
              <a:buNone/>
            </a:pPr>
            <a:endParaRPr lang="pl-PL" sz="1800" dirty="0"/>
          </a:p>
          <a:p>
            <a:r>
              <a:rPr lang="pl-PL" sz="1800" dirty="0"/>
              <a:t>Wozidło przegubowe o ładowności nie mniejszej niż 39 ton;</a:t>
            </a:r>
          </a:p>
        </p:txBody>
      </p:sp>
      <p:pic>
        <p:nvPicPr>
          <p:cNvPr id="4" name="Obraz 3">
            <a:extLst>
              <a:ext uri="{FF2B5EF4-FFF2-40B4-BE49-F238E27FC236}">
                <a16:creationId xmlns:a16="http://schemas.microsoft.com/office/drawing/2014/main" id="{DA3A393F-591F-0570-C646-17235ACE7044}"/>
              </a:ext>
            </a:extLst>
          </p:cNvPr>
          <p:cNvPicPr>
            <a:picLocks noChangeAspect="1"/>
          </p:cNvPicPr>
          <p:nvPr/>
        </p:nvPicPr>
        <p:blipFill>
          <a:blip r:embed="rId2"/>
          <a:stretch>
            <a:fillRect/>
          </a:stretch>
        </p:blipFill>
        <p:spPr>
          <a:xfrm>
            <a:off x="3776472" y="2037840"/>
            <a:ext cx="3710178" cy="1519491"/>
          </a:xfrm>
          <a:prstGeom prst="rect">
            <a:avLst/>
          </a:prstGeom>
        </p:spPr>
      </p:pic>
      <p:pic>
        <p:nvPicPr>
          <p:cNvPr id="5" name="Obraz 4">
            <a:extLst>
              <a:ext uri="{FF2B5EF4-FFF2-40B4-BE49-F238E27FC236}">
                <a16:creationId xmlns:a16="http://schemas.microsoft.com/office/drawing/2014/main" id="{5ACE2CD6-6D2F-6AF3-C199-1D150D64B375}"/>
              </a:ext>
            </a:extLst>
          </p:cNvPr>
          <p:cNvPicPr>
            <a:picLocks noChangeAspect="1"/>
          </p:cNvPicPr>
          <p:nvPr/>
        </p:nvPicPr>
        <p:blipFill>
          <a:blip r:embed="rId3"/>
          <a:stretch>
            <a:fillRect/>
          </a:stretch>
        </p:blipFill>
        <p:spPr>
          <a:xfrm>
            <a:off x="3776472" y="4059936"/>
            <a:ext cx="3710178" cy="2066228"/>
          </a:xfrm>
          <a:prstGeom prst="rect">
            <a:avLst/>
          </a:prstGeom>
        </p:spPr>
      </p:pic>
    </p:spTree>
    <p:extLst>
      <p:ext uri="{BB962C8B-B14F-4D97-AF65-F5344CB8AC3E}">
        <p14:creationId xmlns:p14="http://schemas.microsoft.com/office/powerpoint/2010/main" val="3836093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9D0B78-AA61-A343-B290-9D78934F7AE3}"/>
              </a:ext>
            </a:extLst>
          </p:cNvPr>
          <p:cNvSpPr>
            <a:spLocks noGrp="1"/>
          </p:cNvSpPr>
          <p:nvPr>
            <p:ph type="title"/>
          </p:nvPr>
        </p:nvSpPr>
        <p:spPr>
          <a:xfrm>
            <a:off x="457200" y="274638"/>
            <a:ext cx="8229600" cy="383730"/>
          </a:xfrm>
        </p:spPr>
        <p:txBody>
          <a:bodyPr>
            <a:normAutofit/>
          </a:bodyPr>
          <a:lstStyle/>
          <a:p>
            <a:r>
              <a:rPr kumimoji="0" lang="pl-PL" sz="1800" b="0" i="0" u="none" strike="noStrike" kern="1200" cap="none" spc="0" normalizeH="0" baseline="0" noProof="0" dirty="0">
                <a:ln>
                  <a:noFill/>
                </a:ln>
                <a:solidFill>
                  <a:prstClr val="black"/>
                </a:solidFill>
                <a:effectLst/>
                <a:uLnTx/>
                <a:uFillTx/>
                <a:latin typeface="Calibri"/>
                <a:ea typeface="+mj-ea"/>
                <a:cs typeface="+mj-cs"/>
              </a:rPr>
              <a:t>USUNIĘCIE PRYZMY ODPADÓW- maszyny i urządzenia (2)</a:t>
            </a:r>
            <a:endParaRPr lang="pl-PL" sz="1800" dirty="0"/>
          </a:p>
        </p:txBody>
      </p:sp>
      <p:sp>
        <p:nvSpPr>
          <p:cNvPr id="3" name="Symbol zastępczy zawartości 2">
            <a:extLst>
              <a:ext uri="{FF2B5EF4-FFF2-40B4-BE49-F238E27FC236}">
                <a16:creationId xmlns:a16="http://schemas.microsoft.com/office/drawing/2014/main" id="{09D05455-0612-CA1F-A4F6-A11AE3527EB8}"/>
              </a:ext>
            </a:extLst>
          </p:cNvPr>
          <p:cNvSpPr>
            <a:spLocks noGrp="1"/>
          </p:cNvSpPr>
          <p:nvPr>
            <p:ph idx="1"/>
          </p:nvPr>
        </p:nvSpPr>
        <p:spPr>
          <a:xfrm>
            <a:off x="457200" y="777240"/>
            <a:ext cx="8229600" cy="5348923"/>
          </a:xfrm>
        </p:spPr>
        <p:txBody>
          <a:bodyPr/>
          <a:lstStyle/>
          <a:p>
            <a:r>
              <a:rPr lang="pl-PL" sz="1800" dirty="0"/>
              <a:t>Koparka gąsienicowa z chwytakiem hydraulicznym o masie roboczej 48 ton, z łyżką o pojemności 2,5 m³;</a:t>
            </a:r>
          </a:p>
          <a:p>
            <a:endParaRPr lang="pl-PL" sz="1800" dirty="0"/>
          </a:p>
          <a:p>
            <a:pPr marL="0" indent="0">
              <a:buNone/>
            </a:pPr>
            <a:endParaRPr lang="pl-PL" sz="1800" dirty="0"/>
          </a:p>
          <a:p>
            <a:pPr marL="0" indent="0">
              <a:buNone/>
            </a:pPr>
            <a:endParaRPr lang="pl-PL" sz="1800" dirty="0"/>
          </a:p>
          <a:p>
            <a:pPr marL="0" indent="0">
              <a:buNone/>
            </a:pPr>
            <a:endParaRPr lang="pl-PL" sz="1800" dirty="0"/>
          </a:p>
          <a:p>
            <a:r>
              <a:rPr lang="pl-PL" sz="1800" dirty="0"/>
              <a:t>Ładowarka kołowa o masie roboczej 24 tony i pojemności łyżki 4 m³;</a:t>
            </a:r>
          </a:p>
          <a:p>
            <a:endParaRPr lang="pl-PL" sz="1800" dirty="0"/>
          </a:p>
          <a:p>
            <a:endParaRPr lang="pl-PL" sz="1800" dirty="0"/>
          </a:p>
          <a:p>
            <a:pPr marL="0" indent="0">
              <a:buNone/>
            </a:pPr>
            <a:endParaRPr lang="pl-PL" sz="1800" dirty="0"/>
          </a:p>
          <a:p>
            <a:pPr marL="0" indent="0">
              <a:buNone/>
            </a:pPr>
            <a:endParaRPr lang="pl-PL" sz="1800" dirty="0"/>
          </a:p>
          <a:p>
            <a:pPr marL="0" indent="0">
              <a:buNone/>
            </a:pPr>
            <a:endParaRPr lang="pl-PL" sz="1800" dirty="0"/>
          </a:p>
          <a:p>
            <a:r>
              <a:rPr lang="pl-PL" sz="1800" dirty="0"/>
              <a:t>Samochody ciężarowe z naczepami typu „ruchoma podłoga” (o ładowności nie mniejszej niż 90 m³).</a:t>
            </a:r>
          </a:p>
          <a:p>
            <a:endParaRPr lang="pl-PL" dirty="0"/>
          </a:p>
        </p:txBody>
      </p:sp>
      <p:pic>
        <p:nvPicPr>
          <p:cNvPr id="4" name="Obraz 3">
            <a:extLst>
              <a:ext uri="{FF2B5EF4-FFF2-40B4-BE49-F238E27FC236}">
                <a16:creationId xmlns:a16="http://schemas.microsoft.com/office/drawing/2014/main" id="{E2DE7363-2006-CD7D-E9E6-912D7F25662F}"/>
              </a:ext>
            </a:extLst>
          </p:cNvPr>
          <p:cNvPicPr>
            <a:picLocks noChangeAspect="1"/>
          </p:cNvPicPr>
          <p:nvPr/>
        </p:nvPicPr>
        <p:blipFill>
          <a:blip r:embed="rId2"/>
          <a:stretch>
            <a:fillRect/>
          </a:stretch>
        </p:blipFill>
        <p:spPr>
          <a:xfrm>
            <a:off x="4233672" y="5010912"/>
            <a:ext cx="2798064" cy="1706557"/>
          </a:xfrm>
          <a:prstGeom prst="rect">
            <a:avLst/>
          </a:prstGeom>
        </p:spPr>
      </p:pic>
      <p:pic>
        <p:nvPicPr>
          <p:cNvPr id="5" name="Obraz 4">
            <a:extLst>
              <a:ext uri="{FF2B5EF4-FFF2-40B4-BE49-F238E27FC236}">
                <a16:creationId xmlns:a16="http://schemas.microsoft.com/office/drawing/2014/main" id="{E0645F82-84F4-E082-3DEC-B1B390430474}"/>
              </a:ext>
            </a:extLst>
          </p:cNvPr>
          <p:cNvPicPr>
            <a:picLocks noChangeAspect="1"/>
          </p:cNvPicPr>
          <p:nvPr/>
        </p:nvPicPr>
        <p:blipFill>
          <a:blip r:embed="rId3"/>
          <a:stretch>
            <a:fillRect/>
          </a:stretch>
        </p:blipFill>
        <p:spPr>
          <a:xfrm>
            <a:off x="6181344" y="2991624"/>
            <a:ext cx="2798064" cy="1594092"/>
          </a:xfrm>
          <a:prstGeom prst="rect">
            <a:avLst/>
          </a:prstGeom>
        </p:spPr>
      </p:pic>
      <p:pic>
        <p:nvPicPr>
          <p:cNvPr id="7" name="Obraz 6">
            <a:extLst>
              <a:ext uri="{FF2B5EF4-FFF2-40B4-BE49-F238E27FC236}">
                <a16:creationId xmlns:a16="http://schemas.microsoft.com/office/drawing/2014/main" id="{19F17AA0-A50D-AC00-278F-ACC30CC8A073}"/>
              </a:ext>
            </a:extLst>
          </p:cNvPr>
          <p:cNvPicPr>
            <a:picLocks noChangeAspect="1"/>
          </p:cNvPicPr>
          <p:nvPr/>
        </p:nvPicPr>
        <p:blipFill>
          <a:blip r:embed="rId4"/>
          <a:stretch>
            <a:fillRect/>
          </a:stretch>
        </p:blipFill>
        <p:spPr>
          <a:xfrm>
            <a:off x="4828032" y="1094245"/>
            <a:ext cx="3319272" cy="1594091"/>
          </a:xfrm>
          <a:prstGeom prst="rect">
            <a:avLst/>
          </a:prstGeom>
        </p:spPr>
      </p:pic>
    </p:spTree>
    <p:extLst>
      <p:ext uri="{BB962C8B-B14F-4D97-AF65-F5344CB8AC3E}">
        <p14:creationId xmlns:p14="http://schemas.microsoft.com/office/powerpoint/2010/main" val="3888056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CD526E-90E3-FBFD-6A08-0F8D00B09BDD}"/>
              </a:ext>
            </a:extLst>
          </p:cNvPr>
          <p:cNvSpPr>
            <a:spLocks noGrp="1"/>
          </p:cNvSpPr>
          <p:nvPr>
            <p:ph type="title"/>
          </p:nvPr>
        </p:nvSpPr>
        <p:spPr>
          <a:xfrm>
            <a:off x="457200" y="274638"/>
            <a:ext cx="8229600" cy="457199"/>
          </a:xfrm>
        </p:spPr>
        <p:txBody>
          <a:bodyPr>
            <a:normAutofit/>
          </a:bodyPr>
          <a:lstStyle/>
          <a:p>
            <a:r>
              <a:rPr lang="pl-PL" sz="1800" dirty="0"/>
              <a:t>USUNIĘCIE PRYZMY ODPADÓW- kontrola realizacji umowy i nadzór nad inwestycją</a:t>
            </a:r>
          </a:p>
        </p:txBody>
      </p:sp>
      <p:sp>
        <p:nvSpPr>
          <p:cNvPr id="3" name="Symbol zastępczy zawartości 2">
            <a:extLst>
              <a:ext uri="{FF2B5EF4-FFF2-40B4-BE49-F238E27FC236}">
                <a16:creationId xmlns:a16="http://schemas.microsoft.com/office/drawing/2014/main" id="{F057F0D0-8B55-3C1C-D6C7-40E2DC09EB23}"/>
              </a:ext>
            </a:extLst>
          </p:cNvPr>
          <p:cNvSpPr>
            <a:spLocks noGrp="1"/>
          </p:cNvSpPr>
          <p:nvPr>
            <p:ph idx="1"/>
          </p:nvPr>
        </p:nvSpPr>
        <p:spPr>
          <a:xfrm>
            <a:off x="457200" y="969264"/>
            <a:ext cx="8229600" cy="5156899"/>
          </a:xfrm>
        </p:spPr>
        <p:txBody>
          <a:bodyPr>
            <a:normAutofit fontScale="47500" lnSpcReduction="20000"/>
          </a:bodyPr>
          <a:lstStyle/>
          <a:p>
            <a:pPr marL="0" indent="0" algn="just">
              <a:buNone/>
            </a:pPr>
            <a:r>
              <a:rPr lang="pl-PL" dirty="0"/>
              <a:t>Realizacja zadania odbywa się pod stałą kontrolą Miasta. Przyjęliśmy model nadzoru, który łączy bezpośrednią obecność na terenie inwestycji z bieżącym monitorowaniem przepływu odpadów w systemach teleinformatycznych. </a:t>
            </a:r>
          </a:p>
          <a:p>
            <a:pPr marL="514350" indent="-514350" algn="just">
              <a:buAutoNum type="arabicPeriod"/>
            </a:pPr>
            <a:r>
              <a:rPr lang="pl-PL" b="1" dirty="0"/>
              <a:t>Cotygodniowe spotkania i wizje terenowe. </a:t>
            </a:r>
          </a:p>
          <a:p>
            <a:pPr marL="0" indent="0" algn="just">
              <a:buNone/>
            </a:pPr>
            <a:r>
              <a:rPr lang="pl-PL" dirty="0"/>
              <a:t>Raz w tygodniu odbywają się spotkania przedstawicieli Inwestora z wykonawcą na terenie inwestycji. </a:t>
            </a:r>
          </a:p>
          <a:p>
            <a:pPr marL="0" indent="0" algn="just">
              <a:buNone/>
            </a:pPr>
            <a:r>
              <a:rPr lang="pl-PL" dirty="0"/>
              <a:t>Na bieżąco weryfikujemy tempo i jakość wykonywanych prac. </a:t>
            </a:r>
          </a:p>
          <a:p>
            <a:pPr marL="0" indent="0" algn="just">
              <a:buNone/>
            </a:pPr>
            <a:r>
              <a:rPr lang="pl-PL" dirty="0"/>
              <a:t>Z każdego spotkania sporządzane są protokoły, które stanowią podstawę dokumentowania postępu inwestycji. </a:t>
            </a:r>
          </a:p>
          <a:p>
            <a:pPr marL="0" indent="0" algn="just">
              <a:buNone/>
            </a:pPr>
            <a:r>
              <a:rPr lang="pl-PL" b="1" dirty="0"/>
              <a:t>2. Stały nadzór nad ewidencją odpadów w systemie BDO. </a:t>
            </a:r>
          </a:p>
          <a:p>
            <a:pPr marL="0" indent="0" algn="just">
              <a:buNone/>
            </a:pPr>
            <a:r>
              <a:rPr lang="pl-PL" dirty="0"/>
              <a:t>Każda partia odpadów opuszczająca teren jest rejestrowana w Bazie Danych o Odpadach (BDO). Widzimy w systemie zarówno przewoźnika, jak i instalację docelową, do której trafiają odpady. </a:t>
            </a:r>
          </a:p>
          <a:p>
            <a:pPr marL="0" indent="0" algn="just">
              <a:buNone/>
            </a:pPr>
            <a:r>
              <a:rPr lang="pl-PL" dirty="0"/>
              <a:t>Mamy dostęp do tych danych w trybie ciągłym, po zalogowaniu do systemu. </a:t>
            </a:r>
          </a:p>
          <a:p>
            <a:pPr marL="0" indent="0" algn="just">
              <a:buNone/>
            </a:pPr>
            <a:r>
              <a:rPr lang="pl-PL" b="1" dirty="0"/>
              <a:t>3. Kontrola ilościowa i wagowa.</a:t>
            </a:r>
          </a:p>
          <a:p>
            <a:pPr marL="0" indent="0" algn="just">
              <a:buNone/>
            </a:pPr>
            <a:r>
              <a:rPr lang="pl-PL" dirty="0"/>
              <a:t>W systemie BDO rejestrowane są również masy poszczególnych partii odpadów.</a:t>
            </a:r>
          </a:p>
          <a:p>
            <a:pPr marL="0" indent="0" algn="just">
              <a:buNone/>
            </a:pPr>
            <a:r>
              <a:rPr lang="pl-PL" dirty="0"/>
              <a:t>Dzięki temu możemy monitorować zgodność między ilością odpadów wywiezionych z pryzmy </a:t>
            </a:r>
          </a:p>
          <a:p>
            <a:pPr marL="0" indent="0" algn="just">
              <a:buNone/>
            </a:pPr>
            <a:r>
              <a:rPr lang="pl-PL" dirty="0"/>
              <a:t>a dokumentacją przewozową.</a:t>
            </a:r>
          </a:p>
          <a:p>
            <a:pPr marL="0" indent="0" algn="just">
              <a:buNone/>
            </a:pPr>
            <a:r>
              <a:rPr lang="pl-PL" b="1" dirty="0"/>
              <a:t>4. Pełna przejrzystość i możliwość bieżącej reakcji.</a:t>
            </a:r>
          </a:p>
          <a:p>
            <a:pPr marL="0" indent="0" algn="just">
              <a:buNone/>
            </a:pPr>
            <a:r>
              <a:rPr lang="pl-PL" dirty="0"/>
              <a:t>Stały dostęp do danych w BDO oraz cotygodniowe wizje lokalne dają możliwość natychmiastowego reagowania w przypadku jakichkolwiek nieprawidłowości.</a:t>
            </a:r>
          </a:p>
          <a:p>
            <a:pPr marL="0" indent="0" algn="just">
              <a:buNone/>
            </a:pPr>
            <a:endParaRPr lang="pl-PL" dirty="0"/>
          </a:p>
          <a:p>
            <a:pPr marL="0" indent="0" algn="just">
              <a:buNone/>
            </a:pPr>
            <a:r>
              <a:rPr lang="pl-PL" dirty="0"/>
              <a:t>System kontroli został tak zaplanowany, aby zapewnić maksymalną transparentność i pewność, że wszystkie odpady trafią do legalnych i uprawnionych instalacji. Prace są pod pełną kontrolą, nic nie znika „w niewiadomym kierunku”, a całość jest dokumentowana i nadzorowana na każdym etapie.</a:t>
            </a:r>
          </a:p>
        </p:txBody>
      </p:sp>
    </p:spTree>
    <p:extLst>
      <p:ext uri="{BB962C8B-B14F-4D97-AF65-F5344CB8AC3E}">
        <p14:creationId xmlns:p14="http://schemas.microsoft.com/office/powerpoint/2010/main" val="3144994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4626"/>
          </a:xfrm>
        </p:spPr>
        <p:txBody>
          <a:bodyPr>
            <a:normAutofit/>
          </a:bodyPr>
          <a:lstStyle/>
          <a:p>
            <a:r>
              <a:rPr lang="pl-PL" sz="1800" dirty="0"/>
              <a:t>USUNIĘCIE PRYZMY ODPADÓW- dane ilościowe </a:t>
            </a:r>
            <a:br>
              <a:rPr lang="pl-PL" sz="1800" dirty="0"/>
            </a:br>
            <a:r>
              <a:rPr lang="pl-PL" sz="1800" dirty="0"/>
              <a:t>stan na dzień 18.08.2025 r. </a:t>
            </a:r>
            <a:endParaRPr sz="1800" dirty="0"/>
          </a:p>
        </p:txBody>
      </p:sp>
      <p:sp>
        <p:nvSpPr>
          <p:cNvPr id="3" name="Content Placeholder 2"/>
          <p:cNvSpPr>
            <a:spLocks noGrp="1"/>
          </p:cNvSpPr>
          <p:nvPr>
            <p:ph idx="1"/>
          </p:nvPr>
        </p:nvSpPr>
        <p:spPr>
          <a:xfrm>
            <a:off x="457200" y="1252728"/>
            <a:ext cx="8229600" cy="4873435"/>
          </a:xfrm>
        </p:spPr>
        <p:txBody>
          <a:bodyPr>
            <a:normAutofit/>
          </a:bodyPr>
          <a:lstStyle/>
          <a:p>
            <a:pPr marL="0" indent="0">
              <a:buNone/>
            </a:pPr>
            <a:r>
              <a:rPr lang="pl-PL" sz="1600" dirty="0"/>
              <a:t>Wykonawca rozpoczął prace niezwłocznie po podpisaniu umowy. Do dnia 18.08.2025 r. w systemie BDO zarejestrowano 269 kart przekazania odpadów, 9 kart skorygowano, a więc do dnia 18.08.br. wykonano 260 transportów. </a:t>
            </a:r>
          </a:p>
          <a:p>
            <a:pPr marL="0" indent="0">
              <a:buNone/>
            </a:pPr>
            <a:r>
              <a:rPr lang="pl-PL" sz="1600" dirty="0"/>
              <a:t>Rodzaj odpadów pochodzących z pryzmy:</a:t>
            </a:r>
          </a:p>
          <a:p>
            <a:pPr marL="0" indent="0">
              <a:buNone/>
            </a:pPr>
            <a:r>
              <a:rPr lang="pl-PL" sz="1600" dirty="0"/>
              <a:t>19 12 12 - Inne odpady (w tym zmieszane substancje i przedmioty) z mechanicznej obróbki odpadów inne niż wymienione w 19 12 11,</a:t>
            </a:r>
          </a:p>
          <a:p>
            <a:pPr marL="0" indent="0">
              <a:buNone/>
            </a:pPr>
            <a:r>
              <a:rPr lang="pl-PL" sz="1600" dirty="0"/>
              <a:t>17 05 04 - Gleba i ziemia, w tym kamienie, inne niż wymienione w 17 05 03,</a:t>
            </a:r>
          </a:p>
          <a:p>
            <a:pPr marL="0" indent="0">
              <a:buNone/>
            </a:pPr>
            <a:r>
              <a:rPr lang="pl-PL" sz="1600" dirty="0"/>
              <a:t>17 04 05 - Żelazo i stal,</a:t>
            </a:r>
          </a:p>
          <a:p>
            <a:pPr marL="0" indent="0">
              <a:buNone/>
            </a:pPr>
            <a:r>
              <a:rPr lang="pl-PL" sz="1600" dirty="0"/>
              <a:t>19 12 09 - Minerały (np. piasek, kamienie),</a:t>
            </a:r>
          </a:p>
          <a:p>
            <a:pPr marL="0" indent="0">
              <a:buNone/>
            </a:pPr>
            <a:r>
              <a:rPr lang="pl-PL" sz="1600" dirty="0"/>
              <a:t>Ilości odpadów:</a:t>
            </a:r>
          </a:p>
          <a:p>
            <a:pPr marL="0" indent="0">
              <a:buNone/>
            </a:pPr>
            <a:r>
              <a:rPr lang="pl-PL" sz="1600" dirty="0"/>
              <a:t>19 12 12 – 3115,39 Mg,</a:t>
            </a:r>
          </a:p>
          <a:p>
            <a:pPr marL="0" indent="0">
              <a:buNone/>
            </a:pPr>
            <a:r>
              <a:rPr lang="pl-PL" sz="1600" dirty="0"/>
              <a:t>17 05 04 – 3065,37 Mg,</a:t>
            </a:r>
          </a:p>
          <a:p>
            <a:pPr marL="0" indent="0">
              <a:buNone/>
            </a:pPr>
            <a:r>
              <a:rPr lang="pl-PL" sz="1600" dirty="0"/>
              <a:t>17 04 05 – 25,88 Mg,</a:t>
            </a:r>
          </a:p>
          <a:p>
            <a:pPr marL="0" indent="0">
              <a:buNone/>
            </a:pPr>
            <a:r>
              <a:rPr lang="pl-PL" sz="1600" dirty="0"/>
              <a:t>19 12 09– 334,30 Mg. </a:t>
            </a:r>
          </a:p>
          <a:p>
            <a:pPr marL="0" indent="0" algn="ctr">
              <a:buNone/>
            </a:pPr>
            <a:r>
              <a:rPr lang="pl-PL" sz="1800" b="1" dirty="0"/>
              <a:t>Łącznie do dnia 18.08.2025 r. wywieziono 6440,94 Mg odpadów z pryzmy</a:t>
            </a:r>
            <a:endParaRPr sz="18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082838-D199-6BFE-36D4-7BFE3D3218F5}"/>
              </a:ext>
            </a:extLst>
          </p:cNvPr>
          <p:cNvSpPr>
            <a:spLocks noGrp="1"/>
          </p:cNvSpPr>
          <p:nvPr>
            <p:ph type="title"/>
          </p:nvPr>
        </p:nvSpPr>
        <p:spPr>
          <a:xfrm>
            <a:off x="457200" y="274638"/>
            <a:ext cx="8229600" cy="740346"/>
          </a:xfrm>
        </p:spPr>
        <p:txBody>
          <a:bodyPr>
            <a:normAutofit/>
          </a:bodyPr>
          <a:lstStyle/>
          <a:p>
            <a:r>
              <a:rPr lang="pl-PL" sz="2800" b="1" dirty="0"/>
              <a:t>Dofinansowanie:</a:t>
            </a:r>
          </a:p>
        </p:txBody>
      </p:sp>
      <p:sp>
        <p:nvSpPr>
          <p:cNvPr id="3" name="Symbol zastępczy zawartości 2">
            <a:extLst>
              <a:ext uri="{FF2B5EF4-FFF2-40B4-BE49-F238E27FC236}">
                <a16:creationId xmlns:a16="http://schemas.microsoft.com/office/drawing/2014/main" id="{B14E7E40-3544-5A9F-539F-67261FC42C66}"/>
              </a:ext>
            </a:extLst>
          </p:cNvPr>
          <p:cNvSpPr>
            <a:spLocks noGrp="1"/>
          </p:cNvSpPr>
          <p:nvPr>
            <p:ph idx="1"/>
          </p:nvPr>
        </p:nvSpPr>
        <p:spPr>
          <a:xfrm>
            <a:off x="457200" y="886968"/>
            <a:ext cx="8229600" cy="5239195"/>
          </a:xfrm>
        </p:spPr>
        <p:txBody>
          <a:bodyPr>
            <a:normAutofit/>
          </a:bodyPr>
          <a:lstStyle/>
          <a:p>
            <a:pPr marL="0" indent="0" algn="just">
              <a:buNone/>
            </a:pPr>
            <a:r>
              <a:rPr lang="pl-PL" sz="2800" dirty="0"/>
              <a:t>Zadanie dofinansowane w ramach programu regionalnego Fundusze Europejskie dla Łódzkiego 2021-2027.  Miasto Brzeziny na realizację całego zadania uzyskało dofinansowanie w wysokości:</a:t>
            </a:r>
          </a:p>
          <a:p>
            <a:pPr marL="0" indent="0" algn="ctr">
              <a:buNone/>
            </a:pPr>
            <a:r>
              <a:rPr lang="pl-PL" sz="2800" dirty="0"/>
              <a:t> </a:t>
            </a:r>
            <a:r>
              <a:rPr lang="pl-PL" sz="2800" b="1" dirty="0"/>
              <a:t>18 621 872,99 zł. </a:t>
            </a:r>
          </a:p>
          <a:p>
            <a:pPr marL="0" indent="0">
              <a:buNone/>
            </a:pPr>
            <a:r>
              <a:rPr lang="pl-PL" sz="2800" dirty="0"/>
              <a:t>przy wartości całkowitej zadania:</a:t>
            </a:r>
          </a:p>
          <a:p>
            <a:pPr marL="0" indent="0" algn="ctr">
              <a:buNone/>
            </a:pPr>
            <a:r>
              <a:rPr lang="pl-PL" sz="2800" b="1" dirty="0"/>
              <a:t> 21 908 085,88 zł. </a:t>
            </a:r>
          </a:p>
          <a:p>
            <a:pPr marL="0" indent="0" algn="ctr">
              <a:buNone/>
            </a:pPr>
            <a:r>
              <a:rPr lang="pl-PL" sz="2800" dirty="0"/>
              <a:t>Umowa obowiązuje od dnia podpisania tj. 27.05.2025 r. do dnia 31.10.2025 r.</a:t>
            </a:r>
          </a:p>
          <a:p>
            <a:pPr marL="0" indent="0" algn="ctr">
              <a:buNone/>
            </a:pPr>
            <a:endParaRPr lang="pl-PL" b="1" dirty="0"/>
          </a:p>
        </p:txBody>
      </p:sp>
      <p:pic>
        <p:nvPicPr>
          <p:cNvPr id="4" name="Obraz 3">
            <a:extLst>
              <a:ext uri="{FF2B5EF4-FFF2-40B4-BE49-F238E27FC236}">
                <a16:creationId xmlns:a16="http://schemas.microsoft.com/office/drawing/2014/main" id="{346C1E02-77C1-37E3-7FC0-6C65FEB7D8A9}"/>
              </a:ext>
            </a:extLst>
          </p:cNvPr>
          <p:cNvPicPr>
            <a:picLocks noChangeAspect="1"/>
          </p:cNvPicPr>
          <p:nvPr/>
        </p:nvPicPr>
        <p:blipFill>
          <a:blip r:embed="rId2"/>
          <a:stretch>
            <a:fillRect/>
          </a:stretch>
        </p:blipFill>
        <p:spPr>
          <a:xfrm>
            <a:off x="1444752" y="5230686"/>
            <a:ext cx="6199632" cy="740346"/>
          </a:xfrm>
          <a:prstGeom prst="rect">
            <a:avLst/>
          </a:prstGeom>
        </p:spPr>
      </p:pic>
    </p:spTree>
    <p:extLst>
      <p:ext uri="{BB962C8B-B14F-4D97-AF65-F5344CB8AC3E}">
        <p14:creationId xmlns:p14="http://schemas.microsoft.com/office/powerpoint/2010/main" val="5641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AE1C8B-702E-876E-CACC-AD3DD03B0420}"/>
              </a:ext>
            </a:extLst>
          </p:cNvPr>
          <p:cNvSpPr>
            <a:spLocks noGrp="1"/>
          </p:cNvSpPr>
          <p:nvPr>
            <p:ph type="title"/>
          </p:nvPr>
        </p:nvSpPr>
        <p:spPr>
          <a:xfrm>
            <a:off x="457200" y="274638"/>
            <a:ext cx="8229600" cy="712914"/>
          </a:xfrm>
        </p:spPr>
        <p:txBody>
          <a:bodyPr>
            <a:normAutofit/>
          </a:bodyPr>
          <a:lstStyle/>
          <a:p>
            <a:r>
              <a:rPr lang="pl-PL" sz="1800" dirty="0"/>
              <a:t>USUNIĘCIE PRYZMY ODPADÓW- zagospodarowanie odpadów</a:t>
            </a:r>
            <a:br>
              <a:rPr lang="pl-PL" sz="1800" dirty="0"/>
            </a:br>
            <a:r>
              <a:rPr lang="pl-PL" sz="1800" dirty="0"/>
              <a:t>stan na dzień 18.08.2025 r. </a:t>
            </a:r>
          </a:p>
        </p:txBody>
      </p:sp>
      <p:sp>
        <p:nvSpPr>
          <p:cNvPr id="3" name="Symbol zastępczy zawartości 2">
            <a:extLst>
              <a:ext uri="{FF2B5EF4-FFF2-40B4-BE49-F238E27FC236}">
                <a16:creationId xmlns:a16="http://schemas.microsoft.com/office/drawing/2014/main" id="{B0A66608-776B-D3F2-B65F-7BCE9EC81174}"/>
              </a:ext>
            </a:extLst>
          </p:cNvPr>
          <p:cNvSpPr>
            <a:spLocks noGrp="1"/>
          </p:cNvSpPr>
          <p:nvPr>
            <p:ph idx="1"/>
          </p:nvPr>
        </p:nvSpPr>
        <p:spPr>
          <a:xfrm>
            <a:off x="457200" y="1783080"/>
            <a:ext cx="8229600" cy="4343083"/>
          </a:xfrm>
        </p:spPr>
        <p:txBody>
          <a:bodyPr/>
          <a:lstStyle/>
          <a:p>
            <a:r>
              <a:rPr lang="pl-PL" sz="1800" b="1" dirty="0"/>
              <a:t>GREEN PETROL SPÓŁKA Z O. O</a:t>
            </a:r>
            <a:r>
              <a:rPr lang="pl-PL" sz="1800" dirty="0"/>
              <a:t>.- paliwo alternatywne 3115,39 Mg</a:t>
            </a:r>
          </a:p>
          <a:p>
            <a:pPr marL="0" indent="0">
              <a:buNone/>
            </a:pPr>
            <a:r>
              <a:rPr lang="pl-PL" sz="1800" dirty="0"/>
              <a:t>       ODPADY O KODZIE 19 12 12 (3115,39 Mg);</a:t>
            </a:r>
          </a:p>
          <a:p>
            <a:pPr marL="0" indent="0">
              <a:buNone/>
            </a:pPr>
            <a:endParaRPr lang="pl-PL" sz="1800" dirty="0"/>
          </a:p>
          <a:p>
            <a:r>
              <a:rPr lang="pl-PL" sz="1800" b="1" dirty="0"/>
              <a:t>REKULTYWACJA REGNÓW SPÓŁKA Z O. O</a:t>
            </a:r>
            <a:r>
              <a:rPr lang="pl-PL" sz="1800" dirty="0"/>
              <a:t>.- 2350,78 Mg </a:t>
            </a:r>
          </a:p>
          <a:p>
            <a:pPr marL="0" indent="0">
              <a:buNone/>
            </a:pPr>
            <a:r>
              <a:rPr lang="pl-PL" sz="1800" dirty="0"/>
              <a:t>       ODPADY O KODZIE 17 05 04 (2350,78 Mg);</a:t>
            </a:r>
          </a:p>
          <a:p>
            <a:pPr marL="0" indent="0">
              <a:buNone/>
            </a:pPr>
            <a:endParaRPr lang="pl-PL" sz="1800" dirty="0"/>
          </a:p>
          <a:p>
            <a:r>
              <a:rPr lang="pl-PL" sz="1800" b="1" dirty="0"/>
              <a:t>ZAKŁAD USŁUG KOMUNALNYCH SPÓŁKA Z O. O. w BRZEZINACH</a:t>
            </a:r>
            <a:r>
              <a:rPr lang="pl-PL" sz="1800" dirty="0"/>
              <a:t>-  1074,77 Mg</a:t>
            </a:r>
          </a:p>
          <a:p>
            <a:pPr marL="0" indent="0">
              <a:buNone/>
            </a:pPr>
            <a:r>
              <a:rPr lang="pl-PL" sz="1800" dirty="0"/>
              <a:t>       ODPADY O KODZIE 17 04 05 (25,88 Mg)</a:t>
            </a:r>
          </a:p>
          <a:p>
            <a:pPr marL="0" indent="0">
              <a:buNone/>
            </a:pPr>
            <a:r>
              <a:rPr lang="pl-PL" sz="1800" dirty="0"/>
              <a:t>       ODPADY O KODZIE 17 05 04 (714,59 Mg)</a:t>
            </a:r>
          </a:p>
          <a:p>
            <a:pPr marL="0" indent="0">
              <a:buNone/>
            </a:pPr>
            <a:r>
              <a:rPr lang="pl-PL" sz="1800" dirty="0"/>
              <a:t>       ODPADY O KODZIE 19 12 09 (334,30 Mg).</a:t>
            </a:r>
          </a:p>
          <a:p>
            <a:pPr marL="0" indent="0">
              <a:buNone/>
            </a:pPr>
            <a:endParaRPr lang="pl-PL" dirty="0"/>
          </a:p>
        </p:txBody>
      </p:sp>
    </p:spTree>
    <p:extLst>
      <p:ext uri="{BB962C8B-B14F-4D97-AF65-F5344CB8AC3E}">
        <p14:creationId xmlns:p14="http://schemas.microsoft.com/office/powerpoint/2010/main" val="1503150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9178"/>
          </a:xfrm>
        </p:spPr>
        <p:txBody>
          <a:bodyPr>
            <a:normAutofit/>
          </a:bodyPr>
          <a:lstStyle/>
          <a:p>
            <a:r>
              <a:rPr lang="pl-PL" sz="1800" dirty="0"/>
              <a:t>Możliwe utrudnienia dla mieszkańców podczas realizacji inwestycji</a:t>
            </a:r>
            <a:endParaRPr sz="1800" dirty="0"/>
          </a:p>
        </p:txBody>
      </p:sp>
      <p:sp>
        <p:nvSpPr>
          <p:cNvPr id="3" name="Content Placeholder 2"/>
          <p:cNvSpPr>
            <a:spLocks noGrp="1"/>
          </p:cNvSpPr>
          <p:nvPr>
            <p:ph idx="1"/>
          </p:nvPr>
        </p:nvSpPr>
        <p:spPr>
          <a:xfrm>
            <a:off x="457200" y="813816"/>
            <a:ext cx="8229600" cy="5312347"/>
          </a:xfrm>
        </p:spPr>
        <p:txBody>
          <a:bodyPr>
            <a:normAutofit fontScale="32500" lnSpcReduction="20000"/>
          </a:bodyPr>
          <a:lstStyle/>
          <a:p>
            <a:pPr marL="0" indent="0">
              <a:buNone/>
            </a:pPr>
            <a:r>
              <a:rPr lang="pl-PL" sz="4300" b="1" i="1" dirty="0"/>
              <a:t>1. Zwiększony ruch samochodów ciężarowych</a:t>
            </a:r>
          </a:p>
          <a:p>
            <a:r>
              <a:rPr lang="pl-PL" sz="4300" dirty="0"/>
              <a:t>Codzienny transport odpadów poza teren inwestycji.</a:t>
            </a:r>
          </a:p>
          <a:p>
            <a:r>
              <a:rPr lang="pl-PL" sz="4300" dirty="0"/>
              <a:t>Większa liczba przejazdów w rejonie ul. Łódzkiej i tras dojazdowych.</a:t>
            </a:r>
          </a:p>
          <a:p>
            <a:pPr marL="0" indent="0">
              <a:buNone/>
            </a:pPr>
            <a:r>
              <a:rPr lang="pl-PL" sz="4300" b="1" i="1" dirty="0"/>
              <a:t>2. Hałas.</a:t>
            </a:r>
          </a:p>
          <a:p>
            <a:r>
              <a:rPr lang="pl-PL" sz="4300" dirty="0"/>
              <a:t>Praca maszyn przesiewających, rozdrabniających i ładujących odpady.</a:t>
            </a:r>
          </a:p>
          <a:p>
            <a:r>
              <a:rPr lang="pl-PL" sz="4300" dirty="0"/>
              <a:t>Przejazdy pojazdów ciężarowych.</a:t>
            </a:r>
          </a:p>
          <a:p>
            <a:pPr marL="0" indent="0">
              <a:buNone/>
            </a:pPr>
            <a:r>
              <a:rPr lang="pl-PL" sz="4300" b="1" i="1" dirty="0"/>
              <a:t>3. Uciążliwości zapachowe.</a:t>
            </a:r>
          </a:p>
          <a:p>
            <a:r>
              <a:rPr lang="pl-PL" sz="4300" dirty="0"/>
              <a:t>Krótkotrwałe nasilenie nieprzyjemnych zapachów podczas przerzucania i przesiewania pryzmy.</a:t>
            </a:r>
          </a:p>
          <a:p>
            <a:r>
              <a:rPr lang="pl-PL" sz="4300" dirty="0"/>
              <a:t>Zależne od pogody i kierunku wiatru.</a:t>
            </a:r>
          </a:p>
          <a:p>
            <a:pPr marL="0" indent="0">
              <a:buNone/>
            </a:pPr>
            <a:r>
              <a:rPr lang="pl-PL" sz="4300" b="1" i="1" dirty="0"/>
              <a:t>4. Krótkotrwałe pylenie.</a:t>
            </a:r>
          </a:p>
          <a:p>
            <a:r>
              <a:rPr lang="pl-PL" sz="4300" dirty="0"/>
              <a:t>Podczas przerzucania materiału i przeładunku odpadów.</a:t>
            </a:r>
          </a:p>
          <a:p>
            <a:r>
              <a:rPr lang="pl-PL" sz="4300" dirty="0"/>
              <a:t>Ograniczane poprzez zraszanie i odpowiednią organizację pracy.</a:t>
            </a:r>
          </a:p>
          <a:p>
            <a:pPr marL="0" indent="0">
              <a:buNone/>
            </a:pPr>
            <a:r>
              <a:rPr lang="pl-PL" sz="4300" b="1" i="1" dirty="0"/>
              <a:t>5. Możliwe okresowe ograniczenia w dostępie do części terenu.</a:t>
            </a:r>
          </a:p>
          <a:p>
            <a:r>
              <a:rPr lang="pl-PL" sz="4300" dirty="0"/>
              <a:t>Dotyczy głównie terenu PSZOK– wstęp osób postronnych jest tam ograniczony ze względów bezpieczeństwa.</a:t>
            </a:r>
          </a:p>
          <a:p>
            <a:pPr marL="0" indent="0">
              <a:buNone/>
            </a:pPr>
            <a:r>
              <a:rPr lang="pl-PL" sz="4300" b="1" i="1" dirty="0"/>
              <a:t>6. Potencjalne krótkotrwałe utrudnienia w ruchu lokalnym.</a:t>
            </a:r>
          </a:p>
          <a:p>
            <a:r>
              <a:rPr lang="pl-PL" sz="4300" dirty="0"/>
              <a:t>Szczególnie przy włączaniu się samochodów ciężarowych do głównej drogi.</a:t>
            </a:r>
          </a:p>
          <a:p>
            <a:pPr marL="0" indent="0">
              <a:buNone/>
            </a:pPr>
            <a:endParaRPr lang="pl-PL" b="1" dirty="0"/>
          </a:p>
          <a:p>
            <a:pPr marL="0" indent="0" algn="just">
              <a:buNone/>
            </a:pPr>
            <a:r>
              <a:rPr lang="pl-PL" sz="6200" b="1" dirty="0"/>
              <a:t>„Za wszelkie niedogodności przepraszamy mieszkańców. Podejmujemy działania ograniczające uciążliwości – m.in. zraszanie pryzmy i terenu, kontrolę pracy maszyn i organizację transportu – ale inwestycja jest konieczna i niezbędna dla bezpieczeństwa środowiskowego i wizerunku naszego miasta.”</a:t>
            </a:r>
            <a:endParaRPr sz="62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5442"/>
          </a:xfrm>
        </p:spPr>
        <p:txBody>
          <a:bodyPr>
            <a:noAutofit/>
          </a:bodyPr>
          <a:lstStyle/>
          <a:p>
            <a:r>
              <a:rPr lang="pl-PL" sz="1800" dirty="0"/>
              <a:t>Znaczenie inwestycji dla Miasta Brzeziny</a:t>
            </a:r>
            <a:endParaRPr sz="1800" dirty="0"/>
          </a:p>
        </p:txBody>
      </p:sp>
      <p:sp>
        <p:nvSpPr>
          <p:cNvPr id="3" name="Content Placeholder 2"/>
          <p:cNvSpPr>
            <a:spLocks noGrp="1"/>
          </p:cNvSpPr>
          <p:nvPr>
            <p:ph idx="1"/>
          </p:nvPr>
        </p:nvSpPr>
        <p:spPr>
          <a:xfrm>
            <a:off x="457200" y="731520"/>
            <a:ext cx="8229600" cy="5851842"/>
          </a:xfrm>
        </p:spPr>
        <p:txBody>
          <a:bodyPr>
            <a:normAutofit fontScale="47500" lnSpcReduction="20000"/>
          </a:bodyPr>
          <a:lstStyle/>
          <a:p>
            <a:pPr marL="0" indent="0" algn="just">
              <a:buNone/>
            </a:pPr>
            <a:r>
              <a:rPr lang="pl-PL" dirty="0"/>
              <a:t>Realizacja zadania usunięcia pryzmy odpadów przy ul. Łódzkiej 35 ma ogromne znaczenie dla miasta </a:t>
            </a:r>
            <a:br>
              <a:rPr lang="pl-PL" dirty="0"/>
            </a:br>
            <a:r>
              <a:rPr lang="pl-PL" dirty="0"/>
              <a:t>i jego mieszkańców.</a:t>
            </a:r>
          </a:p>
          <a:p>
            <a:pPr marL="0" indent="0" algn="just">
              <a:buNone/>
            </a:pPr>
            <a:endParaRPr lang="pl-PL" dirty="0"/>
          </a:p>
          <a:p>
            <a:pPr marL="0" indent="0" algn="just">
              <a:buNone/>
            </a:pPr>
            <a:r>
              <a:rPr lang="pl-PL" b="1" i="1" dirty="0"/>
              <a:t>1. Znaczenie środowiskowe. </a:t>
            </a:r>
          </a:p>
          <a:p>
            <a:pPr algn="just"/>
            <a:r>
              <a:rPr lang="pl-PL" dirty="0"/>
              <a:t>Likwidujemy zagrożenie, które od lat stanowiło tzw. „bombę ekologiczną”.</a:t>
            </a:r>
          </a:p>
          <a:p>
            <a:pPr algn="just"/>
            <a:r>
              <a:rPr lang="pl-PL" dirty="0"/>
              <a:t>Odpady, zalegając w pryzmie, mogły oddziaływać na glebę, wody podziemne oraz powietrze.</a:t>
            </a:r>
          </a:p>
          <a:p>
            <a:pPr algn="just"/>
            <a:r>
              <a:rPr lang="pl-PL" dirty="0"/>
              <a:t>Usunięcie ich i przeprowadzenie badań gruntu pozwoli zapobiec dalszej degradacji środowiska.</a:t>
            </a:r>
          </a:p>
          <a:p>
            <a:pPr marL="0" indent="0" algn="just">
              <a:buNone/>
            </a:pPr>
            <a:r>
              <a:rPr lang="pl-PL" b="1" i="1" dirty="0"/>
              <a:t>2. Znaczenie zdrowotne i społeczne.</a:t>
            </a:r>
          </a:p>
          <a:p>
            <a:pPr algn="just"/>
            <a:r>
              <a:rPr lang="pl-PL" dirty="0"/>
              <a:t>Mieszkańcy od dawna odczuwali uciążliwości związane z zapachami, hałasem i niepokojem o stan środowiska.</a:t>
            </a:r>
          </a:p>
          <a:p>
            <a:pPr algn="just"/>
            <a:r>
              <a:rPr lang="pl-PL" dirty="0"/>
              <a:t>Usunięcie pryzmy zmniejszy stres i poprawi komfort życia, zwłaszcza osób mieszkających </a:t>
            </a:r>
          </a:p>
          <a:p>
            <a:pPr marL="0" indent="0" algn="just">
              <a:buNone/>
            </a:pPr>
            <a:r>
              <a:rPr lang="pl-PL" dirty="0"/>
              <a:t>        w sąsiedztwie.</a:t>
            </a:r>
          </a:p>
          <a:p>
            <a:pPr marL="0" indent="0" algn="just">
              <a:buNone/>
            </a:pPr>
            <a:r>
              <a:rPr lang="pl-PL" b="1" i="1" dirty="0"/>
              <a:t>3. Znaczenie wizerunkowe.</a:t>
            </a:r>
          </a:p>
          <a:p>
            <a:pPr algn="just"/>
            <a:r>
              <a:rPr lang="pl-PL" dirty="0"/>
              <a:t>Pryzma była widoczna z daleka i przez lata stanowiła negatywną wizytówkę Brzezin.</a:t>
            </a:r>
          </a:p>
          <a:p>
            <a:pPr algn="just"/>
            <a:r>
              <a:rPr lang="pl-PL" dirty="0"/>
              <a:t>Likwidacja tego problemu poprawi odbiór miasta zarówno przez mieszkańców, jak i odwiedzających.</a:t>
            </a:r>
          </a:p>
          <a:p>
            <a:pPr algn="just"/>
            <a:r>
              <a:rPr lang="pl-PL" dirty="0"/>
              <a:t>Pokazujemy, że potrafimy podejmować trudne decyzje i skutecznie rozwiązywać problemy.</a:t>
            </a:r>
          </a:p>
          <a:p>
            <a:pPr marL="0" indent="0" algn="just">
              <a:buNone/>
            </a:pPr>
            <a:r>
              <a:rPr lang="pl-PL" b="1" i="1" dirty="0"/>
              <a:t>4. Znaczenie strategiczne.</a:t>
            </a:r>
          </a:p>
          <a:p>
            <a:pPr algn="just"/>
            <a:r>
              <a:rPr lang="pl-PL" dirty="0"/>
              <a:t>Usunięcie pryzmy otwiera drogę do dalszego, zgodnego z planem zagospodarowania przestrzennego, wykorzystania terenu.</a:t>
            </a:r>
          </a:p>
          <a:p>
            <a:pPr algn="just"/>
            <a:r>
              <a:rPr lang="pl-PL" dirty="0"/>
              <a:t>Tworzymy podstawy do racjonalnego gospodarowania przestrzenią, z poszanowaniem środowiska </a:t>
            </a:r>
          </a:p>
          <a:p>
            <a:pPr marL="0" indent="0" algn="just">
              <a:buNone/>
            </a:pPr>
            <a:r>
              <a:rPr lang="pl-PL" dirty="0"/>
              <a:t>        i potrzeb rozwojowych miasta.</a:t>
            </a:r>
          </a:p>
          <a:p>
            <a:pPr marL="0" indent="0" algn="just">
              <a:buNone/>
            </a:pPr>
            <a:endParaRPr lang="pl-PL" dirty="0"/>
          </a:p>
          <a:p>
            <a:pPr marL="0" indent="0" algn="just">
              <a:buNone/>
            </a:pPr>
            <a:r>
              <a:rPr lang="pl-PL" dirty="0"/>
              <a:t>Ta inwestycja to nie tylko sprzątanie zalegających odpadów. To symboliczne zamknięcie trudnego rozdziału, przywrócenie równowagi w przestrzeni miasta i pokazanie mieszkańcom, że Brzeziny skutecznie radzą sobie z problemami środowiskowymi.</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8634"/>
          </a:xfrm>
        </p:spPr>
        <p:txBody>
          <a:bodyPr>
            <a:normAutofit/>
          </a:bodyPr>
          <a:lstStyle/>
          <a:p>
            <a:r>
              <a:rPr lang="pl-PL" sz="1800" dirty="0"/>
              <a:t>USUNIĘCIE PRYZMY ODPADÓW- kolejne działania</a:t>
            </a:r>
            <a:endParaRPr sz="1800" dirty="0"/>
          </a:p>
        </p:txBody>
      </p:sp>
      <p:sp>
        <p:nvSpPr>
          <p:cNvPr id="3" name="Content Placeholder 2"/>
          <p:cNvSpPr>
            <a:spLocks noGrp="1"/>
          </p:cNvSpPr>
          <p:nvPr>
            <p:ph idx="1"/>
          </p:nvPr>
        </p:nvSpPr>
        <p:spPr/>
        <p:txBody>
          <a:bodyPr>
            <a:noAutofit/>
          </a:bodyPr>
          <a:lstStyle/>
          <a:p>
            <a:pPr marL="0" indent="0" algn="just">
              <a:buNone/>
            </a:pPr>
            <a:r>
              <a:rPr lang="pl-PL" sz="2600" dirty="0"/>
              <a:t>W trakcie realizacji etapu I, w dniu 14 sierpnia 2025 r. ogłosiliśmy zapytanie ofertowe na przeprowadzenie badania gruntu po usunięciu pryzmy odpadów – ul. Łódzka 35, Brzeziny – wraz z opracowaniem raportu z badań, realizowanego w ramach zadania: </a:t>
            </a:r>
          </a:p>
          <a:p>
            <a:pPr marL="0" indent="0">
              <a:buNone/>
            </a:pPr>
            <a:r>
              <a:rPr lang="pl-PL" sz="2600" dirty="0"/>
              <a:t> „</a:t>
            </a:r>
            <a:r>
              <a:rPr lang="pl-PL" sz="2600" i="1" dirty="0"/>
              <a:t>Eliminacja zagrożenia środowiskowego w Brzezinach     poprzez usunięcie odpadów znajdujących się na terenie instalacji kompostowni i sortowni wraz z rekultywacją terenu.” </a:t>
            </a:r>
            <a:br>
              <a:rPr lang="pl-PL" sz="2600" dirty="0"/>
            </a:br>
            <a:r>
              <a:rPr lang="pl-PL" sz="2600" dirty="0"/>
              <a:t>Termin złożenia ofert: 22 sierpnia 2025 r. </a:t>
            </a:r>
            <a:endParaRPr sz="2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CBE647-3D74-98E5-D55E-2B00F5872898}"/>
              </a:ext>
            </a:extLst>
          </p:cNvPr>
          <p:cNvSpPr>
            <a:spLocks noGrp="1"/>
          </p:cNvSpPr>
          <p:nvPr>
            <p:ph type="title"/>
          </p:nvPr>
        </p:nvSpPr>
        <p:spPr>
          <a:xfrm>
            <a:off x="457200" y="274638"/>
            <a:ext cx="8229600" cy="457199"/>
          </a:xfrm>
        </p:spPr>
        <p:txBody>
          <a:bodyPr>
            <a:normAutofit/>
          </a:bodyPr>
          <a:lstStyle/>
          <a:p>
            <a:r>
              <a:rPr lang="pl-PL" sz="1800" dirty="0"/>
              <a:t>USUNIĘCIE PRYZMY ODPADÓW- edukacja ekologiczna (1)</a:t>
            </a:r>
          </a:p>
        </p:txBody>
      </p:sp>
      <p:sp>
        <p:nvSpPr>
          <p:cNvPr id="3" name="Symbol zastępczy zawartości 2">
            <a:extLst>
              <a:ext uri="{FF2B5EF4-FFF2-40B4-BE49-F238E27FC236}">
                <a16:creationId xmlns:a16="http://schemas.microsoft.com/office/drawing/2014/main" id="{6EF51E03-CD9E-E1F8-4AF3-C7FA9BF9B67A}"/>
              </a:ext>
            </a:extLst>
          </p:cNvPr>
          <p:cNvSpPr>
            <a:spLocks noGrp="1"/>
          </p:cNvSpPr>
          <p:nvPr>
            <p:ph idx="1"/>
          </p:nvPr>
        </p:nvSpPr>
        <p:spPr>
          <a:xfrm>
            <a:off x="457200" y="731838"/>
            <a:ext cx="8229600" cy="5394326"/>
          </a:xfrm>
        </p:spPr>
        <p:txBody>
          <a:bodyPr>
            <a:normAutofit fontScale="92500" lnSpcReduction="10000"/>
          </a:bodyPr>
          <a:lstStyle/>
          <a:p>
            <a:pPr marL="0" indent="0" algn="just">
              <a:buNone/>
            </a:pPr>
            <a:r>
              <a:rPr lang="pl-PL" sz="2000" dirty="0"/>
              <a:t>W ramach projektu Miasto Brzeziny jest zobowiązane do przeprowadzenia szeregu działań edukacyjnych. Przewidziano 2 kampanie informacyjno-edukacyjne kształtujące świadomość ekologiczną.</a:t>
            </a:r>
          </a:p>
          <a:p>
            <a:pPr marL="0" indent="0" algn="just">
              <a:buNone/>
            </a:pPr>
            <a:r>
              <a:rPr lang="pl-PL" sz="2000" b="1" dirty="0"/>
              <a:t>I kampania obejmie:</a:t>
            </a:r>
          </a:p>
          <a:p>
            <a:pPr marL="0" indent="0" algn="just">
              <a:buNone/>
            </a:pPr>
            <a:r>
              <a:rPr lang="pl-PL" sz="2000" dirty="0"/>
              <a:t>1. Organizację jednodniowego pikniku ekologicznego, w ramach którego zorganizowane zostaną stoiska tematyczne: OZE, OCHRONA POWIETRZA, ZDROWIE, KOŁO FORTUNY, ROWERY, STÓŁ MULTIMEDIALNY,</a:t>
            </a:r>
          </a:p>
          <a:p>
            <a:pPr marL="0" indent="0" algn="just">
              <a:buNone/>
            </a:pPr>
            <a:r>
              <a:rPr lang="pl-PL" sz="2000" dirty="0"/>
              <a:t>MONIDŁO, PUZZLE, BRAMKA CELNOŚCIOWA, EKO WIKLINA, EKO BIŻUTERIA, EKO MEDALIONY, EKO BROSZKI,</a:t>
            </a:r>
          </a:p>
          <a:p>
            <a:pPr marL="0" indent="0" algn="just">
              <a:buNone/>
            </a:pPr>
            <a:r>
              <a:rPr lang="pl-PL" sz="2000" dirty="0"/>
              <a:t>EKO ODLEWY, EKO ZOO, EKO MALOWANIE PLAKATÓW.</a:t>
            </a:r>
          </a:p>
          <a:p>
            <a:pPr marL="0" indent="0" algn="just">
              <a:buNone/>
            </a:pPr>
            <a:r>
              <a:rPr lang="pl-PL" sz="2000" dirty="0"/>
              <a:t>Termin pikniku: 13 września 2025 r.,  Gdzie: Park Miejski w Brzezinach, </a:t>
            </a:r>
          </a:p>
          <a:p>
            <a:pPr marL="0" indent="0" algn="just">
              <a:buNone/>
            </a:pPr>
            <a:r>
              <a:rPr lang="pl-PL" sz="2000" dirty="0"/>
              <a:t>Godzina: 14-19.</a:t>
            </a:r>
          </a:p>
          <a:p>
            <a:pPr marL="0" indent="0" algn="just">
              <a:buNone/>
            </a:pPr>
            <a:r>
              <a:rPr lang="pl-PL" sz="2000" dirty="0"/>
              <a:t>2. Organizację w trakcie Pikniku stoiska informacyjnego prowadzonego przez pracowników Urzędu Miasta Brzeziny. W punkcie informacji ekologicznej będzie można uzyskać cenne informacje z zakresu szeroko pojętej ekologii oraz wziąć udział w licznych konkursach z nagrodami w postaci drobnych gadżetów mających na celu promowanie właściwych postaw ekologicznych . W ramach stoiska przewidziano gry, zabawy, rebusy oraz nagrody dla uczestników.</a:t>
            </a:r>
          </a:p>
          <a:p>
            <a:pPr marL="0" indent="0">
              <a:buNone/>
            </a:pPr>
            <a:endParaRPr lang="pl-PL" sz="2000" dirty="0"/>
          </a:p>
          <a:p>
            <a:pPr marL="0" indent="0">
              <a:buNone/>
            </a:pPr>
            <a:endParaRPr lang="pl-PL" sz="2000" dirty="0"/>
          </a:p>
        </p:txBody>
      </p:sp>
    </p:spTree>
    <p:extLst>
      <p:ext uri="{BB962C8B-B14F-4D97-AF65-F5344CB8AC3E}">
        <p14:creationId xmlns:p14="http://schemas.microsoft.com/office/powerpoint/2010/main" val="2358169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7BF7F8-0527-9256-1AB5-3E4388C75B7E}"/>
              </a:ext>
            </a:extLst>
          </p:cNvPr>
          <p:cNvSpPr>
            <a:spLocks noGrp="1"/>
          </p:cNvSpPr>
          <p:nvPr>
            <p:ph type="title"/>
          </p:nvPr>
        </p:nvSpPr>
        <p:spPr>
          <a:xfrm>
            <a:off x="457200" y="274638"/>
            <a:ext cx="8229600" cy="328866"/>
          </a:xfrm>
        </p:spPr>
        <p:txBody>
          <a:bodyPr>
            <a:noAutofit/>
          </a:bodyPr>
          <a:lstStyle/>
          <a:p>
            <a:r>
              <a:rPr lang="pl-PL" sz="1800" dirty="0"/>
              <a:t>USUNIĘCIE PRYZMY ODPADÓW- edukacja ekologiczna (2)</a:t>
            </a:r>
          </a:p>
        </p:txBody>
      </p:sp>
      <p:sp>
        <p:nvSpPr>
          <p:cNvPr id="3" name="Symbol zastępczy zawartości 2">
            <a:extLst>
              <a:ext uri="{FF2B5EF4-FFF2-40B4-BE49-F238E27FC236}">
                <a16:creationId xmlns:a16="http://schemas.microsoft.com/office/drawing/2014/main" id="{883D15AF-CD50-3CB2-7138-7101D2B54F74}"/>
              </a:ext>
            </a:extLst>
          </p:cNvPr>
          <p:cNvSpPr>
            <a:spLocks noGrp="1"/>
          </p:cNvSpPr>
          <p:nvPr>
            <p:ph idx="1"/>
          </p:nvPr>
        </p:nvSpPr>
        <p:spPr>
          <a:xfrm>
            <a:off x="457200" y="722376"/>
            <a:ext cx="8229600" cy="5495544"/>
          </a:xfrm>
        </p:spPr>
        <p:txBody>
          <a:bodyPr>
            <a:normAutofit fontScale="25000" lnSpcReduction="20000"/>
          </a:bodyPr>
          <a:lstStyle/>
          <a:p>
            <a:pPr marL="0" indent="0" algn="just">
              <a:buNone/>
            </a:pPr>
            <a:r>
              <a:rPr lang="pl-PL" sz="6400" b="1" dirty="0"/>
              <a:t>II kampania obejmie:</a:t>
            </a:r>
          </a:p>
          <a:p>
            <a:pPr marL="0" indent="0" algn="just">
              <a:buNone/>
            </a:pPr>
            <a:r>
              <a:rPr lang="pl-PL" sz="6400" dirty="0"/>
              <a:t>1. Zakup z dostawą 7 szt monitorów smogowych LED przewidzianych do zamontowania w Urzędzie Miasta Brzeziny oraz 6 jednostkach podległych - 3 szkołach podstawowych, 2 przedszkolach i 1 żłobku. Tablice aktywne z kolorowym wyświetlaczem LED, zawierają odczyt z czujników PM10 i P2,5 wraz z odpowiednim opisem, datą, godziną, temperaturą.</a:t>
            </a:r>
          </a:p>
          <a:p>
            <a:pPr marL="0" indent="0" algn="just">
              <a:buNone/>
            </a:pPr>
            <a:r>
              <a:rPr lang="pl-PL" sz="6400" dirty="0"/>
              <a:t>2. Druk i dystrybucja na terenie miasta ulotek z zakresu niskiej emisji- piknik ekologiczny, imprezy plenerowe, działania prewencyjne. Tytuły ulotek: Weź oddech, Uchwała antysmogowa: praktyczne zastosowanie, sposób postepowania, terminy, Stop SMOG, Wymień piec: źródła finansowania. </a:t>
            </a:r>
          </a:p>
          <a:p>
            <a:pPr marL="0" indent="0" algn="just">
              <a:buNone/>
            </a:pPr>
            <a:r>
              <a:rPr lang="pl-PL" sz="6400" dirty="0"/>
              <a:t>3. Konkurs z udziałem pracowników PSP oraz druhów z OSP. Wspólne zabawy i konkursy w brzezińskich placówkach oraz w trakcie Pikniku ekologicznego. Nagrodami- czujniki czadu. </a:t>
            </a:r>
          </a:p>
          <a:p>
            <a:pPr marL="0" indent="0" algn="just">
              <a:buNone/>
            </a:pPr>
            <a:r>
              <a:rPr lang="pl-PL" sz="6400" dirty="0"/>
              <a:t>4. Przeprowadzenie akcji Drzewko za makulaturę. Mieszkaniec przynosi min. 5 kg makulatury, otrzymuje sadzonkę drzewa ozdobnego.</a:t>
            </a:r>
          </a:p>
          <a:p>
            <a:pPr marL="0" indent="0" algn="just">
              <a:buNone/>
            </a:pPr>
            <a:r>
              <a:rPr lang="pl-PL" sz="6400" dirty="0"/>
              <a:t>Miejsce: plac przy MDK, Termin: sobota 27 września 2025 roku. Godzina: 10-14.</a:t>
            </a:r>
          </a:p>
          <a:p>
            <a:pPr marL="0" indent="0" algn="just">
              <a:buNone/>
            </a:pPr>
            <a:r>
              <a:rPr lang="pl-PL" sz="6400" dirty="0"/>
              <a:t>5. Konkurs plastyczny z nagrodami dla uczniów brzezińskich szkół podstawowych: Właściwe postępowanie z odpadami. </a:t>
            </a:r>
          </a:p>
          <a:p>
            <a:pPr marL="0" indent="0" algn="just">
              <a:buNone/>
            </a:pPr>
            <a:r>
              <a:rPr lang="pl-PL" sz="6400" dirty="0"/>
              <a:t>Temat: „Stop smogowi!”, Kategorie: klasy I–III, IV–VIII, Forma: plakat, kolaż, komiks</a:t>
            </a:r>
          </a:p>
          <a:p>
            <a:pPr marL="0" indent="0" algn="just">
              <a:buNone/>
            </a:pPr>
            <a:r>
              <a:rPr lang="pl-PL" sz="6400" dirty="0"/>
              <a:t>Nagrody: zestawy kreatywne, plastyczne, gry planszowe, puzzle edukacyjne, książki edukacyjne, plecaki, drobne upominki, breloczki, wielorazowe słomki, zakładki do książek. </a:t>
            </a:r>
          </a:p>
          <a:p>
            <a:pPr marL="0" indent="0" algn="just">
              <a:buNone/>
            </a:pPr>
            <a:r>
              <a:rPr lang="pl-PL" sz="6400" dirty="0"/>
              <a:t>Finał: wręczenie nagród podczas eventu podsumowującego kampanię</a:t>
            </a:r>
          </a:p>
          <a:p>
            <a:pPr marL="0" indent="0" algn="just">
              <a:buNone/>
            </a:pPr>
            <a:r>
              <a:rPr lang="pl-PL" sz="6400" dirty="0"/>
              <a:t>Wszystkie zaplanowane w ramach zadania działania wzmocnią zaangażowanie mieszkańców miasta i regionu w działania na rzecz poprawy środowiska, będą służyć uświadamianiu zwłaszcza młodego pokolenia o przyczynach i skutkach zanieczyszczeń powietrza oraz promowaniu postaw proekologicznych.</a:t>
            </a:r>
          </a:p>
          <a:p>
            <a:pPr marL="0" indent="0">
              <a:buNone/>
            </a:pPr>
            <a:endParaRPr lang="pl-PL" sz="5600" dirty="0"/>
          </a:p>
          <a:p>
            <a:pPr marL="0" indent="0">
              <a:buNone/>
            </a:pPr>
            <a:endParaRPr lang="pl-PL" dirty="0"/>
          </a:p>
        </p:txBody>
      </p:sp>
    </p:spTree>
    <p:extLst>
      <p:ext uri="{BB962C8B-B14F-4D97-AF65-F5344CB8AC3E}">
        <p14:creationId xmlns:p14="http://schemas.microsoft.com/office/powerpoint/2010/main" val="2146940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BB6873-2AD6-8099-3659-672E2A7B3A25}"/>
              </a:ext>
            </a:extLst>
          </p:cNvPr>
          <p:cNvSpPr>
            <a:spLocks noGrp="1"/>
          </p:cNvSpPr>
          <p:nvPr>
            <p:ph type="title"/>
          </p:nvPr>
        </p:nvSpPr>
        <p:spPr>
          <a:xfrm>
            <a:off x="457200" y="274638"/>
            <a:ext cx="8229600" cy="319722"/>
          </a:xfrm>
        </p:spPr>
        <p:txBody>
          <a:bodyPr>
            <a:noAutofit/>
          </a:bodyPr>
          <a:lstStyle/>
          <a:p>
            <a:r>
              <a:rPr lang="pl-PL" sz="1800" dirty="0"/>
              <a:t>USUNIĘCIE PRYZMY ODPADÓW- edukacja ekologiczna (3)</a:t>
            </a:r>
          </a:p>
        </p:txBody>
      </p:sp>
      <p:sp>
        <p:nvSpPr>
          <p:cNvPr id="3" name="Symbol zastępczy zawartości 2">
            <a:extLst>
              <a:ext uri="{FF2B5EF4-FFF2-40B4-BE49-F238E27FC236}">
                <a16:creationId xmlns:a16="http://schemas.microsoft.com/office/drawing/2014/main" id="{82CC6926-3193-3EC4-BDA0-9C4A10B3D7D6}"/>
              </a:ext>
            </a:extLst>
          </p:cNvPr>
          <p:cNvSpPr>
            <a:spLocks noGrp="1"/>
          </p:cNvSpPr>
          <p:nvPr>
            <p:ph idx="1"/>
          </p:nvPr>
        </p:nvSpPr>
        <p:spPr/>
        <p:txBody>
          <a:bodyPr/>
          <a:lstStyle/>
          <a:p>
            <a:pPr marL="0" indent="0" algn="ctr">
              <a:buNone/>
            </a:pPr>
            <a:r>
              <a:rPr lang="pl-PL" b="1" dirty="0"/>
              <a:t>Event podsumowujący kampanię edukacyjną</a:t>
            </a:r>
          </a:p>
          <a:p>
            <a:pPr marL="0" indent="0" algn="ctr">
              <a:buNone/>
            </a:pPr>
            <a:r>
              <a:rPr lang="pl-PL" dirty="0"/>
              <a:t>Sala konferencyjna Urzędu Miasta Brzeziny, </a:t>
            </a:r>
          </a:p>
          <a:p>
            <a:pPr marL="0" indent="0" algn="ctr">
              <a:buNone/>
            </a:pPr>
            <a:r>
              <a:rPr lang="pl-PL" dirty="0"/>
              <a:t>5 października 2025 r. godzina 11.00. </a:t>
            </a:r>
          </a:p>
          <a:p>
            <a:pPr algn="just"/>
            <a:r>
              <a:rPr lang="pl-PL" dirty="0"/>
              <a:t>Podsumowanie działań prowadzonych </a:t>
            </a:r>
          </a:p>
          <a:p>
            <a:pPr marL="0" indent="0" algn="just">
              <a:buNone/>
            </a:pPr>
            <a:r>
              <a:rPr lang="pl-PL" dirty="0"/>
              <a:t>    w ramach I i II kampanii. </a:t>
            </a:r>
          </a:p>
          <a:p>
            <a:pPr algn="just"/>
            <a:r>
              <a:rPr lang="pl-PL" dirty="0"/>
              <a:t>Wręczenie nagród w konkursie plastycznym.</a:t>
            </a:r>
          </a:p>
          <a:p>
            <a:endParaRPr lang="pl-PL" dirty="0"/>
          </a:p>
        </p:txBody>
      </p:sp>
    </p:spTree>
    <p:extLst>
      <p:ext uri="{BB962C8B-B14F-4D97-AF65-F5344CB8AC3E}">
        <p14:creationId xmlns:p14="http://schemas.microsoft.com/office/powerpoint/2010/main" val="2727185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A564FC-DC1F-C3FA-230E-ACAEAEFF53E4}"/>
              </a:ext>
            </a:extLst>
          </p:cNvPr>
          <p:cNvSpPr>
            <a:spLocks noGrp="1"/>
          </p:cNvSpPr>
          <p:nvPr>
            <p:ph type="title"/>
          </p:nvPr>
        </p:nvSpPr>
        <p:spPr>
          <a:xfrm>
            <a:off x="457200" y="274638"/>
            <a:ext cx="8229600" cy="338010"/>
          </a:xfrm>
        </p:spPr>
        <p:txBody>
          <a:bodyPr>
            <a:noAutofit/>
          </a:bodyPr>
          <a:lstStyle/>
          <a:p>
            <a:r>
              <a:rPr lang="pl-PL" sz="3200" dirty="0"/>
              <a:t>PIKNIK EKOLOGICZNY</a:t>
            </a:r>
          </a:p>
        </p:txBody>
      </p:sp>
      <p:pic>
        <p:nvPicPr>
          <p:cNvPr id="5" name="Symbol zastępczy zawartości 4">
            <a:extLst>
              <a:ext uri="{FF2B5EF4-FFF2-40B4-BE49-F238E27FC236}">
                <a16:creationId xmlns:a16="http://schemas.microsoft.com/office/drawing/2014/main" id="{8489E4AA-76CB-02BC-64AD-604B19526D2B}"/>
              </a:ext>
            </a:extLst>
          </p:cNvPr>
          <p:cNvPicPr>
            <a:picLocks noGrp="1" noChangeAspect="1"/>
          </p:cNvPicPr>
          <p:nvPr>
            <p:ph idx="1"/>
          </p:nvPr>
        </p:nvPicPr>
        <p:blipFill>
          <a:blip r:embed="rId2"/>
          <a:stretch>
            <a:fillRect/>
          </a:stretch>
        </p:blipFill>
        <p:spPr>
          <a:xfrm>
            <a:off x="3063346" y="1600200"/>
            <a:ext cx="3017308" cy="4525963"/>
          </a:xfrm>
        </p:spPr>
      </p:pic>
    </p:spTree>
    <p:extLst>
      <p:ext uri="{BB962C8B-B14F-4D97-AF65-F5344CB8AC3E}">
        <p14:creationId xmlns:p14="http://schemas.microsoft.com/office/powerpoint/2010/main" val="1139690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36AEF4-1972-8302-2580-9FC3FA7A5A7C}"/>
              </a:ext>
            </a:extLst>
          </p:cNvPr>
          <p:cNvSpPr>
            <a:spLocks noGrp="1"/>
          </p:cNvSpPr>
          <p:nvPr>
            <p:ph type="title"/>
          </p:nvPr>
        </p:nvSpPr>
        <p:spPr>
          <a:xfrm>
            <a:off x="457200" y="512064"/>
            <a:ext cx="8229600" cy="457200"/>
          </a:xfrm>
        </p:spPr>
        <p:txBody>
          <a:bodyPr>
            <a:normAutofit/>
          </a:bodyPr>
          <a:lstStyle/>
          <a:p>
            <a:r>
              <a:rPr lang="pl-PL" sz="1800" dirty="0"/>
              <a:t>USUNIĘCIE PRYZMY ODPADÓW- zakończenie</a:t>
            </a:r>
          </a:p>
        </p:txBody>
      </p:sp>
      <p:sp>
        <p:nvSpPr>
          <p:cNvPr id="3" name="Symbol zastępczy zawartości 2">
            <a:extLst>
              <a:ext uri="{FF2B5EF4-FFF2-40B4-BE49-F238E27FC236}">
                <a16:creationId xmlns:a16="http://schemas.microsoft.com/office/drawing/2014/main" id="{1BD88EBF-DA2D-2408-F7AC-BAC3BB30939E}"/>
              </a:ext>
            </a:extLst>
          </p:cNvPr>
          <p:cNvSpPr>
            <a:spLocks noGrp="1"/>
          </p:cNvSpPr>
          <p:nvPr>
            <p:ph idx="1"/>
          </p:nvPr>
        </p:nvSpPr>
        <p:spPr/>
        <p:txBody>
          <a:bodyPr>
            <a:normAutofit/>
          </a:bodyPr>
          <a:lstStyle/>
          <a:p>
            <a:pPr marL="0" indent="0">
              <a:buNone/>
            </a:pPr>
            <a:r>
              <a:rPr lang="pl-PL" dirty="0"/>
              <a:t>Wszyscy mogą śledzić postępy realizacji zadania na stronie Miasta Brzeziny, gdzie utworzono zakładkę: </a:t>
            </a:r>
          </a:p>
          <a:p>
            <a:pPr marL="0" indent="0">
              <a:buNone/>
            </a:pPr>
            <a:r>
              <a:rPr lang="pl-PL" dirty="0"/>
              <a:t>Pryzma odpadów Brzeziny ul. Łódzka 35</a:t>
            </a:r>
          </a:p>
          <a:p>
            <a:pPr marL="0" indent="0">
              <a:buNone/>
            </a:pPr>
            <a:r>
              <a:rPr lang="pl-PL" sz="1800" dirty="0">
                <a:hlinkClick r:id="rId2"/>
              </a:rPr>
              <a:t>https://brzeziny.pl/cms/15129/pryzma_odpadow_brzeziny_ul_lodzka_35</a:t>
            </a:r>
            <a:r>
              <a:rPr lang="pl-PL" sz="1800" dirty="0"/>
              <a:t> </a:t>
            </a:r>
          </a:p>
          <a:p>
            <a:pPr marL="0" indent="0" algn="r">
              <a:buNone/>
            </a:pPr>
            <a:endParaRPr lang="pl-PL" sz="1800" dirty="0"/>
          </a:p>
          <a:p>
            <a:pPr marL="0" indent="0" algn="r">
              <a:buNone/>
            </a:pPr>
            <a:r>
              <a:rPr lang="pl-PL" sz="1800" dirty="0"/>
              <a:t>Dziękuję za uwagę.</a:t>
            </a:r>
          </a:p>
          <a:p>
            <a:pPr marL="0" indent="0" algn="r">
              <a:buNone/>
            </a:pPr>
            <a:endParaRPr lang="pl-PL" sz="1400" dirty="0"/>
          </a:p>
          <a:p>
            <a:pPr marL="0" indent="0" algn="r">
              <a:buNone/>
            </a:pPr>
            <a:endParaRPr lang="pl-PL" sz="1400" dirty="0"/>
          </a:p>
          <a:p>
            <a:pPr marL="0" indent="0" algn="r">
              <a:buNone/>
            </a:pPr>
            <a:r>
              <a:rPr lang="pl-PL" sz="1400" dirty="0"/>
              <a:t>Opracowała: Agnieszka Guzek</a:t>
            </a:r>
          </a:p>
          <a:p>
            <a:pPr marL="0" indent="0" algn="r">
              <a:buNone/>
            </a:pPr>
            <a:r>
              <a:rPr lang="pl-PL" sz="1400" dirty="0"/>
              <a:t>Główny specjalista w Wydziale Rozwoju, Infrastruktury </a:t>
            </a:r>
          </a:p>
          <a:p>
            <a:pPr marL="0" indent="0" algn="r">
              <a:buNone/>
            </a:pPr>
            <a:r>
              <a:rPr lang="pl-PL" sz="1400" dirty="0"/>
              <a:t>i Mienia Urzędu Miasta Brzeziny</a:t>
            </a:r>
          </a:p>
        </p:txBody>
      </p:sp>
    </p:spTree>
    <p:extLst>
      <p:ext uri="{BB962C8B-B14F-4D97-AF65-F5344CB8AC3E}">
        <p14:creationId xmlns:p14="http://schemas.microsoft.com/office/powerpoint/2010/main" val="392124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E99636-0665-8422-F1D5-49F232E73D45}"/>
              </a:ext>
            </a:extLst>
          </p:cNvPr>
          <p:cNvSpPr>
            <a:spLocks noGrp="1"/>
          </p:cNvSpPr>
          <p:nvPr>
            <p:ph type="title"/>
          </p:nvPr>
        </p:nvSpPr>
        <p:spPr/>
        <p:txBody>
          <a:bodyPr>
            <a:normAutofit/>
          </a:bodyPr>
          <a:lstStyle/>
          <a:p>
            <a:r>
              <a:rPr lang="pl-PL" sz="2800" b="1" dirty="0"/>
              <a:t>Etapy zadania:</a:t>
            </a:r>
          </a:p>
        </p:txBody>
      </p:sp>
      <p:sp>
        <p:nvSpPr>
          <p:cNvPr id="3" name="Symbol zastępczy zawartości 2">
            <a:extLst>
              <a:ext uri="{FF2B5EF4-FFF2-40B4-BE49-F238E27FC236}">
                <a16:creationId xmlns:a16="http://schemas.microsoft.com/office/drawing/2014/main" id="{4C79E16F-FF6A-3B6C-174B-E935A7EDCBC0}"/>
              </a:ext>
            </a:extLst>
          </p:cNvPr>
          <p:cNvSpPr>
            <a:spLocks noGrp="1"/>
          </p:cNvSpPr>
          <p:nvPr>
            <p:ph idx="1"/>
          </p:nvPr>
        </p:nvSpPr>
        <p:spPr/>
        <p:txBody>
          <a:bodyPr/>
          <a:lstStyle/>
          <a:p>
            <a:pPr marL="0" indent="0" algn="just">
              <a:buNone/>
            </a:pPr>
            <a:r>
              <a:rPr lang="pl-PL" dirty="0"/>
              <a:t>Projekt składa się z trzech głównych etapów: </a:t>
            </a:r>
          </a:p>
          <a:p>
            <a:pPr marL="0" indent="0" algn="just">
              <a:buNone/>
            </a:pPr>
            <a:r>
              <a:rPr lang="pl-PL" b="1" dirty="0"/>
              <a:t>I- usunięcie i zagospodarowanie odpadów </a:t>
            </a:r>
          </a:p>
          <a:p>
            <a:pPr marL="0" indent="0" algn="just">
              <a:buNone/>
            </a:pPr>
            <a:r>
              <a:rPr lang="pl-PL" b="1" dirty="0"/>
              <a:t>z pryzmy</a:t>
            </a:r>
            <a:r>
              <a:rPr lang="pl-PL" dirty="0"/>
              <a:t>; </a:t>
            </a:r>
          </a:p>
          <a:p>
            <a:pPr marL="0" indent="0" algn="just">
              <a:buNone/>
            </a:pPr>
            <a:r>
              <a:rPr lang="pl-PL" dirty="0"/>
              <a:t>II - badania gruntu wraz z raportem;</a:t>
            </a:r>
          </a:p>
          <a:p>
            <a:pPr marL="0" indent="0" algn="just">
              <a:buNone/>
            </a:pPr>
            <a:r>
              <a:rPr lang="pl-PL" dirty="0"/>
              <a:t>III - rekultywacja terenu, na którym składowane były odpady.</a:t>
            </a:r>
          </a:p>
          <a:p>
            <a:pPr marL="0" indent="0" algn="just">
              <a:buNone/>
            </a:pPr>
            <a:r>
              <a:rPr lang="pl-PL" dirty="0"/>
              <a:t>Elementem towarzyszącym są działania związane z edukacją ekologiczną. </a:t>
            </a:r>
          </a:p>
        </p:txBody>
      </p:sp>
    </p:spTree>
    <p:extLst>
      <p:ext uri="{BB962C8B-B14F-4D97-AF65-F5344CB8AC3E}">
        <p14:creationId xmlns:p14="http://schemas.microsoft.com/office/powerpoint/2010/main" val="36060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Wprowadzenie</a:t>
            </a:r>
          </a:p>
        </p:txBody>
      </p:sp>
      <p:sp>
        <p:nvSpPr>
          <p:cNvPr id="3" name="Content Placeholder 2"/>
          <p:cNvSpPr>
            <a:spLocks noGrp="1"/>
          </p:cNvSpPr>
          <p:nvPr>
            <p:ph idx="1"/>
          </p:nvPr>
        </p:nvSpPr>
        <p:spPr/>
        <p:txBody>
          <a:bodyPr>
            <a:normAutofit/>
          </a:bodyPr>
          <a:lstStyle/>
          <a:p>
            <a:pPr marL="0" indent="0" algn="ctr">
              <a:buNone/>
            </a:pPr>
            <a:r>
              <a:rPr lang="pl-PL" sz="2200" b="1" dirty="0"/>
              <a:t>Kontekst historyczny i geneza pryzmy odpadów (1)</a:t>
            </a:r>
          </a:p>
          <a:p>
            <a:pPr marL="0" indent="0">
              <a:buNone/>
            </a:pPr>
            <a:endParaRPr lang="pl-PL" sz="1400" dirty="0"/>
          </a:p>
          <a:p>
            <a:pPr algn="just"/>
            <a:r>
              <a:rPr lang="pl-PL" sz="1900" dirty="0"/>
              <a:t>W latach 2014–2019, na terenie przy ul. Łódzkiej 35, w miejscu dawnych instalacji kompostowni i sortowni, podmiot odpowiedzialny za gospodarowanie odpadami komunalnymi odebranymi od mieszkańców miasta, prowadził m.in. magazynowanie odpadów posortowniczych. Działania te wykonywał w oparciu o decyzję Marszałka Województwa Łódzkiego. Frakcje podsitowe były gromadzone z zamiarem ich dalszego wykorzystania jako paliwo alternatywne (pre-RDF, RDF) oraz do rekultywacji.  </a:t>
            </a:r>
          </a:p>
          <a:p>
            <a:pPr algn="just"/>
            <a:r>
              <a:rPr lang="pl-PL" sz="1900" dirty="0"/>
              <a:t>Działania tego podmiotu, choć prowadzone z dobrą wolą i intencjami (przetwarzanie, wykorzystanie), wiązały się z licznymi wyzwaniami wynikającymi z realiów ogólnopolskiego rynku odpadów. Z jednej strony starano się ograniczyć odpady i je wykorzystać, z drugiej – infrastruktura i finansowanie były niewystarczające.</a:t>
            </a:r>
          </a:p>
          <a:p>
            <a:pPr marL="0" indent="0">
              <a:buNone/>
            </a:pPr>
            <a:endParaRPr lang="pl-PL"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F3387D-89AF-7AB4-B0E2-42A2D9867720}"/>
              </a:ext>
            </a:extLst>
          </p:cNvPr>
          <p:cNvSpPr>
            <a:spLocks noGrp="1"/>
          </p:cNvSpPr>
          <p:nvPr>
            <p:ph type="title"/>
          </p:nvPr>
        </p:nvSpPr>
        <p:spPr/>
        <p:txBody>
          <a:bodyPr>
            <a:normAutofit fontScale="90000"/>
          </a:bodyPr>
          <a:lstStyle/>
          <a:p>
            <a:pPr marL="0" indent="0"/>
            <a:br>
              <a:rPr lang="pl-PL" sz="2200" b="1" dirty="0"/>
            </a:br>
            <a:br>
              <a:rPr lang="pl-PL" sz="2200" b="1" dirty="0"/>
            </a:br>
            <a:r>
              <a:rPr lang="pl-PL" sz="2400" b="1" dirty="0"/>
              <a:t>Kontekst historyczny i geneza pryzmy odpadów (2)</a:t>
            </a:r>
            <a:br>
              <a:rPr lang="pl-PL" sz="2400" b="1" dirty="0"/>
            </a:br>
            <a:br>
              <a:rPr lang="pl-PL" sz="2400" dirty="0"/>
            </a:br>
            <a:endParaRPr lang="pl-PL" sz="2400" dirty="0"/>
          </a:p>
        </p:txBody>
      </p:sp>
      <p:sp>
        <p:nvSpPr>
          <p:cNvPr id="3" name="Symbol zastępczy zawartości 2">
            <a:extLst>
              <a:ext uri="{FF2B5EF4-FFF2-40B4-BE49-F238E27FC236}">
                <a16:creationId xmlns:a16="http://schemas.microsoft.com/office/drawing/2014/main" id="{0019CCE4-2F69-EBCC-D7FA-2F415D0D89BA}"/>
              </a:ext>
            </a:extLst>
          </p:cNvPr>
          <p:cNvSpPr>
            <a:spLocks noGrp="1"/>
          </p:cNvSpPr>
          <p:nvPr>
            <p:ph idx="1"/>
          </p:nvPr>
        </p:nvSpPr>
        <p:spPr>
          <a:xfrm>
            <a:off x="457200" y="1417638"/>
            <a:ext cx="8229600" cy="4708525"/>
          </a:xfrm>
        </p:spPr>
        <p:txBody>
          <a:bodyPr lIns="36000" tIns="0" rIns="0" bIns="0" anchor="ctr" anchorCtr="1">
            <a:normAutofit fontScale="47500" lnSpcReduction="20000"/>
          </a:bodyPr>
          <a:lstStyle/>
          <a:p>
            <a:pPr algn="just"/>
            <a:r>
              <a:rPr lang="pl-PL" sz="3800" dirty="0"/>
              <a:t>Rynek odpadów w Polsce w latach 2014–2019 przeżywał poważne kryzysy: </a:t>
            </a:r>
          </a:p>
          <a:p>
            <a:pPr marL="0" indent="0" algn="just">
              <a:buNone/>
            </a:pPr>
            <a:endParaRPr lang="pl-PL" sz="3800" dirty="0"/>
          </a:p>
          <a:p>
            <a:pPr marL="0" indent="0" algn="just">
              <a:buNone/>
            </a:pPr>
            <a:r>
              <a:rPr lang="pl-PL" sz="3800" b="1" dirty="0"/>
              <a:t>- Spadek popytu na surowce wtórne:</a:t>
            </a:r>
          </a:p>
          <a:p>
            <a:pPr marL="0" indent="0" algn="just">
              <a:buNone/>
            </a:pPr>
            <a:r>
              <a:rPr lang="pl-PL" sz="3800" dirty="0"/>
              <a:t>W 2017–2018 r. Chiny wprowadziły zakaz importu wielu frakcji odpadów (papieru niskiej jakości, tworzyw sztucznych, części RDF). To wywołało tzw. „efekt domina” w Europie – duża część materiałów, które wcześniej można było sprzedać, nagle straciła rynek zbytu.</a:t>
            </a:r>
          </a:p>
          <a:p>
            <a:pPr marL="0" indent="0" algn="just">
              <a:buNone/>
            </a:pPr>
            <a:r>
              <a:rPr lang="pl-PL" sz="3800" dirty="0"/>
              <a:t>Recyklerzy przestali przyjmować odpady, a jeśli przyjmowali – to za wysoką opłatą.</a:t>
            </a:r>
          </a:p>
          <a:p>
            <a:pPr marL="0" indent="0" algn="just">
              <a:buNone/>
            </a:pPr>
            <a:r>
              <a:rPr lang="pl-PL" sz="3800" b="1" dirty="0"/>
              <a:t>- Brak wystarczających mocy przerobowych w Polsce:</a:t>
            </a:r>
          </a:p>
          <a:p>
            <a:pPr marL="0" indent="0" algn="just">
              <a:buNone/>
            </a:pPr>
            <a:r>
              <a:rPr lang="pl-PL" sz="3800" dirty="0"/>
              <a:t>Instalacje termiczne i cementownie mogły przyjmować tylko ograniczoną ilość RDF (paliwa alternatywnego), a kolejki do zbytu się wydłużały.</a:t>
            </a:r>
          </a:p>
          <a:p>
            <a:pPr marL="0" indent="0" algn="just">
              <a:buNone/>
            </a:pPr>
            <a:r>
              <a:rPr lang="pl-PL" sz="3800" dirty="0"/>
              <a:t>Małe sortownie i kompostownie nie miały możliwości gromadzenia dużych ilości odpadów, ale rynek „wypychał” je z powrotem do magazynowania.</a:t>
            </a:r>
          </a:p>
          <a:p>
            <a:pPr marL="0" indent="0" algn="just">
              <a:buNone/>
            </a:pPr>
            <a:r>
              <a:rPr lang="pl-PL" sz="3800" b="1" dirty="0"/>
              <a:t>- Zaostrzenie przepisów i wymagań (2018):</a:t>
            </a:r>
          </a:p>
          <a:p>
            <a:pPr marL="0" indent="0" algn="just">
              <a:buNone/>
            </a:pPr>
            <a:r>
              <a:rPr lang="pl-PL" sz="3800" dirty="0"/>
              <a:t>Po serii pożarów składowisk w Polsce wprowadzono rygorystyczne przepisy magazynowania odpadów (m.in. ograniczenie czasu składowania do 1 roku, obowiązek zabezpieczeń przeciwpożarowych, kaucje finansowe).</a:t>
            </a:r>
          </a:p>
          <a:p>
            <a:pPr marL="0" indent="0" algn="just">
              <a:buNone/>
            </a:pPr>
            <a:r>
              <a:rPr lang="pl-PL" sz="3800" dirty="0"/>
              <a:t>Dla małych podmiotów, np. spółdzielni socjalnych, oznaczało to ogromne obciążenie administracyjne i finansowe, często nie do udźwignięcia.</a:t>
            </a:r>
          </a:p>
          <a:p>
            <a:pPr marL="0" indent="0" algn="just">
              <a:buNone/>
            </a:pPr>
            <a:endParaRPr lang="pl-PL" sz="3000" dirty="0"/>
          </a:p>
          <a:p>
            <a:pPr marL="0" indent="0">
              <a:buNone/>
            </a:pPr>
            <a:endParaRPr lang="pl-PL" dirty="0"/>
          </a:p>
        </p:txBody>
      </p:sp>
    </p:spTree>
    <p:extLst>
      <p:ext uri="{BB962C8B-B14F-4D97-AF65-F5344CB8AC3E}">
        <p14:creationId xmlns:p14="http://schemas.microsoft.com/office/powerpoint/2010/main" val="2425805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8EEDB0-7F68-D6F7-6E09-F8DBF28C9EAE}"/>
              </a:ext>
            </a:extLst>
          </p:cNvPr>
          <p:cNvSpPr>
            <a:spLocks noGrp="1"/>
          </p:cNvSpPr>
          <p:nvPr>
            <p:ph type="title"/>
          </p:nvPr>
        </p:nvSpPr>
        <p:spPr>
          <a:xfrm>
            <a:off x="457200" y="367644"/>
            <a:ext cx="8229600" cy="1049993"/>
          </a:xfrm>
        </p:spPr>
        <p:txBody>
          <a:bodyPr>
            <a:normAutofit/>
          </a:bodyPr>
          <a:lstStyle/>
          <a:p>
            <a:r>
              <a:rPr lang="pl-PL" sz="2200" b="1" dirty="0"/>
              <a:t>Kontekst historyczny i geneza pryzmy odpadów (3)</a:t>
            </a:r>
          </a:p>
        </p:txBody>
      </p:sp>
      <p:sp>
        <p:nvSpPr>
          <p:cNvPr id="3" name="Symbol zastępczy zawartości 2">
            <a:extLst>
              <a:ext uri="{FF2B5EF4-FFF2-40B4-BE49-F238E27FC236}">
                <a16:creationId xmlns:a16="http://schemas.microsoft.com/office/drawing/2014/main" id="{01CC6E2F-7AA8-2FA7-68AC-6F723C1144F5}"/>
              </a:ext>
            </a:extLst>
          </p:cNvPr>
          <p:cNvSpPr>
            <a:spLocks noGrp="1"/>
          </p:cNvSpPr>
          <p:nvPr>
            <p:ph idx="1"/>
          </p:nvPr>
        </p:nvSpPr>
        <p:spPr/>
        <p:txBody>
          <a:bodyPr>
            <a:normAutofit/>
          </a:bodyPr>
          <a:lstStyle/>
          <a:p>
            <a:pPr marL="0" indent="0" algn="just">
              <a:buNone/>
            </a:pPr>
            <a:r>
              <a:rPr lang="pl-PL" sz="1800" b="1" dirty="0"/>
              <a:t>- Wzrost kosztów zagospodarowania odpadów:</a:t>
            </a:r>
          </a:p>
          <a:p>
            <a:pPr marL="0" indent="0" algn="just">
              <a:buNone/>
            </a:pPr>
            <a:r>
              <a:rPr lang="pl-PL" sz="1800" dirty="0"/>
              <a:t>W 2014 r. przyjęcie tony RDF kosztowało kilkadziesiąt złotych. W 2018r. ceny sięgały nawet kilkuset złotych za tonę.</a:t>
            </a:r>
          </a:p>
          <a:p>
            <a:pPr marL="0" indent="0" algn="just">
              <a:buNone/>
            </a:pPr>
            <a:r>
              <a:rPr lang="pl-PL" sz="1800" dirty="0"/>
              <a:t>Gminy i ich spółdzielnie nie były w stanie finansowo reagować na tak dynamiczny wzrost, co skutkowało gromadzeniem odpadów „na później”.</a:t>
            </a:r>
          </a:p>
          <a:p>
            <a:pPr marL="0" indent="0" algn="just">
              <a:buNone/>
            </a:pPr>
            <a:r>
              <a:rPr lang="pl-PL" sz="1800" b="1" dirty="0"/>
              <a:t>- Presja systemowa i brak wsparcia dla małych instalacji:</a:t>
            </a:r>
          </a:p>
          <a:p>
            <a:pPr marL="0" indent="0" algn="just">
              <a:buNone/>
            </a:pPr>
            <a:r>
              <a:rPr lang="pl-PL" sz="1800" dirty="0"/>
              <a:t>System rozszerzonej odpowiedzialności producenta (ROP), który powinien wspierać recykling i zagospodarowanie odpadów, nie działał w praktyce.</a:t>
            </a:r>
          </a:p>
          <a:p>
            <a:pPr marL="0" indent="0" algn="just">
              <a:buNone/>
            </a:pPr>
            <a:r>
              <a:rPr lang="pl-PL" sz="1800" dirty="0"/>
              <a:t>Najwięcej straciły właśnie małe lokalne podmioty – takie jak spółdzielnie socjalne – które miały dobre intencje, ale nie dysponowały ani kapitałem, ani możliwościami technologicznymi, by dostosować się do nowych realiów.</a:t>
            </a:r>
          </a:p>
          <a:p>
            <a:pPr marL="0" indent="0" algn="just">
              <a:buNone/>
            </a:pPr>
            <a:endParaRPr lang="pl-PL" sz="4000" dirty="0"/>
          </a:p>
          <a:p>
            <a:endParaRPr lang="pl-PL" dirty="0"/>
          </a:p>
        </p:txBody>
      </p:sp>
    </p:spTree>
    <p:extLst>
      <p:ext uri="{BB962C8B-B14F-4D97-AF65-F5344CB8AC3E}">
        <p14:creationId xmlns:p14="http://schemas.microsoft.com/office/powerpoint/2010/main" val="84820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F10B12-C28D-CD75-7CD2-61A02F60A657}"/>
              </a:ext>
            </a:extLst>
          </p:cNvPr>
          <p:cNvSpPr>
            <a:spLocks noGrp="1"/>
          </p:cNvSpPr>
          <p:nvPr>
            <p:ph type="title"/>
          </p:nvPr>
        </p:nvSpPr>
        <p:spPr/>
        <p:txBody>
          <a:bodyPr>
            <a:normAutofit/>
          </a:bodyPr>
          <a:lstStyle/>
          <a:p>
            <a:r>
              <a:rPr lang="pl-PL" sz="2200" b="1" dirty="0"/>
              <a:t>Kontekst historyczny i geneza pryzmy odpadów (4)</a:t>
            </a:r>
          </a:p>
        </p:txBody>
      </p:sp>
      <p:sp>
        <p:nvSpPr>
          <p:cNvPr id="3" name="Symbol zastępczy zawartości 2">
            <a:extLst>
              <a:ext uri="{FF2B5EF4-FFF2-40B4-BE49-F238E27FC236}">
                <a16:creationId xmlns:a16="http://schemas.microsoft.com/office/drawing/2014/main" id="{6A9BA9DF-B3C9-335B-C667-EBEEB654CA41}"/>
              </a:ext>
            </a:extLst>
          </p:cNvPr>
          <p:cNvSpPr>
            <a:spLocks noGrp="1"/>
          </p:cNvSpPr>
          <p:nvPr>
            <p:ph idx="1"/>
          </p:nvPr>
        </p:nvSpPr>
        <p:spPr/>
        <p:txBody>
          <a:bodyPr>
            <a:normAutofit fontScale="77500" lnSpcReduction="20000"/>
          </a:bodyPr>
          <a:lstStyle/>
          <a:p>
            <a:r>
              <a:rPr lang="pl-PL" sz="2900" dirty="0"/>
              <a:t>W efekcie w wielu miejscach w Polsce pojawiły się magazyny frakcji posortowniczej (RDF, pre-RDF, podsitówki), które „czekały” na zagospodarowanie – a w Brzezinach tak właśnie powstała pryzma przy ul. Łódzkiej 35. </a:t>
            </a:r>
          </a:p>
          <a:p>
            <a:pPr algn="just"/>
            <a:r>
              <a:rPr lang="pl-PL" sz="2900" dirty="0"/>
              <a:t>W świetle opisanych wyżej  trudności, działający wówczas podmiot- Spółdzielnia Socjalna Communal Service starał się wykonywać zadania racjonalnie, lecz realia branży doprowadziły do narastania problemów — skumulowanych w formie pryzmy, która stanowi poważny problem środowiskowy.</a:t>
            </a:r>
          </a:p>
          <a:p>
            <a:pPr marL="0" indent="0" algn="just">
              <a:buNone/>
            </a:pPr>
            <a:r>
              <a:rPr lang="pl-PL" sz="3100" b="1" dirty="0"/>
              <a:t>Miasto Brzeziny realizuje to zadanie ogromnym kosztem, nie tylko finansowym, ale również społecznym. </a:t>
            </a:r>
            <a:br>
              <a:rPr lang="pl-PL" sz="3100" b="1" dirty="0"/>
            </a:br>
            <a:r>
              <a:rPr lang="pl-PL" sz="3100" b="1" dirty="0"/>
              <a:t>Dla nas liczy się jedno – działać i skutecznie rozwiązać problem, z którym Brzeziny borykały się od lat.</a:t>
            </a:r>
          </a:p>
          <a:p>
            <a:endParaRPr lang="pl-PL" dirty="0"/>
          </a:p>
        </p:txBody>
      </p:sp>
    </p:spTree>
    <p:extLst>
      <p:ext uri="{BB962C8B-B14F-4D97-AF65-F5344CB8AC3E}">
        <p14:creationId xmlns:p14="http://schemas.microsoft.com/office/powerpoint/2010/main" val="2947914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7531"/>
          </a:xfrm>
        </p:spPr>
        <p:txBody>
          <a:bodyPr>
            <a:noAutofit/>
          </a:bodyPr>
          <a:lstStyle/>
          <a:p>
            <a:r>
              <a:rPr lang="pl-PL" sz="1800" b="1" dirty="0"/>
              <a:t>USUNIĘCIE PRYZMY ODPADÓW- DECYZJE</a:t>
            </a:r>
            <a:endParaRPr sz="1800" b="1" dirty="0"/>
          </a:p>
        </p:txBody>
      </p:sp>
      <p:sp>
        <p:nvSpPr>
          <p:cNvPr id="3" name="Content Placeholder 2"/>
          <p:cNvSpPr>
            <a:spLocks noGrp="1"/>
          </p:cNvSpPr>
          <p:nvPr>
            <p:ph idx="1"/>
          </p:nvPr>
        </p:nvSpPr>
        <p:spPr>
          <a:xfrm>
            <a:off x="457200" y="1335024"/>
            <a:ext cx="8229600" cy="4791140"/>
          </a:xfrm>
        </p:spPr>
        <p:txBody>
          <a:bodyPr lIns="0" tIns="0" rIns="0" bIns="0">
            <a:noAutofit/>
          </a:bodyPr>
          <a:lstStyle/>
          <a:p>
            <a:pPr marL="0" indent="0" algn="just">
              <a:buNone/>
            </a:pPr>
            <a:r>
              <a:rPr lang="pl-PL" sz="2000" dirty="0"/>
              <a:t>Miasto Brzeziny realizując zadanie związane jest przepisami obowiązującymi </a:t>
            </a:r>
            <a:br>
              <a:rPr lang="pl-PL" sz="2000" dirty="0"/>
            </a:br>
            <a:r>
              <a:rPr lang="pl-PL" sz="2000" dirty="0"/>
              <a:t>w zakresie gospodarki odpadami (ustawa o odpadach), ochrony środowiska (Prawo ochrony środowiska) oraz decyzjami:</a:t>
            </a:r>
          </a:p>
          <a:p>
            <a:pPr marL="514350" indent="-514350" algn="just">
              <a:buAutoNum type="arabicPeriod"/>
            </a:pPr>
            <a:r>
              <a:rPr lang="pl-PL" sz="2000" dirty="0"/>
              <a:t>Decyzja Marszałka Województwa Łódzkiego znak:  ŚRIV.7243.37.2022.SS </a:t>
            </a:r>
            <a:br>
              <a:rPr lang="pl-PL" sz="2000" dirty="0"/>
            </a:br>
            <a:r>
              <a:rPr lang="pl-PL" sz="2000" dirty="0"/>
              <a:t>z dnia 19.10.2023 r., w której m.in. Miasto Brzeziny zostało zobowiązane do usunięcia pryzmy odpadów do 30.09.2025 r. ,</a:t>
            </a:r>
          </a:p>
          <a:p>
            <a:pPr marL="514350" indent="-514350" algn="just">
              <a:buAutoNum type="arabicPeriod"/>
            </a:pPr>
            <a:r>
              <a:rPr lang="pl-PL" sz="2000" dirty="0"/>
              <a:t>Decyzja Starosty Brzezińskiego znak DR.6233.1.2024 z dnia 9 października 2024 r., sprostowana Postanowieniem Starosty Brzezińskiego znak: DR.6233.1.2024 z dnia 25 października 2024 r., zmienioną Decyzją znak DR.6233.1.2024 z dnia 14 stycznia 2024 r. i Decyzją znak DR.6233.1.2024 </a:t>
            </a:r>
            <a:br>
              <a:rPr lang="pl-PL" sz="2000" dirty="0"/>
            </a:br>
            <a:r>
              <a:rPr lang="pl-PL" sz="2000" dirty="0"/>
              <a:t>z dnia 31 marca 2025 r.  </a:t>
            </a:r>
          </a:p>
          <a:p>
            <a:pPr marL="0" indent="0" algn="just">
              <a:buNone/>
            </a:pPr>
            <a:endParaRPr lang="pl-PL" sz="1800" dirty="0"/>
          </a:p>
          <a:p>
            <a:pPr marL="0" indent="0" algn="just">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452</TotalTime>
  <Words>3487</Words>
  <Application>Microsoft Office PowerPoint</Application>
  <PresentationFormat>Pokaz na ekranie (4:3)</PresentationFormat>
  <Paragraphs>284</Paragraphs>
  <Slides>38</Slides>
  <Notes>0</Notes>
  <HiddenSlides>0</HiddenSlides>
  <MMClips>2</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38</vt:i4>
      </vt:variant>
    </vt:vector>
  </HeadingPairs>
  <TitlesOfParts>
    <vt:vector size="41" baseType="lpstr">
      <vt:lpstr>Arial</vt:lpstr>
      <vt:lpstr>Calibri</vt:lpstr>
      <vt:lpstr>Office Theme</vt:lpstr>
      <vt:lpstr>USUNIĘCIE PRYZMY ODPADÓW BRZEZINY, UL. ŁÓDZKA 35</vt:lpstr>
      <vt:lpstr>Nazwa zadania:</vt:lpstr>
      <vt:lpstr>Dofinansowanie:</vt:lpstr>
      <vt:lpstr>Etapy zadania:</vt:lpstr>
      <vt:lpstr>Wprowadzenie</vt:lpstr>
      <vt:lpstr>  Kontekst historyczny i geneza pryzmy odpadów (2)  </vt:lpstr>
      <vt:lpstr>Kontekst historyczny i geneza pryzmy odpadów (3)</vt:lpstr>
      <vt:lpstr>Kontekst historyczny i geneza pryzmy odpadów (4)</vt:lpstr>
      <vt:lpstr>USUNIĘCIE PRYZMY ODPADÓW- DECYZJE</vt:lpstr>
      <vt:lpstr>USUNIĘCIE PRYZMY ODPADÓW- przetarg</vt:lpstr>
      <vt:lpstr>USUNIĘCIE PRYZMY ODPADÓW- wykonawca</vt:lpstr>
      <vt:lpstr>USUNIĘCIE PRYZMY ODPADÓW- dane dotyczące pryzmy</vt:lpstr>
      <vt:lpstr>USUNIĘCIE PRYZMY ODPADÓW- realizacja</vt:lpstr>
      <vt:lpstr>Pryzma- dokumentacja fotograficzna</vt:lpstr>
      <vt:lpstr>Pryzma- dokumentacja fotograficzna</vt:lpstr>
      <vt:lpstr>Pryzma- dokumentacja fotograficzna</vt:lpstr>
      <vt:lpstr>Pryzma- dokumentacja fotograficzna</vt:lpstr>
      <vt:lpstr>Pryzma- dokumentacja fotograficzna</vt:lpstr>
      <vt:lpstr>Pryzma- dokumentacja fotograficzna</vt:lpstr>
      <vt:lpstr>Pryzma- dokumentacja fotograficzna</vt:lpstr>
      <vt:lpstr>Pryzma- dokumentacja fotograficzna</vt:lpstr>
      <vt:lpstr>Pryzma- dokumentacja fotograficzna</vt:lpstr>
      <vt:lpstr>USUNIĘCIE PRYZMY ODPADÓW- szczegóły realizacji</vt:lpstr>
      <vt:lpstr>Usuwanie pryzmy- materiał video</vt:lpstr>
      <vt:lpstr>Usuwanie pryzmy- materiał video</vt:lpstr>
      <vt:lpstr>USUNIĘCIE PRYZMY ODPADÓW- maszyny i urządzenia (1)</vt:lpstr>
      <vt:lpstr>USUNIĘCIE PRYZMY ODPADÓW- maszyny i urządzenia (2)</vt:lpstr>
      <vt:lpstr>USUNIĘCIE PRYZMY ODPADÓW- kontrola realizacji umowy i nadzór nad inwestycją</vt:lpstr>
      <vt:lpstr>USUNIĘCIE PRYZMY ODPADÓW- dane ilościowe  stan na dzień 18.08.2025 r. </vt:lpstr>
      <vt:lpstr>USUNIĘCIE PRYZMY ODPADÓW- zagospodarowanie odpadów stan na dzień 18.08.2025 r. </vt:lpstr>
      <vt:lpstr>Możliwe utrudnienia dla mieszkańców podczas realizacji inwestycji</vt:lpstr>
      <vt:lpstr>Znaczenie inwestycji dla Miasta Brzeziny</vt:lpstr>
      <vt:lpstr>USUNIĘCIE PRYZMY ODPADÓW- kolejne działania</vt:lpstr>
      <vt:lpstr>USUNIĘCIE PRYZMY ODPADÓW- edukacja ekologiczna (1)</vt:lpstr>
      <vt:lpstr>USUNIĘCIE PRYZMY ODPADÓW- edukacja ekologiczna (2)</vt:lpstr>
      <vt:lpstr>USUNIĘCIE PRYZMY ODPADÓW- edukacja ekologiczna (3)</vt:lpstr>
      <vt:lpstr>PIKNIK EKOLOGICZNY</vt:lpstr>
      <vt:lpstr>USUNIĘCIE PRYZMY ODPADÓW- zakończenie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DELL</dc:creator>
  <cp:keywords/>
  <dc:description>generated using python-pptx</dc:description>
  <cp:lastModifiedBy>Agnieszka Guzek</cp:lastModifiedBy>
  <cp:revision>7</cp:revision>
  <cp:lastPrinted>2025-08-19T09:21:47Z</cp:lastPrinted>
  <dcterms:created xsi:type="dcterms:W3CDTF">2013-01-27T09:14:16Z</dcterms:created>
  <dcterms:modified xsi:type="dcterms:W3CDTF">2025-08-22T08:37:23Z</dcterms:modified>
  <cp:category/>
</cp:coreProperties>
</file>