
<file path=[Content_Types].xml><?xml version="1.0" encoding="utf-8"?>
<Types xmlns="http://schemas.openxmlformats.org/package/2006/content-types">
  <Default Extension="svg" ContentType="image/svg+xml"/>
  <Default Extension="png" ContentType="image/png"/>
  <Default Extension="mp3" ContentType="audio/unknown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Calibri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9" d="100"/>
          <a:sy n="59" d="100"/>
        </p:scale>
        <p:origin x="-418" y="-1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3.mp3"/><Relationship Id="rId7" Type="http://schemas.openxmlformats.org/officeDocument/2006/relationships/image" Target="../media/image24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gi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6.jpeg"/><Relationship Id="rId4" Type="http://schemas.openxmlformats.org/officeDocument/2006/relationships/image" Target="../media/image2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image" Target="../media/image31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25000"/>
          </a:blip>
          <a:srcRect/>
          <a:stretch>
            <a:fillRect/>
          </a:stretch>
        </p:blipFill>
        <p:spPr>
          <a:xfrm rot="-10800000">
            <a:off x="6333452" y="-1797179"/>
            <a:ext cx="15735219" cy="1388135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89220" y="225882"/>
            <a:ext cx="17463266" cy="9835236"/>
            <a:chOff x="0" y="0"/>
            <a:chExt cx="23284354" cy="13113648"/>
          </a:xfrm>
        </p:grpSpPr>
        <p:sp>
          <p:nvSpPr>
            <p:cNvPr id="4" name="TextBox 4"/>
            <p:cNvSpPr txBox="1"/>
            <p:nvPr/>
          </p:nvSpPr>
          <p:spPr>
            <a:xfrm>
              <a:off x="0" y="635"/>
              <a:ext cx="23284354" cy="11821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1605"/>
                </a:lnSpc>
              </a:pPr>
              <a:r>
                <a:rPr lang="en-US" sz="10550">
                  <a:solidFill>
                    <a:srgbClr val="2B2B2B"/>
                  </a:solidFill>
                  <a:latin typeface="Agrandir"/>
                  <a:ea typeface="Agrandir"/>
                  <a:cs typeface="Agrandir"/>
                  <a:sym typeface="Agrandir"/>
                </a:rPr>
                <a:t>Decyzje podjęte </a:t>
              </a:r>
            </a:p>
            <a:p>
              <a:pPr algn="l">
                <a:lnSpc>
                  <a:spcPts val="11605"/>
                </a:lnSpc>
              </a:pPr>
              <a:r>
                <a:rPr lang="en-US" sz="10550">
                  <a:solidFill>
                    <a:srgbClr val="2B2B2B"/>
                  </a:solidFill>
                  <a:latin typeface="Agrandir"/>
                  <a:ea typeface="Agrandir"/>
                  <a:cs typeface="Agrandir"/>
                  <a:sym typeface="Agrandir"/>
                </a:rPr>
                <a:t>w przeszłości kształtują naszą teraźniejszość-</a:t>
              </a:r>
            </a:p>
            <a:p>
              <a:pPr algn="l">
                <a:lnSpc>
                  <a:spcPts val="11605"/>
                </a:lnSpc>
              </a:pPr>
              <a:endParaRPr lang="en-US" sz="10550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endParaRPr>
            </a:p>
            <a:p>
              <a:pPr algn="l">
                <a:lnSpc>
                  <a:spcPts val="11605"/>
                </a:lnSpc>
              </a:pPr>
              <a:endParaRPr lang="en-US" sz="10550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endParaRPr>
            </a:p>
            <a:p>
              <a:pPr algn="l">
                <a:lnSpc>
                  <a:spcPts val="9955"/>
                </a:lnSpc>
              </a:pPr>
              <a:r>
                <a:rPr lang="en-US" sz="9050">
                  <a:solidFill>
                    <a:srgbClr val="2B2B2B"/>
                  </a:solidFill>
                  <a:latin typeface="Agrandir"/>
                  <a:ea typeface="Agrandir"/>
                  <a:cs typeface="Agrandir"/>
                  <a:sym typeface="Agrandir"/>
                </a:rPr>
                <a:t> Dan Brown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2351807"/>
              <a:ext cx="23284354" cy="7618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6"/>
                </a:lnSpc>
                <a:spcBef>
                  <a:spcPct val="0"/>
                </a:spcBef>
              </a:pPr>
              <a:r>
                <a:rPr lang="en-US" sz="3004">
                  <a:solidFill>
                    <a:srgbClr val="2B2B2B"/>
                  </a:solidFill>
                  <a:latin typeface="Agrandir"/>
                  <a:ea typeface="Agrandir"/>
                  <a:cs typeface="Agrandir"/>
                  <a:sym typeface="Agrandir"/>
                </a:rPr>
                <a:t>Pałac w Trzebiechowie - rys historyczny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alphaModFix amt="50000"/>
          </a:blip>
          <a:srcRect/>
          <a:stretch>
            <a:fillRect/>
          </a:stretch>
        </p:blipFill>
        <p:spPr>
          <a:xfrm>
            <a:off x="-2318726" y="-376453"/>
            <a:ext cx="9743013" cy="170994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alphaModFix amt="25000"/>
          </a:blip>
          <a:srcRect/>
          <a:stretch>
            <a:fillRect/>
          </a:stretch>
        </p:blipFill>
        <p:spPr>
          <a:xfrm rot="-7199120">
            <a:off x="-2896988" y="-1002021"/>
            <a:ext cx="5793977" cy="5895448"/>
          </a:xfrm>
          <a:prstGeom prst="rect">
            <a:avLst/>
          </a:prstGeom>
        </p:spPr>
      </p:pic>
      <p:pic>
        <p:nvPicPr>
          <p:cNvPr id="8" name="Picture 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57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29650" y="4629150"/>
            <a:ext cx="1028700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pTgt spid="8"/>
                </p:tgtEl>
              </p:cBhvr>
            </p:cmd>
            <p:audio>
              <p:cMediaNode vol="100000" showWhenStopped="0">
                <p:cTn id="3"/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 rot="3203220">
            <a:off x="10055853" y="-265970"/>
            <a:ext cx="11814494" cy="124618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25000"/>
          </a:blip>
          <a:srcRect/>
          <a:stretch>
            <a:fillRect/>
          </a:stretch>
        </p:blipFill>
        <p:spPr>
          <a:xfrm rot="-5741405">
            <a:off x="8316155" y="8504485"/>
            <a:ext cx="4865516" cy="616878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-594218">
            <a:off x="517245" y="977156"/>
            <a:ext cx="9133796" cy="6806133"/>
          </a:xfrm>
          <a:custGeom>
            <a:avLst/>
            <a:gdLst/>
            <a:ahLst/>
            <a:cxnLst/>
            <a:rect l="l" t="t" r="r" b="b"/>
            <a:pathLst>
              <a:path w="9133796" h="6806133">
                <a:moveTo>
                  <a:pt x="0" y="0"/>
                </a:moveTo>
                <a:lnTo>
                  <a:pt x="9133796" y="0"/>
                </a:lnTo>
                <a:lnTo>
                  <a:pt x="9133796" y="6806132"/>
                </a:lnTo>
                <a:lnTo>
                  <a:pt x="0" y="68061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188" t="-114938" r="-10188" b="-36752"/>
            </a:stretch>
          </a:blipFill>
        </p:spPr>
      </p:sp>
      <p:sp>
        <p:nvSpPr>
          <p:cNvPr id="5" name="Freeform 5"/>
          <p:cNvSpPr/>
          <p:nvPr/>
        </p:nvSpPr>
        <p:spPr>
          <a:xfrm rot="608740">
            <a:off x="7883892" y="4064589"/>
            <a:ext cx="9575054" cy="5906689"/>
          </a:xfrm>
          <a:custGeom>
            <a:avLst/>
            <a:gdLst/>
            <a:ahLst/>
            <a:cxnLst/>
            <a:rect l="l" t="t" r="r" b="b"/>
            <a:pathLst>
              <a:path w="9575054" h="5906689">
                <a:moveTo>
                  <a:pt x="0" y="0"/>
                </a:moveTo>
                <a:lnTo>
                  <a:pt x="9575054" y="0"/>
                </a:lnTo>
                <a:lnTo>
                  <a:pt x="9575054" y="5906689"/>
                </a:lnTo>
                <a:lnTo>
                  <a:pt x="0" y="59066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47686" y="309563"/>
            <a:ext cx="7729865" cy="124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399"/>
              </a:lnSpc>
              <a:spcBef>
                <a:spcPct val="0"/>
              </a:spcBef>
            </a:pPr>
            <a:r>
              <a:rPr lang="en-US" sz="6999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1910r.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098168" y="2693431"/>
            <a:ext cx="7729865" cy="124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399"/>
              </a:lnSpc>
              <a:spcBef>
                <a:spcPct val="0"/>
              </a:spcBef>
            </a:pPr>
            <a:r>
              <a:rPr lang="en-US" sz="6999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ok. 1940r.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>
            <a:alphaModFix amt="25000"/>
          </a:blip>
          <a:srcRect/>
          <a:stretch>
            <a:fillRect/>
          </a:stretch>
        </p:blipFill>
        <p:spPr>
          <a:xfrm rot="-1425796">
            <a:off x="-4836105" y="-3855776"/>
            <a:ext cx="17005599" cy="18983681"/>
          </a:xfrm>
          <a:prstGeom prst="rect">
            <a:avLst/>
          </a:prstGeom>
        </p:spPr>
      </p:pic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>
          <a:xfrm>
            <a:off x="270763" y="194407"/>
            <a:ext cx="16865005" cy="948656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0" y="299687"/>
            <a:ext cx="15273430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2"/>
              </a:lnSpc>
              <a:spcBef>
                <a:spcPct val="0"/>
              </a:spcBef>
            </a:pPr>
            <a:r>
              <a:rPr lang="en-US" sz="4402" b="1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Otoczenie pałacu- zdjęcia Maciej Kozłowski</a:t>
            </a:r>
          </a:p>
        </p:txBody>
      </p:sp>
      <p:pic>
        <p:nvPicPr>
          <p:cNvPr id="5" name="vlog-music-beat-trailer-showreel-promo-background-intro-theme-274290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306800" y="89535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15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25000"/>
          </a:blip>
          <a:srcRect/>
          <a:stretch>
            <a:fillRect/>
          </a:stretch>
        </p:blipFill>
        <p:spPr>
          <a:xfrm rot="-1425796">
            <a:off x="-4836105" y="-3855776"/>
            <a:ext cx="17005599" cy="18983681"/>
          </a:xfrm>
          <a:prstGeom prst="rect">
            <a:avLst/>
          </a:prstGeom>
        </p:spPr>
      </p:pic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3081"/>
          <a:stretch>
            <a:fillRect/>
          </a:stretch>
        </p:blipFill>
        <p:spPr>
          <a:xfrm>
            <a:off x="1028700" y="1028700"/>
            <a:ext cx="16230600" cy="884837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0" y="-114300"/>
            <a:ext cx="15273430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82"/>
              </a:lnSpc>
              <a:spcBef>
                <a:spcPct val="0"/>
              </a:spcBef>
            </a:pPr>
            <a:r>
              <a:rPr lang="en-US" sz="4402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Zdjęcia- Kamil Mania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 rot="3203220">
            <a:off x="10055853" y="-265970"/>
            <a:ext cx="11814494" cy="124618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25000"/>
          </a:blip>
          <a:srcRect/>
          <a:stretch>
            <a:fillRect/>
          </a:stretch>
        </p:blipFill>
        <p:spPr>
          <a:xfrm rot="-5741405">
            <a:off x="8316155" y="8504485"/>
            <a:ext cx="4865516" cy="616878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3788392" y="223078"/>
            <a:ext cx="13921043" cy="9840844"/>
          </a:xfrm>
          <a:custGeom>
            <a:avLst/>
            <a:gdLst/>
            <a:ahLst/>
            <a:cxnLst/>
            <a:rect l="l" t="t" r="r" b="b"/>
            <a:pathLst>
              <a:path w="13921043" h="9840844">
                <a:moveTo>
                  <a:pt x="0" y="0"/>
                </a:moveTo>
                <a:lnTo>
                  <a:pt x="13921042" y="0"/>
                </a:lnTo>
                <a:lnTo>
                  <a:pt x="13921042" y="9840844"/>
                </a:lnTo>
                <a:lnTo>
                  <a:pt x="0" y="98408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88957" y="1973639"/>
            <a:ext cx="5594638" cy="917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79"/>
              </a:lnSpc>
              <a:spcBef>
                <a:spcPct val="0"/>
              </a:spcBef>
            </a:pPr>
            <a:r>
              <a:rPr lang="en-US" sz="5066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ok. 1945r.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 rot="3203220">
            <a:off x="10055853" y="-265970"/>
            <a:ext cx="11814494" cy="124618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25000"/>
          </a:blip>
          <a:srcRect/>
          <a:stretch>
            <a:fillRect/>
          </a:stretch>
        </p:blipFill>
        <p:spPr>
          <a:xfrm rot="-5741405">
            <a:off x="8316155" y="8504485"/>
            <a:ext cx="4865516" cy="616878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0338022" y="0"/>
            <a:ext cx="7949978" cy="5031893"/>
          </a:xfrm>
          <a:custGeom>
            <a:avLst/>
            <a:gdLst/>
            <a:ahLst/>
            <a:cxnLst/>
            <a:rect l="l" t="t" r="r" b="b"/>
            <a:pathLst>
              <a:path w="7949978" h="5031893">
                <a:moveTo>
                  <a:pt x="0" y="0"/>
                </a:moveTo>
                <a:lnTo>
                  <a:pt x="7949978" y="0"/>
                </a:lnTo>
                <a:lnTo>
                  <a:pt x="7949978" y="5031893"/>
                </a:lnTo>
                <a:lnTo>
                  <a:pt x="0" y="50318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18737" y="3412422"/>
            <a:ext cx="3926163" cy="6496953"/>
          </a:xfrm>
          <a:custGeom>
            <a:avLst/>
            <a:gdLst/>
            <a:ahLst/>
            <a:cxnLst/>
            <a:rect l="l" t="t" r="r" b="b"/>
            <a:pathLst>
              <a:path w="3926163" h="6496953">
                <a:moveTo>
                  <a:pt x="0" y="0"/>
                </a:moveTo>
                <a:lnTo>
                  <a:pt x="3926163" y="0"/>
                </a:lnTo>
                <a:lnTo>
                  <a:pt x="3926163" y="6496953"/>
                </a:lnTo>
                <a:lnTo>
                  <a:pt x="0" y="64969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359732" y="3276941"/>
            <a:ext cx="4784268" cy="6767916"/>
          </a:xfrm>
          <a:custGeom>
            <a:avLst/>
            <a:gdLst/>
            <a:ahLst/>
            <a:cxnLst/>
            <a:rect l="l" t="t" r="r" b="b"/>
            <a:pathLst>
              <a:path w="4784268" h="6767916">
                <a:moveTo>
                  <a:pt x="0" y="0"/>
                </a:moveTo>
                <a:lnTo>
                  <a:pt x="4784268" y="0"/>
                </a:lnTo>
                <a:lnTo>
                  <a:pt x="4784268" y="6767916"/>
                </a:lnTo>
                <a:lnTo>
                  <a:pt x="0" y="67679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325749" y="5143500"/>
            <a:ext cx="6933551" cy="4901357"/>
          </a:xfrm>
          <a:custGeom>
            <a:avLst/>
            <a:gdLst/>
            <a:ahLst/>
            <a:cxnLst/>
            <a:rect l="l" t="t" r="r" b="b"/>
            <a:pathLst>
              <a:path w="6933551" h="4901357">
                <a:moveTo>
                  <a:pt x="0" y="0"/>
                </a:moveTo>
                <a:lnTo>
                  <a:pt x="6933551" y="0"/>
                </a:lnTo>
                <a:lnTo>
                  <a:pt x="6933551" y="4901357"/>
                </a:lnTo>
                <a:lnTo>
                  <a:pt x="0" y="49013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79968" y="-190500"/>
            <a:ext cx="7729865" cy="3362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9"/>
              </a:lnSpc>
            </a:pPr>
            <a:r>
              <a:rPr lang="en-US" sz="6999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Pałac po II wojnie-</a:t>
            </a:r>
          </a:p>
          <a:p>
            <a:pPr marL="0" lvl="0" indent="0" algn="l">
              <a:lnSpc>
                <a:spcPts val="8399"/>
              </a:lnSpc>
              <a:spcBef>
                <a:spcPct val="0"/>
              </a:spcBef>
            </a:pPr>
            <a:r>
              <a:rPr lang="en-US" sz="6999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z archiwów mieszkańców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 rot="3203220">
            <a:off x="10055853" y="-265970"/>
            <a:ext cx="11814494" cy="124618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25000"/>
          </a:blip>
          <a:srcRect/>
          <a:stretch>
            <a:fillRect/>
          </a:stretch>
        </p:blipFill>
        <p:spPr>
          <a:xfrm rot="-5741405">
            <a:off x="8316155" y="8504485"/>
            <a:ext cx="4865516" cy="616878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321039">
            <a:off x="11437557" y="688190"/>
            <a:ext cx="5772463" cy="8832448"/>
          </a:xfrm>
          <a:custGeom>
            <a:avLst/>
            <a:gdLst/>
            <a:ahLst/>
            <a:cxnLst/>
            <a:rect l="l" t="t" r="r" b="b"/>
            <a:pathLst>
              <a:path w="5772463" h="8832448">
                <a:moveTo>
                  <a:pt x="0" y="0"/>
                </a:moveTo>
                <a:lnTo>
                  <a:pt x="5772463" y="0"/>
                </a:lnTo>
                <a:lnTo>
                  <a:pt x="5772463" y="8832448"/>
                </a:lnTo>
                <a:lnTo>
                  <a:pt x="0" y="88324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79968" y="3582740"/>
            <a:ext cx="4242442" cy="6513353"/>
          </a:xfrm>
          <a:custGeom>
            <a:avLst/>
            <a:gdLst/>
            <a:ahLst/>
            <a:cxnLst/>
            <a:rect l="l" t="t" r="r" b="b"/>
            <a:pathLst>
              <a:path w="4242442" h="6513353">
                <a:moveTo>
                  <a:pt x="0" y="0"/>
                </a:moveTo>
                <a:lnTo>
                  <a:pt x="4242441" y="0"/>
                </a:lnTo>
                <a:lnTo>
                  <a:pt x="4242441" y="6513352"/>
                </a:lnTo>
                <a:lnTo>
                  <a:pt x="0" y="65133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178521" y="3582740"/>
            <a:ext cx="5202570" cy="6187799"/>
          </a:xfrm>
          <a:custGeom>
            <a:avLst/>
            <a:gdLst/>
            <a:ahLst/>
            <a:cxnLst/>
            <a:rect l="l" t="t" r="r" b="b"/>
            <a:pathLst>
              <a:path w="5202570" h="6187799">
                <a:moveTo>
                  <a:pt x="0" y="0"/>
                </a:moveTo>
                <a:lnTo>
                  <a:pt x="5202570" y="0"/>
                </a:lnTo>
                <a:lnTo>
                  <a:pt x="5202570" y="6187799"/>
                </a:lnTo>
                <a:lnTo>
                  <a:pt x="0" y="61877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308" r="-4308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79968" y="-190500"/>
            <a:ext cx="7729865" cy="3362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9"/>
              </a:lnSpc>
            </a:pPr>
            <a:r>
              <a:rPr lang="en-US" sz="6999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Pałac po II wojnie-</a:t>
            </a:r>
          </a:p>
          <a:p>
            <a:pPr marL="0" lvl="0" indent="0" algn="l">
              <a:lnSpc>
                <a:spcPts val="8399"/>
              </a:lnSpc>
              <a:spcBef>
                <a:spcPct val="0"/>
              </a:spcBef>
            </a:pPr>
            <a:r>
              <a:rPr lang="en-US" sz="6999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z archiwów mieszkańców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 rot="3203220">
            <a:off x="10055853" y="-265970"/>
            <a:ext cx="11814494" cy="124618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25000"/>
          </a:blip>
          <a:srcRect/>
          <a:stretch>
            <a:fillRect/>
          </a:stretch>
        </p:blipFill>
        <p:spPr>
          <a:xfrm rot="-5741405">
            <a:off x="8316155" y="8504485"/>
            <a:ext cx="4865516" cy="616878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1849151" y="1709198"/>
            <a:ext cx="6217907" cy="7153095"/>
          </a:xfrm>
          <a:custGeom>
            <a:avLst/>
            <a:gdLst/>
            <a:ahLst/>
            <a:cxnLst/>
            <a:rect l="l" t="t" r="r" b="b"/>
            <a:pathLst>
              <a:path w="6217907" h="7153095">
                <a:moveTo>
                  <a:pt x="0" y="0"/>
                </a:moveTo>
                <a:lnTo>
                  <a:pt x="6217906" y="0"/>
                </a:lnTo>
                <a:lnTo>
                  <a:pt x="6217906" y="7153095"/>
                </a:lnTo>
                <a:lnTo>
                  <a:pt x="0" y="71530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516" b="-838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562686" y="1184400"/>
            <a:ext cx="6286464" cy="8949645"/>
          </a:xfrm>
          <a:custGeom>
            <a:avLst/>
            <a:gdLst/>
            <a:ahLst/>
            <a:cxnLst/>
            <a:rect l="l" t="t" r="r" b="b"/>
            <a:pathLst>
              <a:path w="6286464" h="8949645">
                <a:moveTo>
                  <a:pt x="0" y="0"/>
                </a:moveTo>
                <a:lnTo>
                  <a:pt x="6286465" y="0"/>
                </a:lnTo>
                <a:lnTo>
                  <a:pt x="6286465" y="8949645"/>
                </a:lnTo>
                <a:lnTo>
                  <a:pt x="0" y="89496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386" r="-338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685842" y="3602725"/>
            <a:ext cx="5266682" cy="7067058"/>
          </a:xfrm>
          <a:custGeom>
            <a:avLst/>
            <a:gdLst/>
            <a:ahLst/>
            <a:cxnLst/>
            <a:rect l="l" t="t" r="r" b="b"/>
            <a:pathLst>
              <a:path w="5266682" h="7067058">
                <a:moveTo>
                  <a:pt x="0" y="0"/>
                </a:moveTo>
                <a:lnTo>
                  <a:pt x="5266682" y="0"/>
                </a:lnTo>
                <a:lnTo>
                  <a:pt x="5266682" y="7067058"/>
                </a:lnTo>
                <a:lnTo>
                  <a:pt x="0" y="70670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021" r="-7021" b="-13320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79968" y="338138"/>
            <a:ext cx="7729865" cy="230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9"/>
              </a:lnSpc>
            </a:pPr>
            <a:r>
              <a:rPr lang="en-US" sz="6999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Kapitalny remont</a:t>
            </a:r>
          </a:p>
          <a:p>
            <a:pPr marL="0" lvl="0" indent="0" algn="l">
              <a:lnSpc>
                <a:spcPts val="8399"/>
              </a:lnSpc>
              <a:spcBef>
                <a:spcPct val="0"/>
              </a:spcBef>
            </a:pPr>
            <a:r>
              <a:rPr lang="en-US" sz="6999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1979-82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 rot="3203220">
            <a:off x="10055853" y="-265970"/>
            <a:ext cx="11814494" cy="124618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25000"/>
          </a:blip>
          <a:srcRect/>
          <a:stretch>
            <a:fillRect/>
          </a:stretch>
        </p:blipFill>
        <p:spPr>
          <a:xfrm rot="-5741405">
            <a:off x="8316155" y="8504485"/>
            <a:ext cx="4865516" cy="616878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595802" y="2250716"/>
            <a:ext cx="5783222" cy="7710963"/>
          </a:xfrm>
          <a:custGeom>
            <a:avLst/>
            <a:gdLst/>
            <a:ahLst/>
            <a:cxnLst/>
            <a:rect l="l" t="t" r="r" b="b"/>
            <a:pathLst>
              <a:path w="5783222" h="7710963">
                <a:moveTo>
                  <a:pt x="0" y="0"/>
                </a:moveTo>
                <a:lnTo>
                  <a:pt x="5783222" y="0"/>
                </a:lnTo>
                <a:lnTo>
                  <a:pt x="5783222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784222" y="2133284"/>
            <a:ext cx="5783222" cy="7710963"/>
          </a:xfrm>
          <a:custGeom>
            <a:avLst/>
            <a:gdLst/>
            <a:ahLst/>
            <a:cxnLst/>
            <a:rect l="l" t="t" r="r" b="b"/>
            <a:pathLst>
              <a:path w="5783222" h="7710963">
                <a:moveTo>
                  <a:pt x="0" y="0"/>
                </a:moveTo>
                <a:lnTo>
                  <a:pt x="5783222" y="0"/>
                </a:lnTo>
                <a:lnTo>
                  <a:pt x="5783222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768277" y="2109480"/>
            <a:ext cx="5783222" cy="7710963"/>
          </a:xfrm>
          <a:custGeom>
            <a:avLst/>
            <a:gdLst/>
            <a:ahLst/>
            <a:cxnLst/>
            <a:rect l="l" t="t" r="r" b="b"/>
            <a:pathLst>
              <a:path w="5783222" h="7710963">
                <a:moveTo>
                  <a:pt x="0" y="0"/>
                </a:moveTo>
                <a:lnTo>
                  <a:pt x="5783222" y="0"/>
                </a:lnTo>
                <a:lnTo>
                  <a:pt x="5783222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79968" y="338138"/>
            <a:ext cx="7729865" cy="230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9"/>
              </a:lnSpc>
            </a:pPr>
            <a:r>
              <a:rPr lang="en-US" sz="6999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Kapitalny remont</a:t>
            </a:r>
          </a:p>
          <a:p>
            <a:pPr marL="0" lvl="0" indent="0" algn="l">
              <a:lnSpc>
                <a:spcPts val="8399"/>
              </a:lnSpc>
              <a:spcBef>
                <a:spcPct val="0"/>
              </a:spcBef>
            </a:pPr>
            <a:r>
              <a:rPr lang="en-US" sz="6999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1979-82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 rot="3203220">
            <a:off x="10055853" y="-265970"/>
            <a:ext cx="11814494" cy="124618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25000"/>
          </a:blip>
          <a:srcRect/>
          <a:stretch>
            <a:fillRect/>
          </a:stretch>
        </p:blipFill>
        <p:spPr>
          <a:xfrm rot="-5741405">
            <a:off x="8316155" y="8504485"/>
            <a:ext cx="4865516" cy="616878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570087" y="-899258"/>
            <a:ext cx="16830384" cy="12837545"/>
          </a:xfrm>
          <a:custGeom>
            <a:avLst/>
            <a:gdLst/>
            <a:ahLst/>
            <a:cxnLst/>
            <a:rect l="l" t="t" r="r" b="b"/>
            <a:pathLst>
              <a:path w="16830384" h="12837545">
                <a:moveTo>
                  <a:pt x="0" y="0"/>
                </a:moveTo>
                <a:lnTo>
                  <a:pt x="16830384" y="0"/>
                </a:lnTo>
                <a:lnTo>
                  <a:pt x="16830384" y="12837545"/>
                </a:lnTo>
                <a:lnTo>
                  <a:pt x="0" y="128375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785" t="-59161" r="-22648" b="-67195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70087" y="466877"/>
            <a:ext cx="5171668" cy="561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36"/>
              </a:lnSpc>
              <a:spcBef>
                <a:spcPct val="0"/>
              </a:spcBef>
            </a:pPr>
            <a:r>
              <a:rPr lang="en-US" sz="3114" b="1">
                <a:solidFill>
                  <a:srgbClr val="000000"/>
                </a:solidFill>
                <a:latin typeface="Agrandir Bold"/>
                <a:ea typeface="Agrandir Bold"/>
                <a:cs typeface="Agrandir Bold"/>
                <a:sym typeface="Agrandir Bold"/>
              </a:rPr>
              <a:t>Otwarcie szkoły  1982r.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 rot="-5741405">
            <a:off x="1545251" y="-2272231"/>
            <a:ext cx="11092698" cy="1406395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477049" y="8329073"/>
            <a:ext cx="8650990" cy="4853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77"/>
              </a:lnSpc>
            </a:pPr>
            <a:r>
              <a:rPr lang="en-US" sz="5148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Opracowała:</a:t>
            </a:r>
          </a:p>
          <a:p>
            <a:pPr algn="l">
              <a:lnSpc>
                <a:spcPts val="6177"/>
              </a:lnSpc>
            </a:pPr>
            <a:r>
              <a:rPr lang="en-US" sz="5148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 Joanna Urbańska-Marcinek</a:t>
            </a:r>
          </a:p>
          <a:p>
            <a:pPr algn="l">
              <a:lnSpc>
                <a:spcPts val="6177"/>
              </a:lnSpc>
            </a:pPr>
            <a:endParaRPr lang="en-US" sz="5148">
              <a:solidFill>
                <a:srgbClr val="2B2B2B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l">
              <a:lnSpc>
                <a:spcPts val="9400"/>
              </a:lnSpc>
            </a:pPr>
            <a:endParaRPr lang="en-US" sz="5148">
              <a:solidFill>
                <a:srgbClr val="2B2B2B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marL="0" lvl="0" indent="0" algn="l">
              <a:lnSpc>
                <a:spcPts val="9400"/>
              </a:lnSpc>
              <a:spcBef>
                <a:spcPct val="0"/>
              </a:spcBef>
            </a:pPr>
            <a:endParaRPr lang="en-US" sz="5148">
              <a:solidFill>
                <a:srgbClr val="2B2B2B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71311" y="715204"/>
            <a:ext cx="12502709" cy="6525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8"/>
              </a:lnSpc>
            </a:pPr>
            <a:r>
              <a:rPr lang="en-US" sz="3482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Bibliografia:</a:t>
            </a:r>
          </a:p>
          <a:p>
            <a:pPr algn="ctr">
              <a:lnSpc>
                <a:spcPts val="4178"/>
              </a:lnSpc>
            </a:pPr>
            <a:endParaRPr lang="en-US" sz="3482">
              <a:solidFill>
                <a:srgbClr val="2B2B2B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ctr">
              <a:lnSpc>
                <a:spcPts val="4178"/>
              </a:lnSpc>
            </a:pPr>
            <a:r>
              <a:rPr lang="en-US" sz="3482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Pałace i Parki Środkowego Nadodrza</a:t>
            </a:r>
          </a:p>
          <a:p>
            <a:pPr algn="ctr">
              <a:lnSpc>
                <a:spcPts val="4178"/>
              </a:lnSpc>
            </a:pPr>
            <a:endParaRPr lang="en-US" sz="3482">
              <a:solidFill>
                <a:srgbClr val="2B2B2B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ctr">
              <a:lnSpc>
                <a:spcPts val="4178"/>
              </a:lnSpc>
            </a:pPr>
            <a:r>
              <a:rPr lang="en-US" sz="3482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Muzeum Ziemi Międzyrzeckiej im. Alfa Kowalskiego </a:t>
            </a:r>
          </a:p>
          <a:p>
            <a:pPr algn="ctr">
              <a:lnSpc>
                <a:spcPts val="4178"/>
              </a:lnSpc>
            </a:pPr>
            <a:endParaRPr lang="en-US" sz="3482">
              <a:solidFill>
                <a:srgbClr val="2B2B2B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ctr">
              <a:lnSpc>
                <a:spcPts val="4178"/>
              </a:lnSpc>
            </a:pPr>
            <a:r>
              <a:rPr lang="en-US" sz="3482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Narodowy Instytut Dziedzictwa</a:t>
            </a:r>
          </a:p>
          <a:p>
            <a:pPr algn="ctr">
              <a:lnSpc>
                <a:spcPts val="4178"/>
              </a:lnSpc>
            </a:pPr>
            <a:endParaRPr lang="en-US" sz="3482">
              <a:solidFill>
                <a:srgbClr val="2B2B2B"/>
              </a:solidFill>
              <a:latin typeface="Agrandir"/>
              <a:ea typeface="Agrandir"/>
              <a:cs typeface="Agrandir"/>
              <a:sym typeface="Agrandir"/>
            </a:endParaRPr>
          </a:p>
          <a:p>
            <a:pPr algn="ctr">
              <a:lnSpc>
                <a:spcPts val="4178"/>
              </a:lnSpc>
            </a:pPr>
            <a:r>
              <a:rPr lang="en-US" sz="3482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Zdjęcia z prywatnych archiwów mieszkańców Trzebiechowa</a:t>
            </a:r>
          </a:p>
          <a:p>
            <a:pPr algn="ctr">
              <a:lnSpc>
                <a:spcPts val="4178"/>
              </a:lnSpc>
            </a:pPr>
            <a:r>
              <a:rPr lang="en-US" sz="3482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oraz archiwów szkoły podstawowej</a:t>
            </a:r>
          </a:p>
          <a:p>
            <a:pPr algn="ctr">
              <a:lnSpc>
                <a:spcPts val="9435"/>
              </a:lnSpc>
              <a:spcBef>
                <a:spcPct val="0"/>
              </a:spcBef>
            </a:pPr>
            <a:endParaRPr lang="en-US" sz="3482">
              <a:solidFill>
                <a:srgbClr val="2B2B2B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 rot="3203220">
            <a:off x="10055853" y="-265970"/>
            <a:ext cx="11814494" cy="124618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25000"/>
          </a:blip>
          <a:srcRect/>
          <a:stretch>
            <a:fillRect/>
          </a:stretch>
        </p:blipFill>
        <p:spPr>
          <a:xfrm rot="-5741405">
            <a:off x="8316155" y="8504485"/>
            <a:ext cx="4865516" cy="616878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68476" y="2469596"/>
            <a:ext cx="7674071" cy="7674071"/>
          </a:xfrm>
          <a:custGeom>
            <a:avLst/>
            <a:gdLst/>
            <a:ahLst/>
            <a:cxnLst/>
            <a:rect l="l" t="t" r="r" b="b"/>
            <a:pathLst>
              <a:path w="7674071" h="7674071">
                <a:moveTo>
                  <a:pt x="0" y="0"/>
                </a:moveTo>
                <a:lnTo>
                  <a:pt x="7674071" y="0"/>
                </a:lnTo>
                <a:lnTo>
                  <a:pt x="7674071" y="7674071"/>
                </a:lnTo>
                <a:lnTo>
                  <a:pt x="0" y="76740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60924" y="575933"/>
            <a:ext cx="7729865" cy="124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399"/>
              </a:lnSpc>
              <a:spcBef>
                <a:spcPct val="0"/>
              </a:spcBef>
            </a:pPr>
            <a:r>
              <a:rPr lang="en-US" sz="6999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Ród von Troschke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303158" y="2944307"/>
            <a:ext cx="8956142" cy="6534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9"/>
              </a:lnSpc>
            </a:pPr>
            <a:r>
              <a:rPr lang="en-US" sz="6999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Konrad von Troschke-</a:t>
            </a:r>
          </a:p>
          <a:p>
            <a:pPr marL="0" lvl="0" indent="0" algn="l">
              <a:lnSpc>
                <a:spcPts val="8399"/>
              </a:lnSpc>
              <a:spcBef>
                <a:spcPct val="0"/>
              </a:spcBef>
            </a:pPr>
            <a:r>
              <a:rPr lang="en-US" sz="6999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dzięki jego staraniom Trzebiechów otrzymał prawa miejskie XVIIIw.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067228"/>
            <a:ext cx="6051106" cy="5478220"/>
            <a:chOff x="0" y="0"/>
            <a:chExt cx="5580380" cy="5052060"/>
          </a:xfrm>
        </p:grpSpPr>
        <p:sp>
          <p:nvSpPr>
            <p:cNvPr id="3" name="Freeform 3"/>
            <p:cNvSpPr/>
            <p:nvPr/>
          </p:nvSpPr>
          <p:spPr>
            <a:xfrm>
              <a:off x="-635000" y="-673100"/>
              <a:ext cx="6488430" cy="6027420"/>
            </a:xfrm>
            <a:custGeom>
              <a:avLst/>
              <a:gdLst/>
              <a:ahLst/>
              <a:cxnLst/>
              <a:rect l="l" t="t" r="r" b="b"/>
              <a:pathLst>
                <a:path w="6488430" h="6027420">
                  <a:moveTo>
                    <a:pt x="5344160" y="1055370"/>
                  </a:moveTo>
                  <a:cubicBezTo>
                    <a:pt x="4573270" y="651510"/>
                    <a:pt x="3856990" y="1112520"/>
                    <a:pt x="3284220" y="1112520"/>
                  </a:cubicBezTo>
                  <a:cubicBezTo>
                    <a:pt x="2839720" y="1112520"/>
                    <a:pt x="2001520" y="0"/>
                    <a:pt x="1000760" y="1314450"/>
                  </a:cubicBezTo>
                  <a:cubicBezTo>
                    <a:pt x="0" y="2628900"/>
                    <a:pt x="1247140" y="3865880"/>
                    <a:pt x="2368550" y="4946650"/>
                  </a:cubicBezTo>
                  <a:cubicBezTo>
                    <a:pt x="3489960" y="6027420"/>
                    <a:pt x="5013960" y="6009640"/>
                    <a:pt x="5894070" y="4725670"/>
                  </a:cubicBezTo>
                  <a:cubicBezTo>
                    <a:pt x="6488430" y="3859530"/>
                    <a:pt x="6229350" y="1520190"/>
                    <a:pt x="5344160" y="1055370"/>
                  </a:cubicBezTo>
                  <a:close/>
                </a:path>
              </a:pathLst>
            </a:custGeom>
            <a:blipFill>
              <a:blip r:embed="rId2"/>
              <a:stretch>
                <a:fillRect l="-10356" r="-10356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2198278" y="3604183"/>
            <a:ext cx="6312869" cy="5514536"/>
            <a:chOff x="0" y="0"/>
            <a:chExt cx="5975350" cy="5219700"/>
          </a:xfrm>
        </p:grpSpPr>
        <p:sp>
          <p:nvSpPr>
            <p:cNvPr id="5" name="Freeform 5"/>
            <p:cNvSpPr/>
            <p:nvPr/>
          </p:nvSpPr>
          <p:spPr>
            <a:xfrm>
              <a:off x="-519430" y="-910590"/>
              <a:ext cx="7381240" cy="6188710"/>
            </a:xfrm>
            <a:custGeom>
              <a:avLst/>
              <a:gdLst/>
              <a:ahLst/>
              <a:cxnLst/>
              <a:rect l="l" t="t" r="r" b="b"/>
              <a:pathLst>
                <a:path w="7381240" h="6188710">
                  <a:moveTo>
                    <a:pt x="2861310" y="5034280"/>
                  </a:moveTo>
                  <a:cubicBezTo>
                    <a:pt x="4353560" y="5034280"/>
                    <a:pt x="3549650" y="6188710"/>
                    <a:pt x="5092700" y="6121400"/>
                  </a:cubicBezTo>
                  <a:cubicBezTo>
                    <a:pt x="6408420" y="6064250"/>
                    <a:pt x="7381240" y="3489960"/>
                    <a:pt x="5207000" y="2288540"/>
                  </a:cubicBezTo>
                  <a:cubicBezTo>
                    <a:pt x="3470910" y="1328420"/>
                    <a:pt x="629920" y="0"/>
                    <a:pt x="1029970" y="1830070"/>
                  </a:cubicBezTo>
                  <a:cubicBezTo>
                    <a:pt x="1430020" y="3660140"/>
                    <a:pt x="0" y="4232910"/>
                    <a:pt x="744220" y="5205730"/>
                  </a:cubicBezTo>
                  <a:cubicBezTo>
                    <a:pt x="1488440" y="6178550"/>
                    <a:pt x="1544320" y="5034280"/>
                    <a:pt x="2861310" y="5034280"/>
                  </a:cubicBezTo>
                  <a:close/>
                </a:path>
              </a:pathLst>
            </a:custGeom>
            <a:blipFill>
              <a:blip r:embed="rId3"/>
              <a:stretch>
                <a:fillRect l="-8214" r="-8214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6051106" y="3917970"/>
            <a:ext cx="6732386" cy="5627478"/>
            <a:chOff x="0" y="0"/>
            <a:chExt cx="4983480" cy="41656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83480" cy="4165600"/>
            </a:xfrm>
            <a:custGeom>
              <a:avLst/>
              <a:gdLst/>
              <a:ahLst/>
              <a:cxnLst/>
              <a:rect l="l" t="t" r="r" b="b"/>
              <a:pathLst>
                <a:path w="4983480" h="4165600">
                  <a:moveTo>
                    <a:pt x="4537710" y="1230630"/>
                  </a:moveTo>
                  <a:cubicBezTo>
                    <a:pt x="4786630" y="1244600"/>
                    <a:pt x="4983480" y="1416050"/>
                    <a:pt x="4980940" y="1680210"/>
                  </a:cubicBezTo>
                  <a:cubicBezTo>
                    <a:pt x="4978400" y="1931670"/>
                    <a:pt x="4773930" y="2134870"/>
                    <a:pt x="4521200" y="2134870"/>
                  </a:cubicBezTo>
                  <a:cubicBezTo>
                    <a:pt x="4309110" y="2160270"/>
                    <a:pt x="3896360" y="2302510"/>
                    <a:pt x="4067810" y="2602230"/>
                  </a:cubicBezTo>
                  <a:cubicBezTo>
                    <a:pt x="4150360" y="2747010"/>
                    <a:pt x="4258310" y="2820670"/>
                    <a:pt x="4262120" y="3002280"/>
                  </a:cubicBezTo>
                  <a:cubicBezTo>
                    <a:pt x="4268470" y="3300730"/>
                    <a:pt x="3977640" y="3577590"/>
                    <a:pt x="3675380" y="3503930"/>
                  </a:cubicBezTo>
                  <a:cubicBezTo>
                    <a:pt x="3590290" y="3483610"/>
                    <a:pt x="3510280" y="3441700"/>
                    <a:pt x="3430270" y="3408680"/>
                  </a:cubicBezTo>
                  <a:cubicBezTo>
                    <a:pt x="3075940" y="3260090"/>
                    <a:pt x="2683510" y="3318510"/>
                    <a:pt x="2367280" y="3531870"/>
                  </a:cubicBezTo>
                  <a:cubicBezTo>
                    <a:pt x="2100580" y="3710940"/>
                    <a:pt x="1905000" y="3990340"/>
                    <a:pt x="1581150" y="4075430"/>
                  </a:cubicBezTo>
                  <a:cubicBezTo>
                    <a:pt x="1236980" y="4165600"/>
                    <a:pt x="855980" y="4089400"/>
                    <a:pt x="582930" y="3858260"/>
                  </a:cubicBezTo>
                  <a:cubicBezTo>
                    <a:pt x="349250" y="3657600"/>
                    <a:pt x="199390" y="3355340"/>
                    <a:pt x="201930" y="3048000"/>
                  </a:cubicBezTo>
                  <a:cubicBezTo>
                    <a:pt x="204470" y="2724150"/>
                    <a:pt x="365760" y="2429510"/>
                    <a:pt x="425450" y="2115820"/>
                  </a:cubicBezTo>
                  <a:cubicBezTo>
                    <a:pt x="459740" y="1931670"/>
                    <a:pt x="459740" y="1732280"/>
                    <a:pt x="393700" y="1554480"/>
                  </a:cubicBezTo>
                  <a:cubicBezTo>
                    <a:pt x="326390" y="1377950"/>
                    <a:pt x="177800" y="1267460"/>
                    <a:pt x="90170" y="1104900"/>
                  </a:cubicBezTo>
                  <a:cubicBezTo>
                    <a:pt x="33020" y="999490"/>
                    <a:pt x="0" y="877570"/>
                    <a:pt x="0" y="749300"/>
                  </a:cubicBezTo>
                  <a:cubicBezTo>
                    <a:pt x="0" y="335280"/>
                    <a:pt x="335280" y="0"/>
                    <a:pt x="749300" y="0"/>
                  </a:cubicBezTo>
                  <a:cubicBezTo>
                    <a:pt x="866140" y="0"/>
                    <a:pt x="982980" y="27940"/>
                    <a:pt x="1087120" y="80010"/>
                  </a:cubicBezTo>
                  <a:cubicBezTo>
                    <a:pt x="1272540" y="173990"/>
                    <a:pt x="1386840" y="354330"/>
                    <a:pt x="1570990" y="452120"/>
                  </a:cubicBezTo>
                  <a:cubicBezTo>
                    <a:pt x="1879600" y="615950"/>
                    <a:pt x="2148840" y="523240"/>
                    <a:pt x="2468880" y="466090"/>
                  </a:cubicBezTo>
                  <a:cubicBezTo>
                    <a:pt x="2672080" y="429260"/>
                    <a:pt x="2931160" y="431800"/>
                    <a:pt x="3117850" y="532130"/>
                  </a:cubicBezTo>
                  <a:cubicBezTo>
                    <a:pt x="3272790" y="614680"/>
                    <a:pt x="3361690" y="786130"/>
                    <a:pt x="3441700" y="934720"/>
                  </a:cubicBezTo>
                  <a:cubicBezTo>
                    <a:pt x="3662680" y="1341120"/>
                    <a:pt x="4132580" y="1210310"/>
                    <a:pt x="4523740" y="1229360"/>
                  </a:cubicBezTo>
                  <a:cubicBezTo>
                    <a:pt x="4530090" y="1229360"/>
                    <a:pt x="4533900" y="1230630"/>
                    <a:pt x="4537710" y="1230630"/>
                  </a:cubicBezTo>
                  <a:close/>
                </a:path>
              </a:pathLst>
            </a:custGeom>
            <a:blipFill>
              <a:blip r:embed="rId4"/>
              <a:stretch>
                <a:fillRect l="-5107" r="-5107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930182" y="8603426"/>
            <a:ext cx="4057650" cy="439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1581414" y="241858"/>
            <a:ext cx="15945035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99"/>
              </a:lnSpc>
              <a:spcBef>
                <a:spcPct val="0"/>
              </a:spcBef>
            </a:pPr>
            <a:r>
              <a:rPr lang="en-US" sz="6999" dirty="0" err="1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Budowa</a:t>
            </a:r>
            <a:r>
              <a:rPr lang="en-US" sz="6999" dirty="0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6999" dirty="0" err="1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siedziby</a:t>
            </a:r>
            <a:r>
              <a:rPr lang="en-US" sz="6999" dirty="0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  </a:t>
            </a:r>
            <a:r>
              <a:rPr lang="en-US" sz="6999" dirty="0" err="1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rodu</a:t>
            </a:r>
            <a:r>
              <a:rPr lang="en-US" sz="6999" dirty="0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 XVI </a:t>
            </a:r>
            <a:r>
              <a:rPr lang="en-US" sz="6999" dirty="0" err="1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lub</a:t>
            </a:r>
            <a:r>
              <a:rPr lang="en-US" sz="6999" dirty="0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 XVII w.- </a:t>
            </a:r>
            <a:r>
              <a:rPr lang="en-US" sz="6999" dirty="0" err="1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najstarsza</a:t>
            </a:r>
            <a:r>
              <a:rPr lang="en-US" sz="6999" dirty="0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6999" dirty="0" err="1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część</a:t>
            </a:r>
            <a:r>
              <a:rPr lang="en-US" sz="6999" dirty="0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  </a:t>
            </a:r>
            <a:r>
              <a:rPr lang="en-US" sz="6999" dirty="0" err="1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pałacu</a:t>
            </a:r>
            <a:r>
              <a:rPr lang="en-US" sz="6999" dirty="0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6999" dirty="0" smtClean="0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–</a:t>
            </a:r>
            <a:r>
              <a:rPr lang="en-US" sz="6999" dirty="0" err="1" smtClean="0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piwnice</a:t>
            </a:r>
            <a:r>
              <a:rPr lang="pl-PL" sz="6999" dirty="0" smtClean="0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.</a:t>
            </a:r>
            <a:endParaRPr lang="en-US" sz="6999" dirty="0">
              <a:solidFill>
                <a:srgbClr val="2B2B2B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 rot="3203220">
            <a:off x="10055853" y="-265970"/>
            <a:ext cx="11814494" cy="124618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25000"/>
          </a:blip>
          <a:srcRect/>
          <a:stretch>
            <a:fillRect/>
          </a:stretch>
        </p:blipFill>
        <p:spPr>
          <a:xfrm rot="-5741405">
            <a:off x="8316155" y="8504485"/>
            <a:ext cx="4865516" cy="616878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2530559" y="0"/>
            <a:ext cx="15289103" cy="9713754"/>
          </a:xfrm>
          <a:custGeom>
            <a:avLst/>
            <a:gdLst/>
            <a:ahLst/>
            <a:cxnLst/>
            <a:rect l="l" t="t" r="r" b="b"/>
            <a:pathLst>
              <a:path w="15289103" h="9713754">
                <a:moveTo>
                  <a:pt x="0" y="0"/>
                </a:moveTo>
                <a:lnTo>
                  <a:pt x="15289103" y="0"/>
                </a:lnTo>
                <a:lnTo>
                  <a:pt x="15289103" y="9713754"/>
                </a:lnTo>
                <a:lnTo>
                  <a:pt x="0" y="97137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558135" y="8568814"/>
            <a:ext cx="7729865" cy="1881211"/>
            <a:chOff x="0" y="0"/>
            <a:chExt cx="10306486" cy="2508281"/>
          </a:xfrm>
        </p:grpSpPr>
        <p:sp>
          <p:nvSpPr>
            <p:cNvPr id="6" name="TextBox 6"/>
            <p:cNvSpPr txBox="1"/>
            <p:nvPr/>
          </p:nvSpPr>
          <p:spPr>
            <a:xfrm>
              <a:off x="0" y="-190500"/>
              <a:ext cx="10306486" cy="1600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399"/>
                </a:lnSpc>
                <a:spcBef>
                  <a:spcPct val="0"/>
                </a:spcBef>
              </a:pPr>
              <a:r>
                <a:rPr lang="en-US" sz="6999">
                  <a:solidFill>
                    <a:srgbClr val="2B2B2B"/>
                  </a:solidFill>
                  <a:latin typeface="Agrandir"/>
                  <a:ea typeface="Agrandir"/>
                  <a:cs typeface="Agrandir"/>
                  <a:sym typeface="Agrandir"/>
                </a:rPr>
                <a:t>1895r.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862910"/>
              <a:ext cx="10306486" cy="6453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 rot="3203220">
            <a:off x="10055853" y="-265970"/>
            <a:ext cx="11814494" cy="124618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25000"/>
          </a:blip>
          <a:srcRect/>
          <a:stretch>
            <a:fillRect/>
          </a:stretch>
        </p:blipFill>
        <p:spPr>
          <a:xfrm rot="-5741405">
            <a:off x="8316155" y="8504485"/>
            <a:ext cx="4865516" cy="616878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028700" y="0"/>
            <a:ext cx="15903293" cy="10109070"/>
          </a:xfrm>
          <a:custGeom>
            <a:avLst/>
            <a:gdLst/>
            <a:ahLst/>
            <a:cxnLst/>
            <a:rect l="l" t="t" r="r" b="b"/>
            <a:pathLst>
              <a:path w="15903293" h="10109070">
                <a:moveTo>
                  <a:pt x="0" y="0"/>
                </a:moveTo>
                <a:lnTo>
                  <a:pt x="15903293" y="0"/>
                </a:lnTo>
                <a:lnTo>
                  <a:pt x="15903293" y="10109070"/>
                </a:lnTo>
                <a:lnTo>
                  <a:pt x="0" y="101090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558135" y="8568814"/>
            <a:ext cx="7729865" cy="1881211"/>
            <a:chOff x="0" y="0"/>
            <a:chExt cx="10306486" cy="2508281"/>
          </a:xfrm>
        </p:grpSpPr>
        <p:sp>
          <p:nvSpPr>
            <p:cNvPr id="6" name="TextBox 6"/>
            <p:cNvSpPr txBox="1"/>
            <p:nvPr/>
          </p:nvSpPr>
          <p:spPr>
            <a:xfrm>
              <a:off x="0" y="-190500"/>
              <a:ext cx="10306486" cy="1600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399"/>
                </a:lnSpc>
                <a:spcBef>
                  <a:spcPct val="0"/>
                </a:spcBef>
              </a:pPr>
              <a:r>
                <a:rPr lang="en-US" sz="6999">
                  <a:solidFill>
                    <a:srgbClr val="2B2B2B"/>
                  </a:solidFill>
                  <a:latin typeface="Agrandir"/>
                  <a:ea typeface="Agrandir"/>
                  <a:cs typeface="Agrandir"/>
                  <a:sym typeface="Agrandir"/>
                </a:rPr>
                <a:t>1908r.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862910"/>
              <a:ext cx="10306486" cy="6453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 rot="3203220">
            <a:off x="10055853" y="-265970"/>
            <a:ext cx="11814494" cy="12461864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-434317">
            <a:off x="18777" y="2655293"/>
            <a:ext cx="8846959" cy="4976415"/>
          </a:xfrm>
          <a:custGeom>
            <a:avLst/>
            <a:gdLst/>
            <a:ahLst/>
            <a:cxnLst/>
            <a:rect l="l" t="t" r="r" b="b"/>
            <a:pathLst>
              <a:path w="8846959" h="4976415">
                <a:moveTo>
                  <a:pt x="0" y="0"/>
                </a:moveTo>
                <a:lnTo>
                  <a:pt x="8846959" y="0"/>
                </a:lnTo>
                <a:lnTo>
                  <a:pt x="8846959" y="4976414"/>
                </a:lnTo>
                <a:lnTo>
                  <a:pt x="0" y="49764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829625" y="3464358"/>
            <a:ext cx="8930931" cy="5793942"/>
          </a:xfrm>
          <a:custGeom>
            <a:avLst/>
            <a:gdLst/>
            <a:ahLst/>
            <a:cxnLst/>
            <a:rect l="l" t="t" r="r" b="b"/>
            <a:pathLst>
              <a:path w="8930931" h="5793942">
                <a:moveTo>
                  <a:pt x="0" y="0"/>
                </a:moveTo>
                <a:lnTo>
                  <a:pt x="8930931" y="0"/>
                </a:lnTo>
                <a:lnTo>
                  <a:pt x="8930931" y="5793942"/>
                </a:lnTo>
                <a:lnTo>
                  <a:pt x="0" y="57939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0" y="106677"/>
            <a:ext cx="10768437" cy="2230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52"/>
              </a:lnSpc>
              <a:spcBef>
                <a:spcPct val="0"/>
              </a:spcBef>
            </a:pPr>
            <a:r>
              <a:rPr lang="en-US" sz="4627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Rozbudowa pałacu przez księcia Heinricha LXIII i Eleonorę zu Stolberg-Weringerode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633898" y="9124950"/>
            <a:ext cx="3671183" cy="1531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52"/>
              </a:lnSpc>
            </a:pPr>
            <a:r>
              <a:rPr lang="en-US" sz="4627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ok. 1875r.</a:t>
            </a:r>
          </a:p>
          <a:p>
            <a:pPr algn="ctr">
              <a:lnSpc>
                <a:spcPts val="5552"/>
              </a:lnSpc>
              <a:spcBef>
                <a:spcPct val="0"/>
              </a:spcBef>
            </a:pPr>
            <a:endParaRPr lang="en-US" sz="4627">
              <a:solidFill>
                <a:srgbClr val="2B2B2B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 rot="-5741405">
            <a:off x="8316155" y="8504485"/>
            <a:ext cx="4865516" cy="616878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425665" y="2047367"/>
            <a:ext cx="4906708" cy="6631490"/>
          </a:xfrm>
          <a:custGeom>
            <a:avLst/>
            <a:gdLst/>
            <a:ahLst/>
            <a:cxnLst/>
            <a:rect l="l" t="t" r="r" b="b"/>
            <a:pathLst>
              <a:path w="4906708" h="6631490">
                <a:moveTo>
                  <a:pt x="0" y="0"/>
                </a:moveTo>
                <a:lnTo>
                  <a:pt x="4906707" y="0"/>
                </a:lnTo>
                <a:lnTo>
                  <a:pt x="4906707" y="6631489"/>
                </a:lnTo>
                <a:lnTo>
                  <a:pt x="0" y="66314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748913" y="1574960"/>
            <a:ext cx="4274180" cy="6877545"/>
          </a:xfrm>
          <a:custGeom>
            <a:avLst/>
            <a:gdLst/>
            <a:ahLst/>
            <a:cxnLst/>
            <a:rect l="l" t="t" r="r" b="b"/>
            <a:pathLst>
              <a:path w="4274180" h="6877545">
                <a:moveTo>
                  <a:pt x="0" y="0"/>
                </a:moveTo>
                <a:lnTo>
                  <a:pt x="4274180" y="0"/>
                </a:lnTo>
                <a:lnTo>
                  <a:pt x="4274180" y="6877545"/>
                </a:lnTo>
                <a:lnTo>
                  <a:pt x="0" y="68775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859415" y="276586"/>
            <a:ext cx="7542694" cy="1212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196"/>
              </a:lnSpc>
              <a:spcBef>
                <a:spcPct val="0"/>
              </a:spcBef>
            </a:pPr>
            <a:r>
              <a:rPr lang="en-US" sz="6830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Ród von Reuss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35689" y="1882957"/>
            <a:ext cx="7542694" cy="495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51"/>
              </a:lnSpc>
            </a:pPr>
            <a:endParaRPr/>
          </a:p>
        </p:txBody>
      </p:sp>
      <p:grpSp>
        <p:nvGrpSpPr>
          <p:cNvPr id="7" name="Group 7"/>
          <p:cNvGrpSpPr/>
          <p:nvPr/>
        </p:nvGrpSpPr>
        <p:grpSpPr>
          <a:xfrm>
            <a:off x="1028700" y="9151263"/>
            <a:ext cx="5700637" cy="1387360"/>
            <a:chOff x="0" y="0"/>
            <a:chExt cx="7600849" cy="1849813"/>
          </a:xfrm>
        </p:grpSpPr>
        <p:sp>
          <p:nvSpPr>
            <p:cNvPr id="8" name="TextBox 8"/>
            <p:cNvSpPr txBox="1"/>
            <p:nvPr/>
          </p:nvSpPr>
          <p:spPr>
            <a:xfrm>
              <a:off x="0" y="-152400"/>
              <a:ext cx="7600849" cy="1192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194"/>
                </a:lnSpc>
                <a:spcBef>
                  <a:spcPct val="0"/>
                </a:spcBef>
              </a:pPr>
              <a:r>
                <a:rPr lang="en-US" sz="5162">
                  <a:solidFill>
                    <a:srgbClr val="2B2B2B"/>
                  </a:solidFill>
                  <a:latin typeface="Agrandir"/>
                  <a:ea typeface="Agrandir"/>
                  <a:cs typeface="Agrandir"/>
                  <a:sym typeface="Agrandir"/>
                </a:rPr>
                <a:t>Książe Henryk VII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379457"/>
              <a:ext cx="7600849" cy="470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84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8630762" y="8629650"/>
            <a:ext cx="9818792" cy="156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76"/>
              </a:lnSpc>
              <a:spcBef>
                <a:spcPct val="0"/>
              </a:spcBef>
            </a:pPr>
            <a:r>
              <a:rPr lang="en-US" sz="4730">
                <a:solidFill>
                  <a:srgbClr val="2B2B2B"/>
                </a:solidFill>
                <a:latin typeface="Agrandir"/>
                <a:ea typeface="Agrandir"/>
                <a:cs typeface="Agrandir"/>
                <a:sym typeface="Agrandir"/>
              </a:rPr>
              <a:t> Maria Aleksandrina von Reuss Sachsen-Weimar- Eisenach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19254" y="-44324"/>
            <a:ext cx="7220447" cy="10331324"/>
          </a:xfrm>
          <a:custGeom>
            <a:avLst/>
            <a:gdLst/>
            <a:ahLst/>
            <a:cxnLst/>
            <a:rect l="l" t="t" r="r" b="b"/>
            <a:pathLst>
              <a:path w="7220447" h="10331324">
                <a:moveTo>
                  <a:pt x="0" y="0"/>
                </a:moveTo>
                <a:lnTo>
                  <a:pt x="7220447" y="0"/>
                </a:lnTo>
                <a:lnTo>
                  <a:pt x="7220447" y="10331324"/>
                </a:lnTo>
                <a:lnTo>
                  <a:pt x="0" y="103313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85031" y="380925"/>
            <a:ext cx="8346563" cy="6132454"/>
          </a:xfrm>
          <a:custGeom>
            <a:avLst/>
            <a:gdLst/>
            <a:ahLst/>
            <a:cxnLst/>
            <a:rect l="l" t="t" r="r" b="b"/>
            <a:pathLst>
              <a:path w="8346563" h="6132454">
                <a:moveTo>
                  <a:pt x="0" y="0"/>
                </a:moveTo>
                <a:lnTo>
                  <a:pt x="8346563" y="0"/>
                </a:lnTo>
                <a:lnTo>
                  <a:pt x="8346563" y="6132454"/>
                </a:lnTo>
                <a:lnTo>
                  <a:pt x="0" y="61324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964664" y="8544768"/>
            <a:ext cx="4964183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48"/>
              </a:lnSpc>
              <a:spcBef>
                <a:spcPct val="0"/>
              </a:spcBef>
            </a:pPr>
            <a:r>
              <a:rPr lang="pl-PL" sz="4873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C</a:t>
            </a:r>
            <a:r>
              <a:rPr lang="en-US" sz="4873" dirty="0" err="1" smtClean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zęść</a:t>
            </a:r>
            <a:r>
              <a:rPr lang="en-US" sz="4873" dirty="0" smtClean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4873" dirty="0" err="1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zachodnia</a:t>
            </a:r>
            <a:r>
              <a:rPr lang="en-US" sz="4873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9571">
            <a:off x="8597867" y="3140627"/>
            <a:ext cx="10398539" cy="5701662"/>
          </a:xfrm>
          <a:custGeom>
            <a:avLst/>
            <a:gdLst/>
            <a:ahLst/>
            <a:cxnLst/>
            <a:rect l="l" t="t" r="r" b="b"/>
            <a:pathLst>
              <a:path w="10398539" h="5701662">
                <a:moveTo>
                  <a:pt x="0" y="0"/>
                </a:moveTo>
                <a:lnTo>
                  <a:pt x="10398538" y="0"/>
                </a:lnTo>
                <a:lnTo>
                  <a:pt x="10398538" y="5701662"/>
                </a:lnTo>
                <a:lnTo>
                  <a:pt x="0" y="57016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8218"/>
            </a:stretch>
          </a:blipFill>
        </p:spPr>
      </p:sp>
      <p:sp>
        <p:nvSpPr>
          <p:cNvPr id="3" name="Freeform 3"/>
          <p:cNvSpPr/>
          <p:nvPr/>
        </p:nvSpPr>
        <p:spPr>
          <a:xfrm rot="-214864">
            <a:off x="178517" y="2294131"/>
            <a:ext cx="8151573" cy="6145032"/>
          </a:xfrm>
          <a:custGeom>
            <a:avLst/>
            <a:gdLst/>
            <a:ahLst/>
            <a:cxnLst/>
            <a:rect l="l" t="t" r="r" b="b"/>
            <a:pathLst>
              <a:path w="8151573" h="6145032">
                <a:moveTo>
                  <a:pt x="0" y="0"/>
                </a:moveTo>
                <a:lnTo>
                  <a:pt x="8151573" y="0"/>
                </a:lnTo>
                <a:lnTo>
                  <a:pt x="8151573" y="6145032"/>
                </a:lnTo>
                <a:lnTo>
                  <a:pt x="0" y="61450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647890" y="8570205"/>
            <a:ext cx="4928290" cy="1487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48"/>
              </a:lnSpc>
              <a:spcBef>
                <a:spcPct val="0"/>
              </a:spcBef>
            </a:pPr>
            <a:r>
              <a:rPr lang="pl-PL" sz="4873" dirty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C</a:t>
            </a:r>
            <a:r>
              <a:rPr lang="en-US" sz="4873" dirty="0" err="1" smtClean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zęść</a:t>
            </a:r>
            <a:r>
              <a:rPr lang="en-US" sz="4873" dirty="0" smtClean="0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 </a:t>
            </a:r>
            <a:r>
              <a:rPr lang="en-US" sz="4873" dirty="0" err="1">
                <a:solidFill>
                  <a:srgbClr val="000000"/>
                </a:solidFill>
                <a:latin typeface="Agrandir"/>
                <a:ea typeface="Agrandir"/>
                <a:cs typeface="Agrandir"/>
                <a:sym typeface="Agrandir"/>
              </a:rPr>
              <a:t>wschodnia</a:t>
            </a:r>
            <a:endParaRPr lang="en-US" sz="4873" dirty="0">
              <a:solidFill>
                <a:srgbClr val="000000"/>
              </a:solidFill>
              <a:latin typeface="Agrandir"/>
              <a:ea typeface="Agrandir"/>
              <a:cs typeface="Agrandir"/>
              <a:sym typeface="Agrandir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156</Words>
  <Application>Microsoft Office PowerPoint</Application>
  <PresentationFormat>Niestandardowy</PresentationFormat>
  <Paragraphs>46</Paragraphs>
  <Slides>19</Slides>
  <Notes>0</Notes>
  <HiddenSlides>0</HiddenSlides>
  <MMClips>4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4" baseType="lpstr">
      <vt:lpstr>Arial</vt:lpstr>
      <vt:lpstr>Calibri</vt:lpstr>
      <vt:lpstr>Agrandir Bold</vt:lpstr>
      <vt:lpstr>Agrandir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Pałac w Trzebiechowie-rys historyczny</dc:title>
  <dc:creator>Dell</dc:creator>
  <cp:lastModifiedBy>Dell</cp:lastModifiedBy>
  <cp:revision>4</cp:revision>
  <dcterms:created xsi:type="dcterms:W3CDTF">2006-08-16T00:00:00Z</dcterms:created>
  <dcterms:modified xsi:type="dcterms:W3CDTF">2025-01-20T20:45:36Z</dcterms:modified>
  <dc:identifier>DAGcrlaq6kU</dc:identifier>
</cp:coreProperties>
</file>