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59" r:id="rId4"/>
    <p:sldId id="260" r:id="rId5"/>
    <p:sldId id="262" r:id="rId6"/>
    <p:sldId id="270" r:id="rId7"/>
    <p:sldId id="266" r:id="rId8"/>
    <p:sldId id="267" r:id="rId9"/>
    <p:sldId id="275" r:id="rId10"/>
    <p:sldId id="273" r:id="rId11"/>
  </p:sldIdLst>
  <p:sldSz cx="18288000" cy="10287000"/>
  <p:notesSz cx="6858000" cy="9144000"/>
  <p:embeddedFontLst>
    <p:embeddedFont>
      <p:font typeface="Anton" panose="020B0604020202020204" charset="-18"/>
      <p:regular r:id="rId13"/>
    </p:embeddedFont>
    <p:embeddedFont>
      <p:font typeface="Calibri (MS)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(MS) Bold Italics" panose="020B0604020202020204" charset="0"/>
      <p:regular r:id="rId19"/>
    </p:embeddedFont>
    <p:embeddedFont>
      <p:font typeface="Aileron Ultra-Bold" panose="020B0604020202020204" charset="-18"/>
      <p:regular r:id="rId20"/>
    </p:embeddedFont>
    <p:embeddedFont>
      <p:font typeface="Calibri (MS) Bold" panose="020B0604020202020204" charset="0"/>
      <p:regular r:id="rId21"/>
    </p:embeddedFont>
    <p:embeddedFont>
      <p:font typeface="Calibri (MS) Italics" panose="020B0604020202020204" charset="0"/>
      <p:regular r:id="rId22"/>
    </p:embeddedFont>
    <p:embeddedFont>
      <p:font typeface="Montserrat Bold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91F"/>
    <a:srgbClr val="DD435A"/>
    <a:srgbClr val="FF0000"/>
    <a:srgbClr val="A71F1B"/>
    <a:srgbClr val="DED2D2"/>
    <a:srgbClr val="EC1C25"/>
    <a:srgbClr val="3AA341"/>
    <a:srgbClr val="283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9" autoAdjust="0"/>
    <p:restoredTop sz="94622" autoAdjust="0"/>
  </p:normalViewPr>
  <p:slideViewPr>
    <p:cSldViewPr>
      <p:cViewPr>
        <p:scale>
          <a:sx n="80" d="100"/>
          <a:sy n="80" d="100"/>
        </p:scale>
        <p:origin x="-2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A4D9-BC70-4206-B5F9-087D51A5565A}" type="datetimeFigureOut">
              <a:rPr lang="pl-PL" smtClean="0"/>
              <a:t>2024-09-30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8BC11-43B3-41CC-92CB-059F26FD8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72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8BC11-43B3-41CC-92CB-059F26FD8CB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47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8BC11-43B3-41CC-92CB-059F26FD8CB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85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8BC11-43B3-41CC-92CB-059F26FD8CB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96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pl/web/rozwoj-technologia/formularz-pisma-dotyczacego-aktu-planowania-przestrzennego" TargetMode="External"/><Relationship Id="rId11" Type="http://schemas.openxmlformats.org/officeDocument/2006/relationships/hyperlink" Target="https://bip.horynieczdroj.pl/wiadomosci/15375/lista/1/planowanie_przestrzenne" TargetMode="External"/><Relationship Id="rId5" Type="http://schemas.openxmlformats.org/officeDocument/2006/relationships/hyperlink" Target="https://bip.horyniec-zdroj.pl/wiadomosci/15375/lista/1/planowanie_przestrzenne" TargetMode="External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9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5543"/>
            <a:ext cx="18288000" cy="7483224"/>
            <a:chOff x="0" y="0"/>
            <a:chExt cx="6186311" cy="2531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531362"/>
            </a:xfrm>
            <a:custGeom>
              <a:avLst/>
              <a:gdLst/>
              <a:ahLst/>
              <a:cxnLst/>
              <a:rect l="l" t="t" r="r" b="b"/>
              <a:pathLst>
                <a:path w="6186311" h="2531362">
                  <a:moveTo>
                    <a:pt x="6061851" y="2531362"/>
                  </a:moveTo>
                  <a:lnTo>
                    <a:pt x="124460" y="2531362"/>
                  </a:lnTo>
                  <a:cubicBezTo>
                    <a:pt x="55880" y="2531362"/>
                    <a:pt x="0" y="2475482"/>
                    <a:pt x="0" y="24069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2406902"/>
                  </a:lnTo>
                  <a:cubicBezTo>
                    <a:pt x="6186311" y="2475482"/>
                    <a:pt x="6130431" y="2531362"/>
                    <a:pt x="6061851" y="2531362"/>
                  </a:cubicBezTo>
                  <a:close/>
                </a:path>
              </a:pathLst>
            </a:custGeom>
            <a:solidFill>
              <a:srgbClr val="FEFDFE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34577" y="4229100"/>
            <a:ext cx="8723719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9000" dirty="0">
                <a:solidFill>
                  <a:srgbClr val="DD435A"/>
                </a:solidFill>
                <a:latin typeface="Anton"/>
                <a:ea typeface="Anton"/>
                <a:cs typeface="Anton"/>
                <a:sym typeface="Anton"/>
              </a:rPr>
              <a:t>PLAN </a:t>
            </a:r>
            <a:r>
              <a:rPr lang="en-US" sz="9000" dirty="0" smtClean="0">
                <a:solidFill>
                  <a:srgbClr val="DD435A"/>
                </a:solidFill>
                <a:latin typeface="Anton"/>
                <a:ea typeface="Anton"/>
                <a:cs typeface="Anton"/>
                <a:sym typeface="Anton"/>
              </a:rPr>
              <a:t>OGÓLNYGMINY </a:t>
            </a:r>
            <a:r>
              <a:rPr lang="pl-PL" sz="9000" dirty="0" smtClean="0">
                <a:solidFill>
                  <a:srgbClr val="DD435A"/>
                </a:solidFill>
                <a:latin typeface="Anton"/>
                <a:ea typeface="Anton"/>
                <a:cs typeface="Anton"/>
                <a:sym typeface="Anton"/>
              </a:rPr>
              <a:t>HORYNIEC-ZDRÓJ</a:t>
            </a:r>
            <a:endParaRPr lang="en-US" sz="9000" dirty="0">
              <a:solidFill>
                <a:srgbClr val="DD435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749480" y="257817"/>
            <a:ext cx="4536653" cy="2933494"/>
          </a:xfrm>
          <a:custGeom>
            <a:avLst/>
            <a:gdLst/>
            <a:ahLst/>
            <a:cxnLst/>
            <a:rect l="l" t="t" r="r" b="b"/>
            <a:pathLst>
              <a:path w="1329660" h="859786">
                <a:moveTo>
                  <a:pt x="87033" y="0"/>
                </a:moveTo>
                <a:lnTo>
                  <a:pt x="1242628" y="0"/>
                </a:lnTo>
                <a:cubicBezTo>
                  <a:pt x="1290694" y="0"/>
                  <a:pt x="1329660" y="38966"/>
                  <a:pt x="1329660" y="87033"/>
                </a:cubicBezTo>
                <a:lnTo>
                  <a:pt x="1329660" y="772753"/>
                </a:lnTo>
                <a:cubicBezTo>
                  <a:pt x="1329660" y="820820"/>
                  <a:pt x="1290694" y="859786"/>
                  <a:pt x="1242628" y="859786"/>
                </a:cubicBezTo>
                <a:lnTo>
                  <a:pt x="87033" y="859786"/>
                </a:lnTo>
                <a:cubicBezTo>
                  <a:pt x="38966" y="859786"/>
                  <a:pt x="0" y="820820"/>
                  <a:pt x="0" y="772753"/>
                </a:cubicBezTo>
                <a:lnTo>
                  <a:pt x="0" y="87033"/>
                </a:lnTo>
                <a:cubicBezTo>
                  <a:pt x="0" y="38966"/>
                  <a:pt x="38966" y="0"/>
                  <a:pt x="87033" y="0"/>
                </a:cubicBezTo>
                <a:close/>
              </a:path>
            </a:pathLst>
          </a:custGeom>
          <a:solidFill>
            <a:srgbClr val="E4D91F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-316030" y="474641"/>
            <a:ext cx="3887053" cy="2478229"/>
            <a:chOff x="0" y="0"/>
            <a:chExt cx="1139267" cy="7263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9267" cy="726351"/>
            </a:xfrm>
            <a:custGeom>
              <a:avLst/>
              <a:gdLst/>
              <a:ahLst/>
              <a:cxnLst/>
              <a:rect l="l" t="t" r="r" b="b"/>
              <a:pathLst>
                <a:path w="1139267" h="726351">
                  <a:moveTo>
                    <a:pt x="101578" y="0"/>
                  </a:moveTo>
                  <a:lnTo>
                    <a:pt x="1037689" y="0"/>
                  </a:lnTo>
                  <a:cubicBezTo>
                    <a:pt x="1064629" y="0"/>
                    <a:pt x="1090466" y="10702"/>
                    <a:pt x="1109516" y="29751"/>
                  </a:cubicBezTo>
                  <a:cubicBezTo>
                    <a:pt x="1128565" y="48801"/>
                    <a:pt x="1139267" y="74638"/>
                    <a:pt x="1139267" y="101578"/>
                  </a:cubicBezTo>
                  <a:lnTo>
                    <a:pt x="1139267" y="624773"/>
                  </a:lnTo>
                  <a:cubicBezTo>
                    <a:pt x="1139267" y="680873"/>
                    <a:pt x="1093789" y="726351"/>
                    <a:pt x="1037689" y="726351"/>
                  </a:cubicBezTo>
                  <a:lnTo>
                    <a:pt x="101578" y="726351"/>
                  </a:lnTo>
                  <a:cubicBezTo>
                    <a:pt x="45478" y="726351"/>
                    <a:pt x="0" y="680873"/>
                    <a:pt x="0" y="624773"/>
                  </a:cubicBezTo>
                  <a:lnTo>
                    <a:pt x="0" y="101578"/>
                  </a:lnTo>
                  <a:cubicBezTo>
                    <a:pt x="0" y="74638"/>
                    <a:pt x="10702" y="48801"/>
                    <a:pt x="29751" y="29751"/>
                  </a:cubicBezTo>
                  <a:cubicBezTo>
                    <a:pt x="48801" y="10702"/>
                    <a:pt x="74638" y="0"/>
                    <a:pt x="101578" y="0"/>
                  </a:cubicBezTo>
                  <a:close/>
                </a:path>
              </a:pathLst>
            </a:custGeom>
            <a:solidFill>
              <a:srgbClr val="FEFDF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39267" cy="76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87020" y="-1168779"/>
            <a:ext cx="1891095" cy="12439786"/>
            <a:chOff x="0" y="0"/>
            <a:chExt cx="498066" cy="3276322"/>
          </a:xfrm>
          <a:solidFill>
            <a:srgbClr val="DD435A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8066" cy="3276322"/>
            </a:xfrm>
            <a:custGeom>
              <a:avLst/>
              <a:gdLst/>
              <a:ahLst/>
              <a:cxnLst/>
              <a:rect l="l" t="t" r="r" b="b"/>
              <a:pathLst>
                <a:path w="498066" h="3276322">
                  <a:moveTo>
                    <a:pt x="208788" y="0"/>
                  </a:moveTo>
                  <a:lnTo>
                    <a:pt x="289278" y="0"/>
                  </a:lnTo>
                  <a:cubicBezTo>
                    <a:pt x="404589" y="0"/>
                    <a:pt x="498066" y="93478"/>
                    <a:pt x="498066" y="208788"/>
                  </a:cubicBezTo>
                  <a:lnTo>
                    <a:pt x="498066" y="3067534"/>
                  </a:lnTo>
                  <a:cubicBezTo>
                    <a:pt x="498066" y="3122908"/>
                    <a:pt x="476069" y="3176014"/>
                    <a:pt x="436914" y="3215169"/>
                  </a:cubicBezTo>
                  <a:cubicBezTo>
                    <a:pt x="397758" y="3254325"/>
                    <a:pt x="344652" y="3276322"/>
                    <a:pt x="289278" y="3276322"/>
                  </a:cubicBezTo>
                  <a:lnTo>
                    <a:pt x="208788" y="3276322"/>
                  </a:lnTo>
                  <a:cubicBezTo>
                    <a:pt x="153414" y="3276322"/>
                    <a:pt x="100308" y="3254325"/>
                    <a:pt x="61153" y="3215169"/>
                  </a:cubicBezTo>
                  <a:cubicBezTo>
                    <a:pt x="21997" y="3176014"/>
                    <a:pt x="0" y="3122908"/>
                    <a:pt x="0" y="3067534"/>
                  </a:cubicBezTo>
                  <a:lnTo>
                    <a:pt x="0" y="208788"/>
                  </a:lnTo>
                  <a:cubicBezTo>
                    <a:pt x="0" y="153414"/>
                    <a:pt x="21997" y="100308"/>
                    <a:pt x="61153" y="61153"/>
                  </a:cubicBezTo>
                  <a:cubicBezTo>
                    <a:pt x="100308" y="21997"/>
                    <a:pt x="153414" y="0"/>
                    <a:pt x="20878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8066" cy="331442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1" name="Freeform 19"/>
          <p:cNvSpPr/>
          <p:nvPr/>
        </p:nvSpPr>
        <p:spPr>
          <a:xfrm>
            <a:off x="1225378" y="597755"/>
            <a:ext cx="1908000" cy="2268000"/>
          </a:xfrm>
          <a:custGeom>
            <a:avLst/>
            <a:gdLst/>
            <a:ahLst/>
            <a:cxnLst/>
            <a:rect l="l" t="t" r="r" b="b"/>
            <a:pathLst>
              <a:path w="1615486" h="1983641">
                <a:moveTo>
                  <a:pt x="0" y="0"/>
                </a:moveTo>
                <a:lnTo>
                  <a:pt x="1615486" y="0"/>
                </a:lnTo>
                <a:lnTo>
                  <a:pt x="1615486" y="1983641"/>
                </a:lnTo>
                <a:lnTo>
                  <a:pt x="0" y="198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0"/>
          <p:cNvGrpSpPr/>
          <p:nvPr/>
        </p:nvGrpSpPr>
        <p:grpSpPr>
          <a:xfrm>
            <a:off x="9144000" y="368332"/>
            <a:ext cx="9504000" cy="8532000"/>
            <a:chOff x="0" y="0"/>
            <a:chExt cx="13253307" cy="12015481"/>
          </a:xfrm>
        </p:grpSpPr>
        <p:sp>
          <p:nvSpPr>
            <p:cNvPr id="23" name="Freeform 21"/>
            <p:cNvSpPr/>
            <p:nvPr/>
          </p:nvSpPr>
          <p:spPr>
            <a:xfrm>
              <a:off x="0" y="423668"/>
              <a:ext cx="13253307" cy="11591813"/>
            </a:xfrm>
            <a:custGeom>
              <a:avLst/>
              <a:gdLst/>
              <a:ahLst/>
              <a:cxnLst/>
              <a:rect l="l" t="t" r="r" b="b"/>
              <a:pathLst>
                <a:path w="13253307" h="11591813">
                  <a:moveTo>
                    <a:pt x="0" y="0"/>
                  </a:moveTo>
                  <a:lnTo>
                    <a:pt x="13253307" y="0"/>
                  </a:lnTo>
                  <a:lnTo>
                    <a:pt x="13253307" y="11591813"/>
                  </a:lnTo>
                  <a:lnTo>
                    <a:pt x="0" y="1159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4" name="Freeform 22"/>
            <p:cNvSpPr/>
            <p:nvPr/>
          </p:nvSpPr>
          <p:spPr>
            <a:xfrm>
              <a:off x="0" y="0"/>
              <a:ext cx="13253307" cy="11591813"/>
            </a:xfrm>
            <a:custGeom>
              <a:avLst/>
              <a:gdLst/>
              <a:ahLst/>
              <a:cxnLst/>
              <a:rect l="l" t="t" r="r" b="b"/>
              <a:pathLst>
                <a:path w="13253307" h="11591813">
                  <a:moveTo>
                    <a:pt x="0" y="0"/>
                  </a:moveTo>
                  <a:lnTo>
                    <a:pt x="13253307" y="0"/>
                  </a:lnTo>
                  <a:lnTo>
                    <a:pt x="13253307" y="11591813"/>
                  </a:lnTo>
                  <a:lnTo>
                    <a:pt x="0" y="1159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AutoShape 3"/>
          <p:cNvSpPr/>
          <p:nvPr/>
        </p:nvSpPr>
        <p:spPr>
          <a:xfrm>
            <a:off x="-1536078" y="1457325"/>
            <a:ext cx="18540793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639136" y="1205484"/>
            <a:ext cx="17118132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JAK ZŁOŻYĆ WNIOSEK LUB UWAGĘ DO PLANU  OGÓLNEGO?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ABF85045-D943-1AED-64F4-8FDD0AD1387A}"/>
              </a:ext>
            </a:extLst>
          </p:cNvPr>
          <p:cNvSpPr/>
          <p:nvPr/>
        </p:nvSpPr>
        <p:spPr>
          <a:xfrm>
            <a:off x="1028700" y="2096583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10">
            <a:extLst>
              <a:ext uri="{FF2B5EF4-FFF2-40B4-BE49-F238E27FC236}">
                <a16:creationId xmlns="" xmlns:a16="http://schemas.microsoft.com/office/drawing/2014/main" id="{B036C631-B623-37BD-F7A3-017F88450FF8}"/>
              </a:ext>
            </a:extLst>
          </p:cNvPr>
          <p:cNvSpPr/>
          <p:nvPr/>
        </p:nvSpPr>
        <p:spPr>
          <a:xfrm>
            <a:off x="1028700" y="4520112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8"/>
                </a:lnTo>
                <a:lnTo>
                  <a:pt x="0" y="62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12">
            <a:extLst>
              <a:ext uri="{FF2B5EF4-FFF2-40B4-BE49-F238E27FC236}">
                <a16:creationId xmlns="" xmlns:a16="http://schemas.microsoft.com/office/drawing/2014/main" id="{43ABB62A-5E0D-1E49-2BFF-DB6E2C663789}"/>
              </a:ext>
            </a:extLst>
          </p:cNvPr>
          <p:cNvSpPr/>
          <p:nvPr/>
        </p:nvSpPr>
        <p:spPr>
          <a:xfrm>
            <a:off x="1028700" y="6485655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21D57672-7705-9E17-0EB8-034EA753689E}"/>
              </a:ext>
            </a:extLst>
          </p:cNvPr>
          <p:cNvSpPr txBox="1"/>
          <p:nvPr/>
        </p:nvSpPr>
        <p:spPr>
          <a:xfrm>
            <a:off x="1905000" y="2171700"/>
            <a:ext cx="156210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Wniosek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składa</a:t>
            </a:r>
            <a:r>
              <a:rPr lang="en-US" sz="28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się</a:t>
            </a:r>
            <a:r>
              <a:rPr lang="en-US" sz="28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</a:t>
            </a:r>
            <a:r>
              <a:rPr lang="en-US" sz="28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formularzu</a:t>
            </a:r>
            <a:r>
              <a:rPr lang="en-US" sz="28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dostępnym</a:t>
            </a:r>
            <a:r>
              <a:rPr lang="pl-PL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pl-PL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Urzędzie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Gminy Horyniec-Zdrój</a:t>
            </a:r>
            <a:endParaRPr lang="pl-PL" sz="2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Biuletynie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Informacji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Publicznej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zakładce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Planowanie Przestrzenne</a:t>
            </a:r>
          </a:p>
          <a:p>
            <a:pPr algn="just">
              <a:spcAft>
                <a:spcPts val="5400"/>
              </a:spcAft>
            </a:pPr>
            <a:r>
              <a:rPr lang="pl-PL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	</a:t>
            </a:r>
            <a:r>
              <a:rPr lang="en-US" sz="2400" i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</a:t>
            </a:r>
            <a:r>
              <a:rPr lang="pl-PL" sz="2400" i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5"/>
              </a:rPr>
              <a:t>https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5"/>
              </a:rPr>
              <a:t>://</a:t>
            </a:r>
            <a:r>
              <a:rPr lang="en-US" sz="2400" i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5"/>
              </a:rPr>
              <a:t>bip.horyniec-zdroj.pl/wiadomosci/15375/lista/1/planowanie_przestrzenne</a:t>
            </a:r>
            <a:r>
              <a:rPr lang="en-US" sz="2400" i="1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 </a:t>
            </a:r>
            <a:endParaRPr lang="pl-PL" sz="2400" i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/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Wzór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prawidłowo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wypełnionego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wniosku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można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znaleźć</a:t>
            </a:r>
            <a:r>
              <a:rPr lang="pl-PL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</a:p>
          <a:p>
            <a:pPr algn="just"/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	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stronie</a:t>
            </a:r>
            <a:r>
              <a:rPr lang="en-US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Ministerstwa</a:t>
            </a:r>
            <a:r>
              <a:rPr lang="en-US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Rozwoju</a:t>
            </a:r>
            <a:r>
              <a:rPr lang="pl-PL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Technologii</a:t>
            </a:r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just">
              <a:spcAft>
                <a:spcPts val="5400"/>
              </a:spcAft>
            </a:pPr>
            <a:r>
              <a:rPr lang="pl-PL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</a:t>
            </a:r>
            <a:r>
              <a:rPr lang="pl-PL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6" tooltip="https://www.gov.pl/web/rozwoj-technologia/formularz-pisma-dotyczacego-aktu-planowania-przestrzennego"/>
              </a:rPr>
              <a:t>https://www.gov.pl/web/rozwoj-technologia/formularz-pisma-dotyczacego-aktu-planowania-przestrzennego</a:t>
            </a:r>
            <a:r>
              <a:rPr lang="pl-PL" sz="2400" i="1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 </a:t>
            </a:r>
            <a:endParaRPr lang="pl-PL" sz="2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spcAft>
                <a:spcPts val="4200"/>
              </a:spcAft>
            </a:pPr>
            <a:r>
              <a:rPr lang="en-US" sz="28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Wniosek</a:t>
            </a:r>
            <a:r>
              <a:rPr lang="en-US" sz="2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należy</a:t>
            </a:r>
            <a:r>
              <a:rPr lang="en-US" sz="2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złożyć</a:t>
            </a:r>
            <a:r>
              <a:rPr lang="en-US" sz="2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w </a:t>
            </a:r>
            <a:r>
              <a:rPr lang="en-US" sz="28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wyznaczonym</a:t>
            </a:r>
            <a:r>
              <a:rPr lang="en-US" sz="2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terminie</a:t>
            </a:r>
            <a:r>
              <a:rPr lang="en-US" sz="2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!</a:t>
            </a:r>
            <a:r>
              <a:rPr lang="en-US" sz="2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Liczy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się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data </a:t>
            </a:r>
            <a:r>
              <a:rPr lang="en-US" sz="2400" b="1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wpływu</a:t>
            </a:r>
            <a:r>
              <a:rPr lang="en-US" sz="2400" b="1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2400" b="1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tutejszego</a:t>
            </a:r>
            <a:r>
              <a:rPr lang="en-US" sz="2400" b="1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urzędu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  <a:r>
              <a:rPr lang="pl-PL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/>
            </a:r>
            <a:br>
              <a:rPr lang="pl-PL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Pisma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które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wpłyną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po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terminie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pozostawi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się</a:t>
            </a:r>
            <a:r>
              <a:rPr lang="en-US" sz="24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bez </a:t>
            </a:r>
            <a:r>
              <a:rPr lang="en-US" sz="24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rozpatrzenia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endParaRPr lang="pl-PL" sz="2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="" xmlns:a16="http://schemas.microsoft.com/office/drawing/2014/main" id="{BE5DA3AD-9EE1-F9C6-F75F-7E738DE63D77}"/>
              </a:ext>
            </a:extLst>
          </p:cNvPr>
          <p:cNvSpPr/>
          <p:nvPr/>
        </p:nvSpPr>
        <p:spPr>
          <a:xfrm>
            <a:off x="2209800" y="2686061"/>
            <a:ext cx="381000" cy="372045"/>
          </a:xfrm>
          <a:custGeom>
            <a:avLst/>
            <a:gdLst/>
            <a:ahLst/>
            <a:cxnLst/>
            <a:rect l="l" t="t" r="r" b="b"/>
            <a:pathLst>
              <a:path w="510783" h="471778">
                <a:moveTo>
                  <a:pt x="0" y="0"/>
                </a:moveTo>
                <a:lnTo>
                  <a:pt x="510782" y="0"/>
                </a:lnTo>
                <a:lnTo>
                  <a:pt x="510782" y="471777"/>
                </a:lnTo>
                <a:lnTo>
                  <a:pt x="0" y="47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duotone>
                <a:prstClr val="black"/>
                <a:srgbClr val="E4D91F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18" name="Freeform 13">
            <a:extLst>
              <a:ext uri="{FF2B5EF4-FFF2-40B4-BE49-F238E27FC236}">
                <a16:creationId xmlns="" xmlns:a16="http://schemas.microsoft.com/office/drawing/2014/main" id="{C126F58A-BC89-88EF-8556-7897428FACA2}"/>
              </a:ext>
            </a:extLst>
          </p:cNvPr>
          <p:cNvSpPr/>
          <p:nvPr/>
        </p:nvSpPr>
        <p:spPr>
          <a:xfrm>
            <a:off x="2209800" y="3170673"/>
            <a:ext cx="381000" cy="372045"/>
          </a:xfrm>
          <a:custGeom>
            <a:avLst/>
            <a:gdLst/>
            <a:ahLst/>
            <a:cxnLst/>
            <a:rect l="l" t="t" r="r" b="b"/>
            <a:pathLst>
              <a:path w="510783" h="471778">
                <a:moveTo>
                  <a:pt x="0" y="0"/>
                </a:moveTo>
                <a:lnTo>
                  <a:pt x="510782" y="0"/>
                </a:lnTo>
                <a:lnTo>
                  <a:pt x="510782" y="471777"/>
                </a:lnTo>
                <a:lnTo>
                  <a:pt x="0" y="47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duotone>
                <a:prstClr val="black"/>
                <a:srgbClr val="E4D91F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9" name="Freeform 13">
            <a:extLst>
              <a:ext uri="{FF2B5EF4-FFF2-40B4-BE49-F238E27FC236}">
                <a16:creationId xmlns="" xmlns:a16="http://schemas.microsoft.com/office/drawing/2014/main" id="{13882FA7-A87A-07E7-AA29-DEDDA103A67E}"/>
              </a:ext>
            </a:extLst>
          </p:cNvPr>
          <p:cNvSpPr/>
          <p:nvPr/>
        </p:nvSpPr>
        <p:spPr>
          <a:xfrm>
            <a:off x="2209800" y="5101264"/>
            <a:ext cx="381000" cy="372045"/>
          </a:xfrm>
          <a:custGeom>
            <a:avLst/>
            <a:gdLst/>
            <a:ahLst/>
            <a:cxnLst/>
            <a:rect l="l" t="t" r="r" b="b"/>
            <a:pathLst>
              <a:path w="510783" h="471778">
                <a:moveTo>
                  <a:pt x="0" y="0"/>
                </a:moveTo>
                <a:lnTo>
                  <a:pt x="510782" y="0"/>
                </a:lnTo>
                <a:lnTo>
                  <a:pt x="510782" y="471777"/>
                </a:lnTo>
                <a:lnTo>
                  <a:pt x="0" y="47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duotone>
                <a:prstClr val="black"/>
                <a:srgbClr val="E4D91F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6" name="Freeform 13">
            <a:extLst>
              <a:ext uri="{FF2B5EF4-FFF2-40B4-BE49-F238E27FC236}">
                <a16:creationId xmlns="" xmlns:a16="http://schemas.microsoft.com/office/drawing/2014/main" id="{55CCE129-2D59-C37E-4228-D20AEDD93C74}"/>
              </a:ext>
            </a:extLst>
          </p:cNvPr>
          <p:cNvSpPr/>
          <p:nvPr/>
        </p:nvSpPr>
        <p:spPr>
          <a:xfrm>
            <a:off x="1714500" y="8619108"/>
            <a:ext cx="381000" cy="372045"/>
          </a:xfrm>
          <a:custGeom>
            <a:avLst/>
            <a:gdLst/>
            <a:ahLst/>
            <a:cxnLst/>
            <a:rect l="l" t="t" r="r" b="b"/>
            <a:pathLst>
              <a:path w="510783" h="471778">
                <a:moveTo>
                  <a:pt x="0" y="0"/>
                </a:moveTo>
                <a:lnTo>
                  <a:pt x="510782" y="0"/>
                </a:lnTo>
                <a:lnTo>
                  <a:pt x="510782" y="471777"/>
                </a:lnTo>
                <a:lnTo>
                  <a:pt x="0" y="47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duotone>
                <a:prstClr val="black"/>
                <a:srgbClr val="E4D91F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0" name="Freeform 13">
            <a:extLst>
              <a:ext uri="{FF2B5EF4-FFF2-40B4-BE49-F238E27FC236}">
                <a16:creationId xmlns="" xmlns:a16="http://schemas.microsoft.com/office/drawing/2014/main" id="{B4242A08-5358-E10E-166D-AA45846408EC}"/>
              </a:ext>
            </a:extLst>
          </p:cNvPr>
          <p:cNvSpPr/>
          <p:nvPr/>
        </p:nvSpPr>
        <p:spPr>
          <a:xfrm>
            <a:off x="1714500" y="9081516"/>
            <a:ext cx="381000" cy="372045"/>
          </a:xfrm>
          <a:custGeom>
            <a:avLst/>
            <a:gdLst/>
            <a:ahLst/>
            <a:cxnLst/>
            <a:rect l="l" t="t" r="r" b="b"/>
            <a:pathLst>
              <a:path w="510783" h="471778">
                <a:moveTo>
                  <a:pt x="0" y="0"/>
                </a:moveTo>
                <a:lnTo>
                  <a:pt x="510782" y="0"/>
                </a:lnTo>
                <a:lnTo>
                  <a:pt x="510782" y="471777"/>
                </a:lnTo>
                <a:lnTo>
                  <a:pt x="0" y="47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duotone>
                <a:prstClr val="black"/>
                <a:srgbClr val="E4D91F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 dirty="0"/>
          </a:p>
        </p:txBody>
      </p:sp>
      <p:sp>
        <p:nvSpPr>
          <p:cNvPr id="12" name="Freeform 3">
            <a:extLst>
              <a:ext uri="{FF2B5EF4-FFF2-40B4-BE49-F238E27FC236}">
                <a16:creationId xmlns="" xmlns:a16="http://schemas.microsoft.com/office/drawing/2014/main" id="{1818A96C-D98B-FECF-B70E-AB9D9C193B3B}"/>
              </a:ext>
            </a:extLst>
          </p:cNvPr>
          <p:cNvSpPr/>
          <p:nvPr/>
        </p:nvSpPr>
        <p:spPr>
          <a:xfrm rot="-5400000">
            <a:off x="16263029" y="-518576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F1EAC7A1-50F3-82E3-CB06-16A59F149F54}"/>
              </a:ext>
            </a:extLst>
          </p:cNvPr>
          <p:cNvSpPr txBox="1"/>
          <p:nvPr/>
        </p:nvSpPr>
        <p:spPr>
          <a:xfrm>
            <a:off x="384055" y="7995222"/>
            <a:ext cx="1711813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Pamiętaj</a:t>
            </a:r>
            <a:r>
              <a:rPr lang="pl-PL" sz="3600" i="1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! </a:t>
            </a:r>
          </a:p>
          <a:p>
            <a:pPr algn="just">
              <a:spcAft>
                <a:spcPts val="600"/>
              </a:spcAft>
            </a:pPr>
            <a:r>
              <a:rPr lang="pl-PL" sz="3200" i="1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		</a:t>
            </a:r>
            <a:r>
              <a:rPr lang="pl-PL" sz="32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każdego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aktu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planowania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przestrzennego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zł</a:t>
            </a:r>
            <a:r>
              <a:rPr lang="pl-PL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óż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oddzielny</a:t>
            </a:r>
            <a:r>
              <a:rPr lang="en-US" sz="2800" dirty="0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wniosek</a:t>
            </a:r>
            <a:endParaRPr lang="pl-PL" sz="2800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r>
              <a:rPr lang="pl-PL" sz="2800" b="1" i="1" dirty="0">
                <a:solidFill>
                  <a:srgbClr val="FF0000"/>
                </a:solidFill>
                <a:latin typeface="Calibri (MS) Bold"/>
                <a:ea typeface="Calibri (MS)"/>
                <a:cs typeface="Calibri (MS) Bold"/>
                <a:sym typeface="Calibri (MS) Bold"/>
              </a:rPr>
              <a:t>		</a:t>
            </a:r>
            <a:r>
              <a:rPr lang="pl-PL" sz="2800" b="1" dirty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Śledź Biuletyn Informacji </a:t>
            </a:r>
            <a:r>
              <a:rPr lang="pl-PL" sz="2800" b="1" dirty="0" smtClean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Publicznej </a:t>
            </a:r>
            <a:r>
              <a:rPr lang="pl-PL" sz="2400" i="1" dirty="0" smtClean="0">
                <a:solidFill>
                  <a:srgbClr val="FF0000"/>
                </a:solidFill>
                <a:ea typeface="Calibri (MS)"/>
                <a:cs typeface="Calibri (MS)"/>
                <a:sym typeface="Calibri (MS)"/>
              </a:rPr>
              <a:t>(</a:t>
            </a:r>
            <a:r>
              <a:rPr lang="en-US" sz="2200" i="1" dirty="0" smtClean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  <a:hlinkClick r:id="rId11"/>
              </a:rPr>
              <a:t>https</a:t>
            </a:r>
            <a:r>
              <a:rPr lang="en-US" sz="2200" i="1" dirty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  <a:hlinkClick r:id="rId11"/>
              </a:rPr>
              <a:t>://</a:t>
            </a:r>
            <a:r>
              <a:rPr lang="en-US" sz="2200" i="1" dirty="0" smtClean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  <a:hlinkClick r:id="rId11"/>
              </a:rPr>
              <a:t>bip.horynieczdroj.pl/wiadomosci/15375/lista/1/planowanie_przestrzenne</a:t>
            </a:r>
            <a:r>
              <a:rPr lang="pl-PL" sz="2400" i="1" dirty="0" smtClean="0">
                <a:solidFill>
                  <a:srgbClr val="FF0000"/>
                </a:solidFill>
                <a:ea typeface="Calibri (MS)"/>
                <a:cs typeface="Calibri (MS)"/>
                <a:sym typeface="Calibri (MS)"/>
              </a:rPr>
              <a:t>), 		</a:t>
            </a:r>
            <a:r>
              <a:rPr lang="pl-PL" sz="2800" b="1" dirty="0" smtClean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aby </a:t>
            </a:r>
            <a:r>
              <a:rPr lang="pl-PL" sz="2800" b="1" dirty="0">
                <a:solidFill>
                  <a:srgbClr val="FF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 przegapić konsultacji społecznych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6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39A0F107-5861-02BF-4DB3-AC5BE22C6C3B}"/>
              </a:ext>
            </a:extLst>
          </p:cNvPr>
          <p:cNvSpPr/>
          <p:nvPr/>
        </p:nvSpPr>
        <p:spPr>
          <a:xfrm>
            <a:off x="-1536078" y="1457325"/>
            <a:ext cx="16064032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205484"/>
            <a:ext cx="15976015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pl-PL" sz="3600" spc="273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OGÓLNY</a:t>
            </a:r>
            <a:endParaRPr lang="en-US" sz="3600" spc="273" dirty="0">
              <a:solidFill>
                <a:srgbClr val="FEFDF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044039" y="7006825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19976" y="2410267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 dirty="0" smtClean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 </a:t>
            </a:r>
            <a:endParaRPr lang="en-US" sz="2027" spc="154" dirty="0">
              <a:solidFill>
                <a:srgbClr val="FEFDF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9044039" y="7006825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 </a:t>
            </a:r>
          </a:p>
        </p:txBody>
      </p:sp>
      <p:grpSp>
        <p:nvGrpSpPr>
          <p:cNvPr id="36" name="Group 12"/>
          <p:cNvGrpSpPr/>
          <p:nvPr/>
        </p:nvGrpSpPr>
        <p:grpSpPr>
          <a:xfrm>
            <a:off x="8861660" y="2166664"/>
            <a:ext cx="5070097" cy="774493"/>
            <a:chOff x="0" y="0"/>
            <a:chExt cx="12528973" cy="1913890"/>
          </a:xfrm>
          <a:solidFill>
            <a:srgbClr val="DED2D2"/>
          </a:solidFill>
        </p:grpSpPr>
        <p:sp>
          <p:nvSpPr>
            <p:cNvPr id="37" name="Freeform 13"/>
            <p:cNvSpPr/>
            <p:nvPr/>
          </p:nvSpPr>
          <p:spPr>
            <a:xfrm>
              <a:off x="0" y="0"/>
              <a:ext cx="12528974" cy="1913890"/>
            </a:xfrm>
            <a:custGeom>
              <a:avLst/>
              <a:gdLst/>
              <a:ahLst/>
              <a:cxnLst/>
              <a:rect l="l" t="t" r="r" b="b"/>
              <a:pathLst>
                <a:path w="12528974" h="1913890">
                  <a:moveTo>
                    <a:pt x="1240451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04513" y="0"/>
                  </a:lnTo>
                  <a:cubicBezTo>
                    <a:pt x="12473094" y="0"/>
                    <a:pt x="12528974" y="55880"/>
                    <a:pt x="12528974" y="124460"/>
                  </a:cubicBezTo>
                  <a:lnTo>
                    <a:pt x="12528974" y="1789430"/>
                  </a:lnTo>
                  <a:cubicBezTo>
                    <a:pt x="12528974" y="1858010"/>
                    <a:pt x="12473094" y="1913890"/>
                    <a:pt x="12404513" y="1913890"/>
                  </a:cubicBezTo>
                  <a:close/>
                </a:path>
              </a:pathLst>
            </a:custGeom>
            <a:solidFill>
              <a:srgbClr val="E4D91F"/>
            </a:solidFill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38" name="Group 14"/>
          <p:cNvGrpSpPr/>
          <p:nvPr/>
        </p:nvGrpSpPr>
        <p:grpSpPr>
          <a:xfrm rot="5400000">
            <a:off x="8940113" y="2188916"/>
            <a:ext cx="573083" cy="729989"/>
            <a:chOff x="0" y="0"/>
            <a:chExt cx="3130550" cy="3987669"/>
          </a:xfrm>
          <a:solidFill>
            <a:srgbClr val="DD435A"/>
          </a:solidFill>
        </p:grpSpPr>
        <p:sp>
          <p:nvSpPr>
            <p:cNvPr id="39" name="Freeform 15"/>
            <p:cNvSpPr/>
            <p:nvPr/>
          </p:nvSpPr>
          <p:spPr>
            <a:xfrm>
              <a:off x="0" y="0"/>
              <a:ext cx="3130550" cy="3987669"/>
            </a:xfrm>
            <a:custGeom>
              <a:avLst/>
              <a:gdLst/>
              <a:ahLst/>
              <a:cxnLst/>
              <a:rect l="l" t="t" r="r" b="b"/>
              <a:pathLst>
                <a:path w="3130550" h="3987669">
                  <a:moveTo>
                    <a:pt x="0" y="1123950"/>
                  </a:moveTo>
                  <a:lnTo>
                    <a:pt x="0" y="3987669"/>
                  </a:lnTo>
                  <a:lnTo>
                    <a:pt x="3130550" y="3987669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40" name="TextBox 16"/>
          <p:cNvSpPr txBox="1"/>
          <p:nvPr/>
        </p:nvSpPr>
        <p:spPr>
          <a:xfrm>
            <a:off x="9834453" y="2454029"/>
            <a:ext cx="4255460" cy="199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4"/>
              </a:lnSpc>
            </a:pPr>
            <a:r>
              <a:rPr lang="pl-PL" sz="1319" spc="1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INFORMACJE OGÓLNE</a:t>
            </a:r>
            <a:endParaRPr lang="en-US" sz="1319" spc="1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9019976" y="2410267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 </a:t>
            </a:r>
          </a:p>
        </p:txBody>
      </p:sp>
      <p:grpSp>
        <p:nvGrpSpPr>
          <p:cNvPr id="42" name="Group 18"/>
          <p:cNvGrpSpPr/>
          <p:nvPr/>
        </p:nvGrpSpPr>
        <p:grpSpPr>
          <a:xfrm>
            <a:off x="746008" y="2166664"/>
            <a:ext cx="4978971" cy="774493"/>
            <a:chOff x="0" y="0"/>
            <a:chExt cx="12303788" cy="1913890"/>
          </a:xfrm>
        </p:grpSpPr>
        <p:sp>
          <p:nvSpPr>
            <p:cNvPr id="43" name="Freeform 19"/>
            <p:cNvSpPr/>
            <p:nvPr/>
          </p:nvSpPr>
          <p:spPr>
            <a:xfrm>
              <a:off x="0" y="0"/>
              <a:ext cx="12303788" cy="1913890"/>
            </a:xfrm>
            <a:custGeom>
              <a:avLst/>
              <a:gdLst/>
              <a:ahLst/>
              <a:cxnLst/>
              <a:rect l="l" t="t" r="r" b="b"/>
              <a:pathLst>
                <a:path w="12303788" h="1913890">
                  <a:moveTo>
                    <a:pt x="12179328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79328" y="0"/>
                  </a:lnTo>
                  <a:cubicBezTo>
                    <a:pt x="12247907" y="0"/>
                    <a:pt x="12303788" y="55880"/>
                    <a:pt x="12303788" y="124460"/>
                  </a:cubicBezTo>
                  <a:lnTo>
                    <a:pt x="12303788" y="1789430"/>
                  </a:lnTo>
                  <a:cubicBezTo>
                    <a:pt x="12303788" y="1858010"/>
                    <a:pt x="12247907" y="1913890"/>
                    <a:pt x="12179328" y="1913890"/>
                  </a:cubicBezTo>
                  <a:close/>
                </a:path>
              </a:pathLst>
            </a:custGeom>
            <a:solidFill>
              <a:srgbClr val="E4D91F"/>
            </a:solidFill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46" name="Group 20"/>
          <p:cNvGrpSpPr/>
          <p:nvPr/>
        </p:nvGrpSpPr>
        <p:grpSpPr>
          <a:xfrm rot="5400000">
            <a:off x="861370" y="2152007"/>
            <a:ext cx="573083" cy="803807"/>
            <a:chOff x="0" y="0"/>
            <a:chExt cx="3130550" cy="4390915"/>
          </a:xfrm>
        </p:grpSpPr>
        <p:sp>
          <p:nvSpPr>
            <p:cNvPr id="47" name="Freeform 21"/>
            <p:cNvSpPr/>
            <p:nvPr/>
          </p:nvSpPr>
          <p:spPr>
            <a:xfrm>
              <a:off x="0" y="0"/>
              <a:ext cx="3130550" cy="4390915"/>
            </a:xfrm>
            <a:custGeom>
              <a:avLst/>
              <a:gdLst/>
              <a:ahLst/>
              <a:cxnLst/>
              <a:rect l="l" t="t" r="r" b="b"/>
              <a:pathLst>
                <a:path w="3130550" h="4390915">
                  <a:moveTo>
                    <a:pt x="0" y="1123950"/>
                  </a:moveTo>
                  <a:lnTo>
                    <a:pt x="0" y="4390915"/>
                  </a:lnTo>
                  <a:lnTo>
                    <a:pt x="3130550" y="439091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DD435A"/>
            </a:solidFill>
            <a:ln>
              <a:noFill/>
            </a:ln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48" name="TextBox 22"/>
          <p:cNvSpPr txBox="1"/>
          <p:nvPr/>
        </p:nvSpPr>
        <p:spPr>
          <a:xfrm>
            <a:off x="1718801" y="2454029"/>
            <a:ext cx="425546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4"/>
              </a:lnSpc>
            </a:pPr>
            <a:r>
              <a:rPr lang="pl-PL" sz="1319" spc="1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PODSTAWA PRAWNA</a:t>
            </a:r>
            <a:endParaRPr lang="en-US" sz="1319" spc="1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904324" y="2410267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 </a:t>
            </a:r>
          </a:p>
        </p:txBody>
      </p:sp>
      <p:sp>
        <p:nvSpPr>
          <p:cNvPr id="50" name="Freeform 24"/>
          <p:cNvSpPr/>
          <p:nvPr/>
        </p:nvSpPr>
        <p:spPr>
          <a:xfrm>
            <a:off x="726926" y="3203810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1" name="Freeform 25"/>
          <p:cNvSpPr/>
          <p:nvPr/>
        </p:nvSpPr>
        <p:spPr>
          <a:xfrm>
            <a:off x="746008" y="4703384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2" name="Freeform 26"/>
          <p:cNvSpPr/>
          <p:nvPr/>
        </p:nvSpPr>
        <p:spPr>
          <a:xfrm>
            <a:off x="746008" y="6836984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3" name="Freeform 27"/>
          <p:cNvSpPr/>
          <p:nvPr/>
        </p:nvSpPr>
        <p:spPr>
          <a:xfrm>
            <a:off x="8916507" y="3218429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4" name="Freeform 28"/>
          <p:cNvSpPr/>
          <p:nvPr/>
        </p:nvSpPr>
        <p:spPr>
          <a:xfrm>
            <a:off x="8916507" y="4533900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5" name="Freeform 33"/>
          <p:cNvSpPr/>
          <p:nvPr/>
        </p:nvSpPr>
        <p:spPr>
          <a:xfrm rot="-5400000">
            <a:off x="3940825" y="5938068"/>
            <a:ext cx="8558784" cy="139080"/>
          </a:xfrm>
          <a:custGeom>
            <a:avLst/>
            <a:gdLst/>
            <a:ahLst/>
            <a:cxnLst/>
            <a:rect l="l" t="t" r="r" b="b"/>
            <a:pathLst>
              <a:path w="8558784" h="139080">
                <a:moveTo>
                  <a:pt x="0" y="0"/>
                </a:moveTo>
                <a:lnTo>
                  <a:pt x="8558784" y="0"/>
                </a:lnTo>
                <a:lnTo>
                  <a:pt x="8558784" y="139080"/>
                </a:lnTo>
                <a:lnTo>
                  <a:pt x="0" y="139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6" name="Freeform 34"/>
          <p:cNvSpPr/>
          <p:nvPr/>
        </p:nvSpPr>
        <p:spPr>
          <a:xfrm rot="2847291">
            <a:off x="-1809483" y="9039065"/>
            <a:ext cx="4045398" cy="2037410"/>
          </a:xfrm>
          <a:custGeom>
            <a:avLst/>
            <a:gdLst/>
            <a:ahLst/>
            <a:cxnLst/>
            <a:rect l="l" t="t" r="r" b="b"/>
            <a:pathLst>
              <a:path w="4045398" h="2037410">
                <a:moveTo>
                  <a:pt x="0" y="0"/>
                </a:moveTo>
                <a:lnTo>
                  <a:pt x="4045398" y="0"/>
                </a:lnTo>
                <a:lnTo>
                  <a:pt x="4045398" y="2037409"/>
                </a:lnTo>
                <a:lnTo>
                  <a:pt x="0" y="2037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7" name="TextBox 37">
            <a:extLst>
              <a:ext uri="{FF2B5EF4-FFF2-40B4-BE49-F238E27FC236}">
                <a16:creationId xmlns="" xmlns:a16="http://schemas.microsoft.com/office/drawing/2014/main" id="{915F11A2-F80C-63C8-5657-75B6C7AB5F49}"/>
              </a:ext>
            </a:extLst>
          </p:cNvPr>
          <p:cNvSpPr txBox="1"/>
          <p:nvPr/>
        </p:nvSpPr>
        <p:spPr>
          <a:xfrm>
            <a:off x="1199516" y="3203810"/>
            <a:ext cx="6420483" cy="728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Ustawa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27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marca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2003 r. o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planowaniu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/>
            </a:r>
            <a:b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zagospodarowaniu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przestrzennym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t.j.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Dz. U. z 2024 r</a:t>
            </a:r>
            <a:r>
              <a:rPr lang="pl-PL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/>
            </a:r>
            <a:br>
              <a:rPr lang="pl-PL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0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poz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1130)</a:t>
            </a:r>
            <a:r>
              <a:rPr lang="pl-PL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 algn="just">
              <a:lnSpc>
                <a:spcPts val="3035"/>
              </a:lnSpc>
              <a:spcAft>
                <a:spcPts val="3000"/>
              </a:spcAft>
            </a:pP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Rozporządzenie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Ministra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Rozwoju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Technologii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/>
            </a:r>
            <a:b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8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grudnia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2023 r. w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sprawie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gminy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dokumentowania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prac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planistycznych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zakresie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tego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oraz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wydawania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niego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wypisów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wyrysów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(Dz. U.</a:t>
            </a:r>
            <a:r>
              <a:rPr lang="pl-PL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2023 r. </a:t>
            </a:r>
            <a:r>
              <a:rPr lang="en-US" sz="20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poz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2758)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 algn="just">
              <a:spcAft>
                <a:spcPts val="3000"/>
              </a:spcAft>
            </a:pP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Rozporządzenie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Ministra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Rozwoju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Technologii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/>
            </a:r>
            <a:b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2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maja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2024 r. w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sprawie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sposobu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wyznaczania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obszaru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uzupełnienia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ogólnym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gmin</a:t>
            </a:r>
            <a:r>
              <a:rPr lang="pl-PL" sz="217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y</a:t>
            </a:r>
            <a:br>
              <a:rPr lang="pl-PL" sz="217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</a:br>
            <a:r>
              <a:rPr lang="en-US" sz="2000" i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Dz. U. </a:t>
            </a:r>
            <a:r>
              <a:rPr lang="pl-PL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 2024 r. </a:t>
            </a:r>
            <a:r>
              <a:rPr lang="en-US" sz="20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poz</a:t>
            </a:r>
            <a:r>
              <a:rPr lang="en-US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729)</a:t>
            </a:r>
            <a:r>
              <a:rPr lang="pl-PL" sz="20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endParaRPr lang="en-US" sz="2000" i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spcBef>
                <a:spcPts val="1800"/>
              </a:spcBef>
            </a:pPr>
            <a:endParaRPr lang="pl-PL" sz="2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035"/>
              </a:lnSpc>
            </a:pPr>
            <a:endParaRPr lang="en-US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035"/>
              </a:lnSpc>
            </a:pPr>
            <a:endParaRPr lang="pl-PL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035"/>
              </a:lnSpc>
            </a:pPr>
            <a:endParaRPr lang="en-US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8" name="TextBox 40">
            <a:extLst>
              <a:ext uri="{FF2B5EF4-FFF2-40B4-BE49-F238E27FC236}">
                <a16:creationId xmlns="" xmlns:a16="http://schemas.microsoft.com/office/drawing/2014/main" id="{2CAC9BF8-F1E9-A38A-88A8-6E2BD8A21AB1}"/>
              </a:ext>
            </a:extLst>
          </p:cNvPr>
          <p:cNvSpPr txBox="1"/>
          <p:nvPr/>
        </p:nvSpPr>
        <p:spPr>
          <a:xfrm>
            <a:off x="9450779" y="3203810"/>
            <a:ext cx="7645263" cy="396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Ogólny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zastąpi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Studium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Uwarunkowań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Kierunków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Zagospodarowania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Przestrzennego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które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będzie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obowiązywało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dłużej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niż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końca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2025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roku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endParaRPr lang="pl-PL" sz="217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spcAft>
                <a:spcPts val="3000"/>
              </a:spcAft>
            </a:pP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Ogólny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będzie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aktem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prawa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miejscowego</a:t>
            </a:r>
            <a:r>
              <a:rPr lang="en-US" sz="217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endParaRPr lang="pl-PL" sz="2170" b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spcAft>
                <a:spcPts val="3000"/>
              </a:spcAft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Ogólny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zostanie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sporządzony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całego</a:t>
            </a:r>
            <a:r>
              <a:rPr lang="en-US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obszaru</a:t>
            </a:r>
            <a:r>
              <a:rPr lang="en-US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gminy</a:t>
            </a:r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 wyłączeniem terenów zamkniętych innych niż ustalane przez ministra właściwego do spraw transportu.</a:t>
            </a:r>
            <a:r>
              <a:rPr lang="en-US" sz="2400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endParaRPr lang="pl-PL" sz="2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spcAft>
                <a:spcPts val="3000"/>
              </a:spcAft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podstawie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będą</a:t>
            </a:r>
            <a:r>
              <a:rPr lang="en-US" sz="2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sporządzane</a:t>
            </a:r>
            <a:r>
              <a:rPr lang="pl-PL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  <a:endParaRPr lang="en-US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9" name="Freeform 28">
            <a:extLst>
              <a:ext uri="{FF2B5EF4-FFF2-40B4-BE49-F238E27FC236}">
                <a16:creationId xmlns="" xmlns:a16="http://schemas.microsoft.com/office/drawing/2014/main" id="{D697CE35-8C93-34AA-13C6-4E38F43BB0AA}"/>
              </a:ext>
            </a:extLst>
          </p:cNvPr>
          <p:cNvSpPr/>
          <p:nvPr/>
        </p:nvSpPr>
        <p:spPr>
          <a:xfrm>
            <a:off x="8924889" y="5315829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28">
            <a:extLst>
              <a:ext uri="{FF2B5EF4-FFF2-40B4-BE49-F238E27FC236}">
                <a16:creationId xmlns="" xmlns:a16="http://schemas.microsoft.com/office/drawing/2014/main" id="{FE7E8250-D6B4-6E50-103D-DF39465FC3A0}"/>
              </a:ext>
            </a:extLst>
          </p:cNvPr>
          <p:cNvSpPr/>
          <p:nvPr/>
        </p:nvSpPr>
        <p:spPr>
          <a:xfrm>
            <a:off x="8924889" y="6791315"/>
            <a:ext cx="322520" cy="363916"/>
          </a:xfrm>
          <a:custGeom>
            <a:avLst/>
            <a:gdLst/>
            <a:ahLst/>
            <a:cxnLst/>
            <a:rect l="l" t="t" r="r" b="b"/>
            <a:pathLst>
              <a:path w="322520" h="363916">
                <a:moveTo>
                  <a:pt x="0" y="0"/>
                </a:moveTo>
                <a:lnTo>
                  <a:pt x="322520" y="0"/>
                </a:lnTo>
                <a:lnTo>
                  <a:pt x="322520" y="363916"/>
                </a:lnTo>
                <a:lnTo>
                  <a:pt x="0" y="36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13">
            <a:extLst>
              <a:ext uri="{FF2B5EF4-FFF2-40B4-BE49-F238E27FC236}">
                <a16:creationId xmlns="" xmlns:a16="http://schemas.microsoft.com/office/drawing/2014/main" id="{8AC8E4CA-4570-1209-C39F-BCC15C0A0A40}"/>
              </a:ext>
            </a:extLst>
          </p:cNvPr>
          <p:cNvSpPr/>
          <p:nvPr/>
        </p:nvSpPr>
        <p:spPr>
          <a:xfrm>
            <a:off x="9653029" y="7358445"/>
            <a:ext cx="481570" cy="403859"/>
          </a:xfrm>
          <a:custGeom>
            <a:avLst/>
            <a:gdLst/>
            <a:ahLst/>
            <a:cxnLst/>
            <a:rect l="l" t="t" r="r" b="b"/>
            <a:pathLst>
              <a:path w="607066" h="560709">
                <a:moveTo>
                  <a:pt x="0" y="0"/>
                </a:moveTo>
                <a:lnTo>
                  <a:pt x="607066" y="0"/>
                </a:lnTo>
                <a:lnTo>
                  <a:pt x="607066" y="560708"/>
                </a:lnTo>
                <a:lnTo>
                  <a:pt x="0" y="5607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13">
            <a:extLst>
              <a:ext uri="{FF2B5EF4-FFF2-40B4-BE49-F238E27FC236}">
                <a16:creationId xmlns="" xmlns:a16="http://schemas.microsoft.com/office/drawing/2014/main" id="{05640FFF-9C3C-CAEC-EE3D-B6EA61B6DCDE}"/>
              </a:ext>
            </a:extLst>
          </p:cNvPr>
          <p:cNvSpPr/>
          <p:nvPr/>
        </p:nvSpPr>
        <p:spPr>
          <a:xfrm>
            <a:off x="9617731" y="7967657"/>
            <a:ext cx="481570" cy="403859"/>
          </a:xfrm>
          <a:custGeom>
            <a:avLst/>
            <a:gdLst/>
            <a:ahLst/>
            <a:cxnLst/>
            <a:rect l="l" t="t" r="r" b="b"/>
            <a:pathLst>
              <a:path w="607066" h="560709">
                <a:moveTo>
                  <a:pt x="0" y="0"/>
                </a:moveTo>
                <a:lnTo>
                  <a:pt x="607066" y="0"/>
                </a:lnTo>
                <a:lnTo>
                  <a:pt x="607066" y="560708"/>
                </a:lnTo>
                <a:lnTo>
                  <a:pt x="0" y="5607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5"/>
          <p:cNvSpPr/>
          <p:nvPr/>
        </p:nvSpPr>
        <p:spPr>
          <a:xfrm rot="-5400000">
            <a:off x="16263029" y="-518576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4" name="TextBox 7">
            <a:extLst>
              <a:ext uri="{FF2B5EF4-FFF2-40B4-BE49-F238E27FC236}">
                <a16:creationId xmlns="" xmlns:a16="http://schemas.microsoft.com/office/drawing/2014/main" id="{76A88478-87EE-284E-89A4-CC71CC56B087}"/>
              </a:ext>
            </a:extLst>
          </p:cNvPr>
          <p:cNvSpPr txBox="1"/>
          <p:nvPr/>
        </p:nvSpPr>
        <p:spPr>
          <a:xfrm>
            <a:off x="10322787" y="7402441"/>
            <a:ext cx="13915191" cy="975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Miejscowe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Plany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Zagospodarowania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Przestrzennego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Decyzje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warunkach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tzw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  <a:r>
              <a:rPr lang="en-US" sz="217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WZtki</a:t>
            </a:r>
            <a:r>
              <a:rPr lang="en-US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  <a:r>
              <a:rPr lang="pl-PL" sz="217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5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-1536078" y="1457325"/>
            <a:ext cx="15422779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-2744419" y="8843831"/>
            <a:ext cx="10576826" cy="1321238"/>
            <a:chOff x="0" y="0"/>
            <a:chExt cx="14102435" cy="1761651"/>
          </a:xfrm>
        </p:grpSpPr>
        <p:grpSp>
          <p:nvGrpSpPr>
            <p:cNvPr id="5" name="Group 5"/>
            <p:cNvGrpSpPr/>
            <p:nvPr/>
          </p:nvGrpSpPr>
          <p:grpSpPr>
            <a:xfrm>
              <a:off x="4904885" y="0"/>
              <a:ext cx="8630537" cy="1761651"/>
              <a:chOff x="0" y="0"/>
              <a:chExt cx="9376373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37637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376373" h="1913890">
                    <a:moveTo>
                      <a:pt x="9251913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251914" y="0"/>
                    </a:lnTo>
                    <a:cubicBezTo>
                      <a:pt x="9320493" y="0"/>
                      <a:pt x="9376373" y="55880"/>
                      <a:pt x="9376373" y="124460"/>
                    </a:cubicBezTo>
                    <a:lnTo>
                      <a:pt x="9376373" y="1789430"/>
                    </a:lnTo>
                    <a:cubicBezTo>
                      <a:pt x="9376373" y="1858010"/>
                      <a:pt x="9320493" y="1913890"/>
                      <a:pt x="9251914" y="191389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2787998" y="-2558936"/>
              <a:ext cx="1303526" cy="6879522"/>
              <a:chOff x="0" y="0"/>
              <a:chExt cx="3130550" cy="165218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130550" cy="1652186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6521867">
                    <a:moveTo>
                      <a:pt x="0" y="1123950"/>
                    </a:moveTo>
                    <a:lnTo>
                      <a:pt x="0" y="16521867"/>
                    </a:lnTo>
                    <a:lnTo>
                      <a:pt x="3130550" y="16521867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7117585" y="663162"/>
              <a:ext cx="6984849" cy="444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65"/>
                </a:lnSpc>
              </a:pPr>
              <a:r>
                <a:rPr lang="en-US" sz="2250" spc="17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STREFY PLANISTYCZNE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264988" y="551481"/>
              <a:ext cx="3705194" cy="677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43"/>
                </a:lnSpc>
              </a:pPr>
              <a:r>
                <a:rPr lang="en-US" sz="3458" spc="262">
                  <a:solidFill>
                    <a:srgbClr val="FEFDF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16303549" y="-68215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7" y="0"/>
                </a:lnTo>
                <a:lnTo>
                  <a:pt x="2988477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1028700" y="1205484"/>
            <a:ext cx="12858001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 ZNAJDZIE SIĘ W PLANIE OGÓLNYM?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880B73C3-8A8D-8221-CD51-541489283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6992"/>
              </p:ext>
            </p:extLst>
          </p:nvPr>
        </p:nvGraphicFramePr>
        <p:xfrm>
          <a:off x="480845" y="2120773"/>
          <a:ext cx="17316942" cy="6580800"/>
        </p:xfrm>
        <a:graphic>
          <a:graphicData uri="http://schemas.openxmlformats.org/drawingml/2006/table">
            <a:tbl>
              <a:tblPr/>
              <a:tblGrid>
                <a:gridCol w="2048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73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4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66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150">
                <a:tc>
                  <a:txBody>
                    <a:bodyPr/>
                    <a:lstStyle/>
                    <a:p>
                      <a:pPr algn="ctr">
                        <a:lnSpc>
                          <a:spcPts val="1956"/>
                        </a:lnSpc>
                        <a:defRPr/>
                      </a:pPr>
                      <a:r>
                        <a:rPr lang="en-US" sz="1397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NAZWA STREFY PLANISTYCZNEJ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6"/>
                        </a:lnSpc>
                        <a:defRPr/>
                      </a:pPr>
                      <a:r>
                        <a:rPr lang="en-US" sz="1397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SYMBOL LITEROWY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6"/>
                        </a:lnSpc>
                        <a:defRPr/>
                      </a:pPr>
                      <a:r>
                        <a:rPr lang="en-US" sz="1397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PROFIL FUNKCJONALNY STREFY PLANISTYCZNEJ - PODSTAWOWY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PROFIL FUNKCJONALNY STREFY PLANISTYCZNEJ - DODATKOWY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MIN. UDZIAŁ POWIERZCHNI BIOLOGICZNIE CZYNNEJ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270"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r>
                        <a:rPr lang="en-US" sz="1297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obowiązuje zawsze dla danej strefy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r>
                        <a:rPr lang="en-US" sz="1297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może być dowolnie kształtowany na podstawie podanego zakresu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098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wielofunkcyjna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z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zabudową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mieszkaniową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wielorodzinną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7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SW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7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zabudowy mieszkaniowej wielorodzinnej, teren usług, teren komunikacji, teren zieleni urządzonej,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zabudowy mieszkaniowej jednorodzinnej, teren handlu wielkopowierzchniowego, teren zieleni naturalnej, teren ogrodów działkowych,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7962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wielofunkcyjna z zabudową mieszkaniową jednorodzinną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SJ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pl-PL" sz="1299" dirty="0" smtClean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zabudowy mieszkaniowej jednorodzinnej, teren usług, teren komunikacji, teren zieleni urządzonej, teren infrastruktury technicznej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zabudowy letniskowej lub rekreacji indywidualnej, teren ogrodów</a:t>
                      </a:r>
                      <a:endParaRPr lang="en-US" sz="1100"/>
                    </a:p>
                    <a:p>
                      <a:pPr algn="ctr">
                        <a:lnSpc>
                          <a:spcPts val="1520"/>
                        </a:lnSpc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działkowych, teren zieleni naturalnej, teren lasu, teren wód</a:t>
                      </a: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962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wielofunkcyjna z zabudową zagrodową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SZ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zabudowy zagrodowej, teren produkcji w gospodarstwach rolnych, teren akwakultury i obsługi rybactwa, teren komunikacji, teren zieleni urządzonej,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wielkotowarowej produkcji rolnej, teren rolnictwa z zakazem zabudowy, teren biogazowni, teren usług, teren zieleni naturalnej,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7948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usługowa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SU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usług, teren komunikacji, teren zieleni urządzonej,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składów i magazynów, teren elektrowni słonecznej, teren zieleni naturalnej,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8096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handlu wielkopowierzchniowego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SH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handlu wielkopowierzchniowego, teren komunikacji, teren zieleni urządzonej,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usług, teren składów i magazynów, teren elektrowni słonecznej, teren zieleni naturalnej,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3391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gospodarcza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88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SP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88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produkcji, teren komunikacji, teren zieleni urządzonej,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usług, teren zieleni naturalnej,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20%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63923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produkcji rolniczej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SR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produkcji w gospodarstwach rolnych, teren wielkotowarowej produkcji rolnej, teren akwakultury i obsługi rybactwa, teren komunikacji,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rolnictwa z zakazem zabudowy, teren biogazowni, teren elektrowni słonecznej, teren elektrowni wiatrowej, teren elektrowni wodnej, teren zieleni urządzonej, teren zieleni naturalnej,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30 %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-1536078" y="1457325"/>
            <a:ext cx="15422779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-5400000">
            <a:off x="16303549" y="-68215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7" y="0"/>
                </a:lnTo>
                <a:lnTo>
                  <a:pt x="2988477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028700" y="1205484"/>
            <a:ext cx="12858001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 ZNAJDZIE SIĘ W PLANIE OGÓLNYM?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744419" y="8843831"/>
            <a:ext cx="10576826" cy="1321238"/>
            <a:chOff x="0" y="0"/>
            <a:chExt cx="14102435" cy="1761651"/>
          </a:xfrm>
        </p:grpSpPr>
        <p:grpSp>
          <p:nvGrpSpPr>
            <p:cNvPr id="8" name="Group 8"/>
            <p:cNvGrpSpPr/>
            <p:nvPr/>
          </p:nvGrpSpPr>
          <p:grpSpPr>
            <a:xfrm>
              <a:off x="4904885" y="0"/>
              <a:ext cx="8630537" cy="1761651"/>
              <a:chOff x="0" y="0"/>
              <a:chExt cx="9376373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37637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376373" h="1913890">
                    <a:moveTo>
                      <a:pt x="9251913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251914" y="0"/>
                    </a:lnTo>
                    <a:cubicBezTo>
                      <a:pt x="9320493" y="0"/>
                      <a:pt x="9376373" y="55880"/>
                      <a:pt x="9376373" y="124460"/>
                    </a:cubicBezTo>
                    <a:lnTo>
                      <a:pt x="9376373" y="1789430"/>
                    </a:lnTo>
                    <a:cubicBezTo>
                      <a:pt x="9376373" y="1858010"/>
                      <a:pt x="9320493" y="1913890"/>
                      <a:pt x="9251914" y="191389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2787998" y="-2558936"/>
              <a:ext cx="1303526" cy="6879522"/>
              <a:chOff x="0" y="0"/>
              <a:chExt cx="3130550" cy="1652186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30550" cy="1652186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6521867">
                    <a:moveTo>
                      <a:pt x="0" y="1123950"/>
                    </a:moveTo>
                    <a:lnTo>
                      <a:pt x="0" y="16521867"/>
                    </a:lnTo>
                    <a:lnTo>
                      <a:pt x="3130550" y="16521867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117585" y="663162"/>
              <a:ext cx="6984849" cy="444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65"/>
                </a:lnSpc>
              </a:pPr>
              <a:r>
                <a:rPr lang="en-US" sz="2250" spc="17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STREFY PLANISTYCZNE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264988" y="551481"/>
              <a:ext cx="3705194" cy="677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43"/>
                </a:lnSpc>
              </a:pPr>
              <a:r>
                <a:rPr lang="en-US" sz="3458" spc="262">
                  <a:solidFill>
                    <a:srgbClr val="FEFDF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 </a:t>
              </a:r>
            </a:p>
          </p:txBody>
        </p:sp>
      </p:grpSp>
      <p:graphicFrame>
        <p:nvGraphicFramePr>
          <p:cNvPr id="14" name="Table 5">
            <a:extLst>
              <a:ext uri="{FF2B5EF4-FFF2-40B4-BE49-F238E27FC236}">
                <a16:creationId xmlns="" xmlns:a16="http://schemas.microsoft.com/office/drawing/2014/main" id="{6F17BF4B-03CC-F2A8-E0E9-D6C1EFF00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14099"/>
              </p:ext>
            </p:extLst>
          </p:nvPr>
        </p:nvGraphicFramePr>
        <p:xfrm>
          <a:off x="463072" y="2314031"/>
          <a:ext cx="17367727" cy="5572669"/>
        </p:xfrm>
        <a:graphic>
          <a:graphicData uri="http://schemas.openxmlformats.org/drawingml/2006/table">
            <a:tbl>
              <a:tblPr/>
              <a:tblGrid>
                <a:gridCol w="2070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4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7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47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8353">
                <a:tc>
                  <a:txBody>
                    <a:bodyPr/>
                    <a:lstStyle/>
                    <a:p>
                      <a:pPr algn="ctr">
                        <a:lnSpc>
                          <a:spcPts val="1956"/>
                        </a:lnSpc>
                        <a:defRPr/>
                      </a:pPr>
                      <a:r>
                        <a:rPr lang="en-US" sz="1397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NAZWA STREFY PLANISTYCZNEJ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6"/>
                        </a:lnSpc>
                        <a:defRPr/>
                      </a:pPr>
                      <a:r>
                        <a:rPr lang="en-US" sz="1397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SYMBOL LITEROWY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6"/>
                        </a:lnSpc>
                        <a:defRPr/>
                      </a:pPr>
                      <a:r>
                        <a:rPr lang="en-US" sz="1397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PROFIL FUNKCJONALNY STREFY PLANISTYCZNEJ - PODSTAWOWY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PROFIL FUNKCJONALNY STREFY PLANISTYCZNEJ - DODATKOWY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MIN. UDZIAŁ POWIERZCHNI BIOLOGICZNIE CZYNNEJ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32">
                <a:tc>
                  <a:txBody>
                    <a:bodyPr/>
                    <a:lstStyle/>
                    <a:p>
                      <a:pPr algn="ctr">
                        <a:lnSpc>
                          <a:spcPts val="556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obowiązuje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zawsze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dla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danej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strefy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może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być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dowolnie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kształtowany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na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podstawie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podanego</a:t>
                      </a:r>
                      <a:r>
                        <a:rPr lang="en-US" sz="1297" dirty="0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 </a:t>
                      </a:r>
                      <a:r>
                        <a:rPr lang="en-US" sz="1297" dirty="0" err="1">
                          <a:solidFill>
                            <a:srgbClr val="000000"/>
                          </a:solidFill>
                          <a:latin typeface="Calibri (MS) Italics"/>
                          <a:ea typeface="Calibri (MS) Italics"/>
                          <a:cs typeface="Calibri (MS) Italics"/>
                          <a:sym typeface="Calibri (MS) Italics"/>
                        </a:rPr>
                        <a:t>zakresu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6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</a:t>
                      </a:r>
                      <a:endParaRPr lang="en-US" sz="1100" dirty="0"/>
                    </a:p>
                    <a:p>
                      <a:pPr algn="ctr">
                        <a:lnSpc>
                          <a:spcPts val="1507"/>
                        </a:lnSpc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infrastrukturalna</a:t>
                      </a:r>
                      <a:endParaRPr lang="en-US" sz="1299" dirty="0">
                        <a:solidFill>
                          <a:srgbClr val="000000"/>
                        </a:solidFill>
                        <a:latin typeface="Calibri (MS)"/>
                        <a:ea typeface="Calibri (MS)"/>
                        <a:cs typeface="Calibri (MS)"/>
                        <a:sym typeface="Calibri (MS)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SI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infrastruktury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technicznej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usług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produkcji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zieleni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urządzonej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zieleni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naturalnej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lasu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wód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20 %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4427"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zieleni i rekreacji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SN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zieleni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urządzonej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plaży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wód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infrastruktury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technicznej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usług sportu i rekreacji, teren usług kultury i rozrywki, teren usług handlu detalicznego, teren usług gastronomii, teren usług turystyki, teren usług nauki, teren usług edukacji, teren usług zdrowia i pomocy społecznej, teren ogrodów działkowych, teren zieleni naturalnej, teren lasu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50 %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cmentarzy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7"/>
                        </a:lnSpc>
                        <a:defRPr/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SC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 (MS)"/>
                        <a:cs typeface="Calibri (MS)"/>
                      </a:endParaRPr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cmentarza, teren komunikacji, teren zieleni urządzonej,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usług kultu religijnego, teren usług handlu detalicznego, teren zieleni naturalnej, teren lasu, 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30 %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górnictwa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SG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górnictwa i wydobycia, teren komunikacji,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produkcji, teren usług handlu, teren usług rzemieślniczych, teren usług gastronomii, teren usług biurowych i administracji, teren usług nauki, teren zieleni urządzonej, teren zieleni naturalnej, teren lasu,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-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461"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otwarta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SO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rolnictwa z zakazem zabudowy, teren lasu, teren zieleni naturalnej, teren wód, teren komunikacji, teren infrastruktury technicznej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elektrowni wiatrowej, teren elektrowni słonecznej, teren elektrowni geotermalnej, teren elektrowni wodnej, teren biogazowni, teren zieleni urządzonej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-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44029"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strefa komunikacyjna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SK</a:t>
                      </a:r>
                      <a:endParaRPr lang="en-US" sz="2000" b="1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autostrady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drogi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ekspresowej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drogi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głównej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ruchu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przyspieszonego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drogi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głównej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kolejowej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szynowej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kolei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linowej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wodnej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lotniczej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obsługi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komunikacji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,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infrastruktury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technicznej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teren drogi zbiorczej, teren usług handlu detalicznego, teren usług gastronomii, teren usług turystyki, teren zieleni urządzonej, teren lasu, teren zieleni naturalnej, teren wód</a:t>
                      </a:r>
                      <a:endParaRPr lang="en-US" sz="110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7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-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>
              <a:solidFill>
                <a:srgbClr val="DD435A"/>
              </a:solidFill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536078" y="1457325"/>
            <a:ext cx="14956414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sp>
        <p:nvSpPr>
          <p:cNvPr id="11" name="TextBox 11"/>
          <p:cNvSpPr txBox="1"/>
          <p:nvPr/>
        </p:nvSpPr>
        <p:spPr>
          <a:xfrm>
            <a:off x="1028700" y="1205484"/>
            <a:ext cx="12391636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 ZNAJDZIE SIĘ W PLANIE OGÓLNYM?</a:t>
            </a:r>
          </a:p>
        </p:txBody>
      </p:sp>
      <p:sp>
        <p:nvSpPr>
          <p:cNvPr id="17" name="Freeform 17"/>
          <p:cNvSpPr/>
          <p:nvPr/>
        </p:nvSpPr>
        <p:spPr>
          <a:xfrm rot="-5400000">
            <a:off x="16069282" y="-247099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D9A4AF6C-3D6C-CC98-8B7E-26BA1C932292}"/>
              </a:ext>
            </a:extLst>
          </p:cNvPr>
          <p:cNvGrpSpPr/>
          <p:nvPr/>
        </p:nvGrpSpPr>
        <p:grpSpPr>
          <a:xfrm>
            <a:off x="-2833956" y="8597681"/>
            <a:ext cx="12602977" cy="1321238"/>
            <a:chOff x="0" y="0"/>
            <a:chExt cx="16803969" cy="1761651"/>
          </a:xfrm>
        </p:grpSpPr>
        <p:grpSp>
          <p:nvGrpSpPr>
            <p:cNvPr id="26" name="Group 5">
              <a:extLst>
                <a:ext uri="{FF2B5EF4-FFF2-40B4-BE49-F238E27FC236}">
                  <a16:creationId xmlns="" xmlns:a16="http://schemas.microsoft.com/office/drawing/2014/main" id="{0CF8A75C-1DD1-C690-B932-BB4BF626F6B8}"/>
                </a:ext>
              </a:extLst>
            </p:cNvPr>
            <p:cNvGrpSpPr/>
            <p:nvPr/>
          </p:nvGrpSpPr>
          <p:grpSpPr>
            <a:xfrm>
              <a:off x="4904885" y="0"/>
              <a:ext cx="11543957" cy="1761651"/>
              <a:chOff x="0" y="0"/>
              <a:chExt cx="12541566" cy="1913890"/>
            </a:xfrm>
          </p:grpSpPr>
          <p:sp>
            <p:nvSpPr>
              <p:cNvPr id="31" name="Freeform 6">
                <a:extLst>
                  <a:ext uri="{FF2B5EF4-FFF2-40B4-BE49-F238E27FC236}">
                    <a16:creationId xmlns="" xmlns:a16="http://schemas.microsoft.com/office/drawing/2014/main" id="{89AD43AF-FE00-21CE-B5C3-1A2B40F9D7C1}"/>
                  </a:ext>
                </a:extLst>
              </p:cNvPr>
              <p:cNvSpPr/>
              <p:nvPr/>
            </p:nvSpPr>
            <p:spPr>
              <a:xfrm>
                <a:off x="0" y="0"/>
                <a:ext cx="1254156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2541566" h="1913890">
                    <a:moveTo>
                      <a:pt x="1241710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17106" y="0"/>
                    </a:lnTo>
                    <a:cubicBezTo>
                      <a:pt x="12485686" y="0"/>
                      <a:pt x="12541566" y="55880"/>
                      <a:pt x="12541566" y="124460"/>
                    </a:cubicBezTo>
                    <a:lnTo>
                      <a:pt x="12541566" y="1789430"/>
                    </a:lnTo>
                    <a:cubicBezTo>
                      <a:pt x="12541566" y="1858010"/>
                      <a:pt x="12485686" y="1913890"/>
                      <a:pt x="12417106" y="191389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="" xmlns:a16="http://schemas.microsoft.com/office/drawing/2014/main" id="{5F9AE3F1-8C6E-FF30-740E-A712091DD7F6}"/>
                </a:ext>
              </a:extLst>
            </p:cNvPr>
            <p:cNvGrpSpPr/>
            <p:nvPr/>
          </p:nvGrpSpPr>
          <p:grpSpPr>
            <a:xfrm rot="5400000">
              <a:off x="2787998" y="-2558936"/>
              <a:ext cx="1303526" cy="6879522"/>
              <a:chOff x="0" y="0"/>
              <a:chExt cx="3130550" cy="16521867"/>
            </a:xfrm>
          </p:grpSpPr>
          <p:sp>
            <p:nvSpPr>
              <p:cNvPr id="30" name="Freeform 8">
                <a:extLst>
                  <a:ext uri="{FF2B5EF4-FFF2-40B4-BE49-F238E27FC236}">
                    <a16:creationId xmlns="" xmlns:a16="http://schemas.microsoft.com/office/drawing/2014/main" id="{181ACED9-B06E-42CB-63AD-9F8E368572FA}"/>
                  </a:ext>
                </a:extLst>
              </p:cNvPr>
              <p:cNvSpPr/>
              <p:nvPr/>
            </p:nvSpPr>
            <p:spPr>
              <a:xfrm>
                <a:off x="0" y="0"/>
                <a:ext cx="3130550" cy="1652186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6521867">
                    <a:moveTo>
                      <a:pt x="0" y="1123950"/>
                    </a:moveTo>
                    <a:lnTo>
                      <a:pt x="0" y="16521867"/>
                    </a:lnTo>
                    <a:lnTo>
                      <a:pt x="3130550" y="16521867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8" name="TextBox 9">
              <a:extLst>
                <a:ext uri="{FF2B5EF4-FFF2-40B4-BE49-F238E27FC236}">
                  <a16:creationId xmlns="" xmlns:a16="http://schemas.microsoft.com/office/drawing/2014/main" id="{5C6470E1-4A21-2E86-5DE2-18A08F8BECFB}"/>
                </a:ext>
              </a:extLst>
            </p:cNvPr>
            <p:cNvSpPr txBox="1"/>
            <p:nvPr/>
          </p:nvSpPr>
          <p:spPr>
            <a:xfrm>
              <a:off x="7117585" y="663162"/>
              <a:ext cx="9686384" cy="445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65"/>
                </a:lnSpc>
              </a:pPr>
              <a:r>
                <a:rPr lang="en-US" sz="2250" spc="17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GMINNE STANDARDY URBANISTYCZNE</a:t>
              </a:r>
            </a:p>
          </p:txBody>
        </p:sp>
        <p:sp>
          <p:nvSpPr>
            <p:cNvPr id="29" name="TextBox 10">
              <a:extLst>
                <a:ext uri="{FF2B5EF4-FFF2-40B4-BE49-F238E27FC236}">
                  <a16:creationId xmlns="" xmlns:a16="http://schemas.microsoft.com/office/drawing/2014/main" id="{0F0C19F6-D58D-05A2-FCC9-97A243233ABA}"/>
                </a:ext>
              </a:extLst>
            </p:cNvPr>
            <p:cNvSpPr txBox="1"/>
            <p:nvPr/>
          </p:nvSpPr>
          <p:spPr>
            <a:xfrm>
              <a:off x="5264988" y="551481"/>
              <a:ext cx="3705194" cy="677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43"/>
                </a:lnSpc>
              </a:pPr>
              <a:r>
                <a:rPr lang="en-US" sz="3458" spc="262">
                  <a:solidFill>
                    <a:srgbClr val="FEFDFE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 </a:t>
              </a:r>
            </a:p>
          </p:txBody>
        </p:sp>
      </p:grpSp>
      <p:sp>
        <p:nvSpPr>
          <p:cNvPr id="32" name="Freeform 11">
            <a:extLst>
              <a:ext uri="{FF2B5EF4-FFF2-40B4-BE49-F238E27FC236}">
                <a16:creationId xmlns="" xmlns:a16="http://schemas.microsoft.com/office/drawing/2014/main" id="{F74D014A-8F76-3E02-2A6A-56A41A4B6248}"/>
              </a:ext>
            </a:extLst>
          </p:cNvPr>
          <p:cNvSpPr/>
          <p:nvPr/>
        </p:nvSpPr>
        <p:spPr>
          <a:xfrm rot="-5400000">
            <a:off x="7689092" y="5938068"/>
            <a:ext cx="8558784" cy="139080"/>
          </a:xfrm>
          <a:custGeom>
            <a:avLst/>
            <a:gdLst/>
            <a:ahLst/>
            <a:cxnLst/>
            <a:rect l="l" t="t" r="r" b="b"/>
            <a:pathLst>
              <a:path w="8558784" h="139080">
                <a:moveTo>
                  <a:pt x="0" y="0"/>
                </a:moveTo>
                <a:lnTo>
                  <a:pt x="8558784" y="0"/>
                </a:lnTo>
                <a:lnTo>
                  <a:pt x="8558784" y="139080"/>
                </a:lnTo>
                <a:lnTo>
                  <a:pt x="0" y="139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9" name="Group 18">
            <a:extLst>
              <a:ext uri="{FF2B5EF4-FFF2-40B4-BE49-F238E27FC236}">
                <a16:creationId xmlns="" xmlns:a16="http://schemas.microsoft.com/office/drawing/2014/main" id="{FE96E0B3-D85E-8FA1-4CCD-575096BD2828}"/>
              </a:ext>
            </a:extLst>
          </p:cNvPr>
          <p:cNvGrpSpPr/>
          <p:nvPr/>
        </p:nvGrpSpPr>
        <p:grpSpPr>
          <a:xfrm>
            <a:off x="8223565" y="3869262"/>
            <a:ext cx="3049659" cy="759194"/>
            <a:chOff x="0" y="0"/>
            <a:chExt cx="803202" cy="199952"/>
          </a:xfrm>
        </p:grpSpPr>
        <p:sp>
          <p:nvSpPr>
            <p:cNvPr id="40" name="Freeform 19">
              <a:extLst>
                <a:ext uri="{FF2B5EF4-FFF2-40B4-BE49-F238E27FC236}">
                  <a16:creationId xmlns="" xmlns:a16="http://schemas.microsoft.com/office/drawing/2014/main" id="{7E86387D-C707-3784-9488-CCC45EFA50F9}"/>
                </a:ext>
              </a:extLst>
            </p:cNvPr>
            <p:cNvSpPr/>
            <p:nvPr/>
          </p:nvSpPr>
          <p:spPr>
            <a:xfrm>
              <a:off x="0" y="0"/>
              <a:ext cx="803202" cy="199952"/>
            </a:xfrm>
            <a:custGeom>
              <a:avLst/>
              <a:gdLst/>
              <a:ahLst/>
              <a:cxnLst/>
              <a:rect l="l" t="t" r="r" b="b"/>
              <a:pathLst>
                <a:path w="803202" h="199952">
                  <a:moveTo>
                    <a:pt x="99976" y="0"/>
                  </a:moveTo>
                  <a:lnTo>
                    <a:pt x="703226" y="0"/>
                  </a:lnTo>
                  <a:cubicBezTo>
                    <a:pt x="758442" y="0"/>
                    <a:pt x="803202" y="44761"/>
                    <a:pt x="803202" y="99976"/>
                  </a:cubicBezTo>
                  <a:lnTo>
                    <a:pt x="803202" y="99976"/>
                  </a:lnTo>
                  <a:cubicBezTo>
                    <a:pt x="803202" y="155191"/>
                    <a:pt x="758442" y="199952"/>
                    <a:pt x="703226" y="199952"/>
                  </a:cubicBezTo>
                  <a:lnTo>
                    <a:pt x="99976" y="199952"/>
                  </a:lnTo>
                  <a:cubicBezTo>
                    <a:pt x="44761" y="199952"/>
                    <a:pt x="0" y="155191"/>
                    <a:pt x="0" y="99976"/>
                  </a:cubicBezTo>
                  <a:lnTo>
                    <a:pt x="0" y="99976"/>
                  </a:lnTo>
                  <a:cubicBezTo>
                    <a:pt x="0" y="44761"/>
                    <a:pt x="44761" y="0"/>
                    <a:pt x="99976" y="0"/>
                  </a:cubicBezTo>
                  <a:close/>
                </a:path>
              </a:pathLst>
            </a:custGeom>
            <a:solidFill>
              <a:srgbClr val="DD435A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1" name="TextBox 20">
              <a:extLst>
                <a:ext uri="{FF2B5EF4-FFF2-40B4-BE49-F238E27FC236}">
                  <a16:creationId xmlns="" xmlns:a16="http://schemas.microsoft.com/office/drawing/2014/main" id="{CD38484A-17E1-BDBB-5D98-F4AF19301436}"/>
                </a:ext>
              </a:extLst>
            </p:cNvPr>
            <p:cNvSpPr txBox="1"/>
            <p:nvPr/>
          </p:nvSpPr>
          <p:spPr>
            <a:xfrm>
              <a:off x="0" y="-95250"/>
              <a:ext cx="803202" cy="295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2" name="Group 21">
            <a:extLst>
              <a:ext uri="{FF2B5EF4-FFF2-40B4-BE49-F238E27FC236}">
                <a16:creationId xmlns="" xmlns:a16="http://schemas.microsoft.com/office/drawing/2014/main" id="{3B02AFF5-AA05-CD25-BCC7-310642E2DCF1}"/>
              </a:ext>
            </a:extLst>
          </p:cNvPr>
          <p:cNvGrpSpPr/>
          <p:nvPr/>
        </p:nvGrpSpPr>
        <p:grpSpPr>
          <a:xfrm>
            <a:off x="4792906" y="3880274"/>
            <a:ext cx="3049659" cy="751748"/>
            <a:chOff x="0" y="0"/>
            <a:chExt cx="803202" cy="197991"/>
          </a:xfrm>
        </p:grpSpPr>
        <p:sp>
          <p:nvSpPr>
            <p:cNvPr id="43" name="Freeform 22">
              <a:extLst>
                <a:ext uri="{FF2B5EF4-FFF2-40B4-BE49-F238E27FC236}">
                  <a16:creationId xmlns="" xmlns:a16="http://schemas.microsoft.com/office/drawing/2014/main" id="{AF7B744B-47DF-63A4-46CC-9569A056921D}"/>
                </a:ext>
              </a:extLst>
            </p:cNvPr>
            <p:cNvSpPr/>
            <p:nvPr/>
          </p:nvSpPr>
          <p:spPr>
            <a:xfrm>
              <a:off x="0" y="0"/>
              <a:ext cx="803202" cy="197991"/>
            </a:xfrm>
            <a:custGeom>
              <a:avLst/>
              <a:gdLst/>
              <a:ahLst/>
              <a:cxnLst/>
              <a:rect l="l" t="t" r="r" b="b"/>
              <a:pathLst>
                <a:path w="803202" h="197991">
                  <a:moveTo>
                    <a:pt x="98996" y="0"/>
                  </a:moveTo>
                  <a:lnTo>
                    <a:pt x="704207" y="0"/>
                  </a:lnTo>
                  <a:cubicBezTo>
                    <a:pt x="758881" y="0"/>
                    <a:pt x="803202" y="44322"/>
                    <a:pt x="803202" y="98996"/>
                  </a:cubicBezTo>
                  <a:lnTo>
                    <a:pt x="803202" y="98996"/>
                  </a:lnTo>
                  <a:cubicBezTo>
                    <a:pt x="803202" y="153669"/>
                    <a:pt x="758881" y="197991"/>
                    <a:pt x="704207" y="197991"/>
                  </a:cubicBezTo>
                  <a:lnTo>
                    <a:pt x="98996" y="197991"/>
                  </a:lnTo>
                  <a:cubicBezTo>
                    <a:pt x="44322" y="197991"/>
                    <a:pt x="0" y="153669"/>
                    <a:pt x="0" y="98996"/>
                  </a:cubicBezTo>
                  <a:lnTo>
                    <a:pt x="0" y="98996"/>
                  </a:lnTo>
                  <a:cubicBezTo>
                    <a:pt x="0" y="44322"/>
                    <a:pt x="44322" y="0"/>
                    <a:pt x="98996" y="0"/>
                  </a:cubicBezTo>
                  <a:close/>
                </a:path>
              </a:pathLst>
            </a:custGeom>
            <a:solidFill>
              <a:srgbClr val="DD435A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="" xmlns:a16="http://schemas.microsoft.com/office/drawing/2014/main" id="{98BFCD09-2F2F-DDE7-802D-1659292DE0C0}"/>
                </a:ext>
              </a:extLst>
            </p:cNvPr>
            <p:cNvSpPr txBox="1"/>
            <p:nvPr/>
          </p:nvSpPr>
          <p:spPr>
            <a:xfrm>
              <a:off x="0" y="-95250"/>
              <a:ext cx="803202" cy="293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="" xmlns:a16="http://schemas.microsoft.com/office/drawing/2014/main" id="{70FAAD4A-093A-7A01-E284-8776FADAC9DB}"/>
              </a:ext>
            </a:extLst>
          </p:cNvPr>
          <p:cNvGrpSpPr/>
          <p:nvPr/>
        </p:nvGrpSpPr>
        <p:grpSpPr>
          <a:xfrm>
            <a:off x="624166" y="3880274"/>
            <a:ext cx="3789031" cy="759194"/>
            <a:chOff x="0" y="0"/>
            <a:chExt cx="997934" cy="199952"/>
          </a:xfrm>
        </p:grpSpPr>
        <p:sp>
          <p:nvSpPr>
            <p:cNvPr id="49" name="Freeform 28">
              <a:extLst>
                <a:ext uri="{FF2B5EF4-FFF2-40B4-BE49-F238E27FC236}">
                  <a16:creationId xmlns="" xmlns:a16="http://schemas.microsoft.com/office/drawing/2014/main" id="{C768932E-A6DB-A68D-A8B5-224788C0BB4B}"/>
                </a:ext>
              </a:extLst>
            </p:cNvPr>
            <p:cNvSpPr/>
            <p:nvPr/>
          </p:nvSpPr>
          <p:spPr>
            <a:xfrm>
              <a:off x="0" y="0"/>
              <a:ext cx="997934" cy="199952"/>
            </a:xfrm>
            <a:custGeom>
              <a:avLst/>
              <a:gdLst/>
              <a:ahLst/>
              <a:cxnLst/>
              <a:rect l="l" t="t" r="r" b="b"/>
              <a:pathLst>
                <a:path w="997934" h="199952">
                  <a:moveTo>
                    <a:pt x="99976" y="0"/>
                  </a:moveTo>
                  <a:lnTo>
                    <a:pt x="897958" y="0"/>
                  </a:lnTo>
                  <a:cubicBezTo>
                    <a:pt x="953173" y="0"/>
                    <a:pt x="997934" y="44761"/>
                    <a:pt x="997934" y="99976"/>
                  </a:cubicBezTo>
                  <a:lnTo>
                    <a:pt x="997934" y="99976"/>
                  </a:lnTo>
                  <a:cubicBezTo>
                    <a:pt x="997934" y="155191"/>
                    <a:pt x="953173" y="199952"/>
                    <a:pt x="897958" y="199952"/>
                  </a:cubicBezTo>
                  <a:lnTo>
                    <a:pt x="99976" y="199952"/>
                  </a:lnTo>
                  <a:cubicBezTo>
                    <a:pt x="44761" y="199952"/>
                    <a:pt x="0" y="155191"/>
                    <a:pt x="0" y="99976"/>
                  </a:cubicBezTo>
                  <a:lnTo>
                    <a:pt x="0" y="99976"/>
                  </a:lnTo>
                  <a:cubicBezTo>
                    <a:pt x="0" y="44761"/>
                    <a:pt x="44761" y="0"/>
                    <a:pt x="99976" y="0"/>
                  </a:cubicBezTo>
                  <a:close/>
                </a:path>
              </a:pathLst>
            </a:custGeom>
            <a:solidFill>
              <a:srgbClr val="DD435A"/>
            </a:solidFill>
          </p:spPr>
          <p:txBody>
            <a:bodyPr/>
            <a:lstStyle/>
            <a:p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29">
              <a:extLst>
                <a:ext uri="{FF2B5EF4-FFF2-40B4-BE49-F238E27FC236}">
                  <a16:creationId xmlns="" xmlns:a16="http://schemas.microsoft.com/office/drawing/2014/main" id="{B36862BA-1770-A365-E734-6DA835CFDDD5}"/>
                </a:ext>
              </a:extLst>
            </p:cNvPr>
            <p:cNvSpPr txBox="1"/>
            <p:nvPr/>
          </p:nvSpPr>
          <p:spPr>
            <a:xfrm>
              <a:off x="0" y="-95250"/>
              <a:ext cx="997934" cy="295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30">
            <a:extLst>
              <a:ext uri="{FF2B5EF4-FFF2-40B4-BE49-F238E27FC236}">
                <a16:creationId xmlns="" xmlns:a16="http://schemas.microsoft.com/office/drawing/2014/main" id="{A38773AA-FDAE-E937-F7F4-56EA55C3C35E}"/>
              </a:ext>
            </a:extLst>
          </p:cNvPr>
          <p:cNvGrpSpPr/>
          <p:nvPr/>
        </p:nvGrpSpPr>
        <p:grpSpPr>
          <a:xfrm>
            <a:off x="13351534" y="4601971"/>
            <a:ext cx="3653181" cy="3236870"/>
            <a:chOff x="0" y="0"/>
            <a:chExt cx="962155" cy="852509"/>
          </a:xfrm>
        </p:grpSpPr>
        <p:sp>
          <p:nvSpPr>
            <p:cNvPr id="52" name="Freeform 31">
              <a:extLst>
                <a:ext uri="{FF2B5EF4-FFF2-40B4-BE49-F238E27FC236}">
                  <a16:creationId xmlns="" xmlns:a16="http://schemas.microsoft.com/office/drawing/2014/main" id="{B44596A2-854B-8454-8039-2B0B46EBEE1D}"/>
                </a:ext>
              </a:extLst>
            </p:cNvPr>
            <p:cNvSpPr/>
            <p:nvPr/>
          </p:nvSpPr>
          <p:spPr>
            <a:xfrm>
              <a:off x="0" y="0"/>
              <a:ext cx="962155" cy="852509"/>
            </a:xfrm>
            <a:custGeom>
              <a:avLst/>
              <a:gdLst/>
              <a:ahLst/>
              <a:cxnLst/>
              <a:rect l="l" t="t" r="r" b="b"/>
              <a:pathLst>
                <a:path w="962155" h="852509">
                  <a:moveTo>
                    <a:pt x="108081" y="0"/>
                  </a:moveTo>
                  <a:lnTo>
                    <a:pt x="854074" y="0"/>
                  </a:lnTo>
                  <a:cubicBezTo>
                    <a:pt x="882739" y="0"/>
                    <a:pt x="910229" y="11387"/>
                    <a:pt x="930498" y="31656"/>
                  </a:cubicBezTo>
                  <a:cubicBezTo>
                    <a:pt x="950768" y="51925"/>
                    <a:pt x="962155" y="79416"/>
                    <a:pt x="962155" y="108081"/>
                  </a:cubicBezTo>
                  <a:lnTo>
                    <a:pt x="962155" y="744428"/>
                  </a:lnTo>
                  <a:cubicBezTo>
                    <a:pt x="962155" y="773093"/>
                    <a:pt x="950768" y="800584"/>
                    <a:pt x="930498" y="820853"/>
                  </a:cubicBezTo>
                  <a:cubicBezTo>
                    <a:pt x="910229" y="841122"/>
                    <a:pt x="882739" y="852509"/>
                    <a:pt x="854074" y="852509"/>
                  </a:cubicBezTo>
                  <a:lnTo>
                    <a:pt x="108081" y="852509"/>
                  </a:lnTo>
                  <a:cubicBezTo>
                    <a:pt x="79416" y="852509"/>
                    <a:pt x="51925" y="841122"/>
                    <a:pt x="31656" y="820853"/>
                  </a:cubicBezTo>
                  <a:cubicBezTo>
                    <a:pt x="11387" y="800584"/>
                    <a:pt x="0" y="773093"/>
                    <a:pt x="0" y="744428"/>
                  </a:cubicBezTo>
                  <a:lnTo>
                    <a:pt x="0" y="108081"/>
                  </a:lnTo>
                  <a:cubicBezTo>
                    <a:pt x="0" y="79416"/>
                    <a:pt x="11387" y="51925"/>
                    <a:pt x="31656" y="31656"/>
                  </a:cubicBezTo>
                  <a:cubicBezTo>
                    <a:pt x="51925" y="11387"/>
                    <a:pt x="79416" y="0"/>
                    <a:pt x="108081" y="0"/>
                  </a:cubicBezTo>
                  <a:close/>
                </a:path>
              </a:pathLst>
            </a:custGeom>
            <a:solidFill>
              <a:srgbClr val="3AA341">
                <a:alpha val="0"/>
              </a:srgbClr>
            </a:solidFill>
            <a:ln w="133350" cap="rnd">
              <a:solidFill>
                <a:srgbClr val="DD435A"/>
              </a:solidFill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53" name="TextBox 32">
              <a:extLst>
                <a:ext uri="{FF2B5EF4-FFF2-40B4-BE49-F238E27FC236}">
                  <a16:creationId xmlns="" xmlns:a16="http://schemas.microsoft.com/office/drawing/2014/main" id="{DD7516C1-8859-C27E-4C26-C99441055D0D}"/>
                </a:ext>
              </a:extLst>
            </p:cNvPr>
            <p:cNvSpPr txBox="1"/>
            <p:nvPr/>
          </p:nvSpPr>
          <p:spPr>
            <a:xfrm>
              <a:off x="0" y="-95250"/>
              <a:ext cx="962155" cy="94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grpSp>
        <p:nvGrpSpPr>
          <p:cNvPr id="54" name="Group 33">
            <a:extLst>
              <a:ext uri="{FF2B5EF4-FFF2-40B4-BE49-F238E27FC236}">
                <a16:creationId xmlns="" xmlns:a16="http://schemas.microsoft.com/office/drawing/2014/main" id="{B2259DA4-AFB8-62A7-7EFD-35B350D0ABDE}"/>
              </a:ext>
            </a:extLst>
          </p:cNvPr>
          <p:cNvGrpSpPr/>
          <p:nvPr/>
        </p:nvGrpSpPr>
        <p:grpSpPr>
          <a:xfrm>
            <a:off x="13351534" y="3885780"/>
            <a:ext cx="3653181" cy="759194"/>
            <a:chOff x="0" y="0"/>
            <a:chExt cx="962155" cy="199952"/>
          </a:xfrm>
        </p:grpSpPr>
        <p:sp>
          <p:nvSpPr>
            <p:cNvPr id="55" name="Freeform 34">
              <a:extLst>
                <a:ext uri="{FF2B5EF4-FFF2-40B4-BE49-F238E27FC236}">
                  <a16:creationId xmlns="" xmlns:a16="http://schemas.microsoft.com/office/drawing/2014/main" id="{DC4F7339-E493-AEC3-5088-C3B110F55960}"/>
                </a:ext>
              </a:extLst>
            </p:cNvPr>
            <p:cNvSpPr/>
            <p:nvPr/>
          </p:nvSpPr>
          <p:spPr>
            <a:xfrm>
              <a:off x="0" y="0"/>
              <a:ext cx="962155" cy="199952"/>
            </a:xfrm>
            <a:custGeom>
              <a:avLst/>
              <a:gdLst/>
              <a:ahLst/>
              <a:cxnLst/>
              <a:rect l="l" t="t" r="r" b="b"/>
              <a:pathLst>
                <a:path w="962155" h="199952">
                  <a:moveTo>
                    <a:pt x="99976" y="0"/>
                  </a:moveTo>
                  <a:lnTo>
                    <a:pt x="862178" y="0"/>
                  </a:lnTo>
                  <a:cubicBezTo>
                    <a:pt x="917394" y="0"/>
                    <a:pt x="962155" y="44761"/>
                    <a:pt x="962155" y="99976"/>
                  </a:cubicBezTo>
                  <a:lnTo>
                    <a:pt x="962155" y="99976"/>
                  </a:lnTo>
                  <a:cubicBezTo>
                    <a:pt x="962155" y="155191"/>
                    <a:pt x="917394" y="199952"/>
                    <a:pt x="862178" y="199952"/>
                  </a:cubicBezTo>
                  <a:lnTo>
                    <a:pt x="99976" y="199952"/>
                  </a:lnTo>
                  <a:cubicBezTo>
                    <a:pt x="44761" y="199952"/>
                    <a:pt x="0" y="155191"/>
                    <a:pt x="0" y="99976"/>
                  </a:cubicBezTo>
                  <a:lnTo>
                    <a:pt x="0" y="99976"/>
                  </a:lnTo>
                  <a:cubicBezTo>
                    <a:pt x="0" y="44761"/>
                    <a:pt x="44761" y="0"/>
                    <a:pt x="99976" y="0"/>
                  </a:cubicBezTo>
                  <a:close/>
                </a:path>
              </a:pathLst>
            </a:custGeom>
            <a:solidFill>
              <a:srgbClr val="DD435A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56" name="TextBox 35">
              <a:extLst>
                <a:ext uri="{FF2B5EF4-FFF2-40B4-BE49-F238E27FC236}">
                  <a16:creationId xmlns="" xmlns:a16="http://schemas.microsoft.com/office/drawing/2014/main" id="{8D2B0F31-821F-6DB1-5231-131BD77D28CD}"/>
                </a:ext>
              </a:extLst>
            </p:cNvPr>
            <p:cNvSpPr txBox="1"/>
            <p:nvPr/>
          </p:nvSpPr>
          <p:spPr>
            <a:xfrm>
              <a:off x="0" y="-95250"/>
              <a:ext cx="962155" cy="295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6" name="TextBox 47">
            <a:extLst>
              <a:ext uri="{FF2B5EF4-FFF2-40B4-BE49-F238E27FC236}">
                <a16:creationId xmlns="" xmlns:a16="http://schemas.microsoft.com/office/drawing/2014/main" id="{5D104F7A-6D65-18F6-355B-F59CFAE21622}"/>
              </a:ext>
            </a:extLst>
          </p:cNvPr>
          <p:cNvSpPr txBox="1"/>
          <p:nvPr/>
        </p:nvSpPr>
        <p:spPr>
          <a:xfrm>
            <a:off x="13420336" y="3898382"/>
            <a:ext cx="3543081" cy="73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minimalny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udział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powierzchni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biologicznie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czynnej</a:t>
            </a:r>
            <a:endParaRPr lang="en-US" sz="2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7" name="TextBox 14">
            <a:extLst>
              <a:ext uri="{FF2B5EF4-FFF2-40B4-BE49-F238E27FC236}">
                <a16:creationId xmlns="" xmlns:a16="http://schemas.microsoft.com/office/drawing/2014/main" id="{5BB4E752-3182-95AF-4B6F-99BE81652F43}"/>
              </a:ext>
            </a:extLst>
          </p:cNvPr>
          <p:cNvSpPr txBox="1"/>
          <p:nvPr/>
        </p:nvSpPr>
        <p:spPr>
          <a:xfrm>
            <a:off x="12585067" y="2271169"/>
            <a:ext cx="501625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 </a:t>
            </a:r>
            <a:r>
              <a:rPr lang="en-US" sz="24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strefach</a:t>
            </a:r>
            <a:r>
              <a:rPr lang="en-US" sz="24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99" b="1" i="1" dirty="0">
                <a:solidFill>
                  <a:srgbClr val="DD435A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SW, SJ, SZ, SU, SH, SP, SR, SI, SN, SC </a:t>
            </a:r>
            <a:r>
              <a:rPr lang="en-US" sz="24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wyznacza</a:t>
            </a:r>
            <a:r>
              <a:rPr lang="en-US" sz="24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się</a:t>
            </a:r>
            <a:r>
              <a:rPr lang="en-US" sz="24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obowiązkowo</a:t>
            </a:r>
            <a:r>
              <a:rPr lang="en-US" sz="24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</a:p>
        </p:txBody>
      </p:sp>
      <p:sp>
        <p:nvSpPr>
          <p:cNvPr id="68" name="TextBox 15">
            <a:extLst>
              <a:ext uri="{FF2B5EF4-FFF2-40B4-BE49-F238E27FC236}">
                <a16:creationId xmlns="" xmlns:a16="http://schemas.microsoft.com/office/drawing/2014/main" id="{48F23827-36B4-26CA-8E36-49B7E07FA116}"/>
              </a:ext>
            </a:extLst>
          </p:cNvPr>
          <p:cNvSpPr txBox="1"/>
          <p:nvPr/>
        </p:nvSpPr>
        <p:spPr>
          <a:xfrm>
            <a:off x="624166" y="2480720"/>
            <a:ext cx="895402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 </a:t>
            </a:r>
            <a:r>
              <a:rPr lang="en-US" sz="25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strefach</a:t>
            </a:r>
            <a:r>
              <a:rPr lang="en-US" sz="2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00" b="1" i="1" dirty="0">
                <a:solidFill>
                  <a:srgbClr val="DD435A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SW, SJ, SZ, SU, SH, SP, SR </a:t>
            </a:r>
            <a:r>
              <a:rPr lang="pl-PL" sz="2500" b="1" i="1" dirty="0">
                <a:solidFill>
                  <a:srgbClr val="DD435A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wyznacza</a:t>
            </a:r>
            <a:r>
              <a:rPr lang="en-US" sz="2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się</a:t>
            </a:r>
            <a:r>
              <a:rPr lang="en-US" sz="2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obowiązkowo</a:t>
            </a:r>
            <a:r>
              <a:rPr lang="en-US" sz="25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</a:p>
        </p:txBody>
      </p:sp>
      <p:grpSp>
        <p:nvGrpSpPr>
          <p:cNvPr id="70" name="Group 30">
            <a:extLst>
              <a:ext uri="{FF2B5EF4-FFF2-40B4-BE49-F238E27FC236}">
                <a16:creationId xmlns="" xmlns:a16="http://schemas.microsoft.com/office/drawing/2014/main" id="{2733DA1E-DC81-05EE-A855-D53D6073189E}"/>
              </a:ext>
            </a:extLst>
          </p:cNvPr>
          <p:cNvGrpSpPr/>
          <p:nvPr/>
        </p:nvGrpSpPr>
        <p:grpSpPr>
          <a:xfrm>
            <a:off x="8214728" y="4546550"/>
            <a:ext cx="3027461" cy="3236870"/>
            <a:chOff x="0" y="0"/>
            <a:chExt cx="962155" cy="852509"/>
          </a:xfrm>
        </p:grpSpPr>
        <p:sp>
          <p:nvSpPr>
            <p:cNvPr id="71" name="Freeform 31">
              <a:extLst>
                <a:ext uri="{FF2B5EF4-FFF2-40B4-BE49-F238E27FC236}">
                  <a16:creationId xmlns="" xmlns:a16="http://schemas.microsoft.com/office/drawing/2014/main" id="{0248A204-1CF9-4E3B-5027-7F4167095434}"/>
                </a:ext>
              </a:extLst>
            </p:cNvPr>
            <p:cNvSpPr/>
            <p:nvPr/>
          </p:nvSpPr>
          <p:spPr>
            <a:xfrm>
              <a:off x="0" y="0"/>
              <a:ext cx="962155" cy="852509"/>
            </a:xfrm>
            <a:custGeom>
              <a:avLst/>
              <a:gdLst/>
              <a:ahLst/>
              <a:cxnLst/>
              <a:rect l="l" t="t" r="r" b="b"/>
              <a:pathLst>
                <a:path w="962155" h="852509">
                  <a:moveTo>
                    <a:pt x="108081" y="0"/>
                  </a:moveTo>
                  <a:lnTo>
                    <a:pt x="854074" y="0"/>
                  </a:lnTo>
                  <a:cubicBezTo>
                    <a:pt x="882739" y="0"/>
                    <a:pt x="910229" y="11387"/>
                    <a:pt x="930498" y="31656"/>
                  </a:cubicBezTo>
                  <a:cubicBezTo>
                    <a:pt x="950768" y="51925"/>
                    <a:pt x="962155" y="79416"/>
                    <a:pt x="962155" y="108081"/>
                  </a:cubicBezTo>
                  <a:lnTo>
                    <a:pt x="962155" y="744428"/>
                  </a:lnTo>
                  <a:cubicBezTo>
                    <a:pt x="962155" y="773093"/>
                    <a:pt x="950768" y="800584"/>
                    <a:pt x="930498" y="820853"/>
                  </a:cubicBezTo>
                  <a:cubicBezTo>
                    <a:pt x="910229" y="841122"/>
                    <a:pt x="882739" y="852509"/>
                    <a:pt x="854074" y="852509"/>
                  </a:cubicBezTo>
                  <a:lnTo>
                    <a:pt x="108081" y="852509"/>
                  </a:lnTo>
                  <a:cubicBezTo>
                    <a:pt x="79416" y="852509"/>
                    <a:pt x="51925" y="841122"/>
                    <a:pt x="31656" y="820853"/>
                  </a:cubicBezTo>
                  <a:cubicBezTo>
                    <a:pt x="11387" y="800584"/>
                    <a:pt x="0" y="773093"/>
                    <a:pt x="0" y="744428"/>
                  </a:cubicBezTo>
                  <a:lnTo>
                    <a:pt x="0" y="108081"/>
                  </a:lnTo>
                  <a:cubicBezTo>
                    <a:pt x="0" y="79416"/>
                    <a:pt x="11387" y="51925"/>
                    <a:pt x="31656" y="31656"/>
                  </a:cubicBezTo>
                  <a:cubicBezTo>
                    <a:pt x="51925" y="11387"/>
                    <a:pt x="79416" y="0"/>
                    <a:pt x="108081" y="0"/>
                  </a:cubicBezTo>
                  <a:close/>
                </a:path>
              </a:pathLst>
            </a:custGeom>
            <a:solidFill>
              <a:srgbClr val="3AA341">
                <a:alpha val="0"/>
              </a:srgbClr>
            </a:solidFill>
            <a:ln w="133350" cap="rnd">
              <a:solidFill>
                <a:srgbClr val="DD435A"/>
              </a:solidFill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2" name="TextBox 32">
              <a:extLst>
                <a:ext uri="{FF2B5EF4-FFF2-40B4-BE49-F238E27FC236}">
                  <a16:creationId xmlns="" xmlns:a16="http://schemas.microsoft.com/office/drawing/2014/main" id="{EB8DCF38-F724-DEAB-8CB6-A78DB55B04F1}"/>
                </a:ext>
              </a:extLst>
            </p:cNvPr>
            <p:cNvSpPr txBox="1"/>
            <p:nvPr/>
          </p:nvSpPr>
          <p:spPr>
            <a:xfrm>
              <a:off x="0" y="-95250"/>
              <a:ext cx="962155" cy="94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63" name="TextBox 44">
            <a:extLst>
              <a:ext uri="{FF2B5EF4-FFF2-40B4-BE49-F238E27FC236}">
                <a16:creationId xmlns="" xmlns:a16="http://schemas.microsoft.com/office/drawing/2014/main" id="{DE8F3D81-45F2-52E7-9510-7A822A6A8B41}"/>
              </a:ext>
            </a:extLst>
          </p:cNvPr>
          <p:cNvSpPr txBox="1"/>
          <p:nvPr/>
        </p:nvSpPr>
        <p:spPr>
          <a:xfrm>
            <a:off x="8503049" y="3881776"/>
            <a:ext cx="2490691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maksymalny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udział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powierzchni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endParaRPr lang="en-US" sz="2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73" name="Group 30">
            <a:extLst>
              <a:ext uri="{FF2B5EF4-FFF2-40B4-BE49-F238E27FC236}">
                <a16:creationId xmlns="" xmlns:a16="http://schemas.microsoft.com/office/drawing/2014/main" id="{64DA405C-709F-9813-CB26-FD4BC81BBE9A}"/>
              </a:ext>
            </a:extLst>
          </p:cNvPr>
          <p:cNvGrpSpPr/>
          <p:nvPr/>
        </p:nvGrpSpPr>
        <p:grpSpPr>
          <a:xfrm>
            <a:off x="4792906" y="4546550"/>
            <a:ext cx="3046663" cy="3236870"/>
            <a:chOff x="0" y="0"/>
            <a:chExt cx="962155" cy="852509"/>
          </a:xfrm>
        </p:grpSpPr>
        <p:sp>
          <p:nvSpPr>
            <p:cNvPr id="74" name="Freeform 31">
              <a:extLst>
                <a:ext uri="{FF2B5EF4-FFF2-40B4-BE49-F238E27FC236}">
                  <a16:creationId xmlns="" xmlns:a16="http://schemas.microsoft.com/office/drawing/2014/main" id="{B6EB008A-FB59-05BB-698D-ABB2C3F348B0}"/>
                </a:ext>
              </a:extLst>
            </p:cNvPr>
            <p:cNvSpPr/>
            <p:nvPr/>
          </p:nvSpPr>
          <p:spPr>
            <a:xfrm>
              <a:off x="0" y="0"/>
              <a:ext cx="962155" cy="852509"/>
            </a:xfrm>
            <a:custGeom>
              <a:avLst/>
              <a:gdLst/>
              <a:ahLst/>
              <a:cxnLst/>
              <a:rect l="l" t="t" r="r" b="b"/>
              <a:pathLst>
                <a:path w="962155" h="852509">
                  <a:moveTo>
                    <a:pt x="108081" y="0"/>
                  </a:moveTo>
                  <a:lnTo>
                    <a:pt x="854074" y="0"/>
                  </a:lnTo>
                  <a:cubicBezTo>
                    <a:pt x="882739" y="0"/>
                    <a:pt x="910229" y="11387"/>
                    <a:pt x="930498" y="31656"/>
                  </a:cubicBezTo>
                  <a:cubicBezTo>
                    <a:pt x="950768" y="51925"/>
                    <a:pt x="962155" y="79416"/>
                    <a:pt x="962155" y="108081"/>
                  </a:cubicBezTo>
                  <a:lnTo>
                    <a:pt x="962155" y="744428"/>
                  </a:lnTo>
                  <a:cubicBezTo>
                    <a:pt x="962155" y="773093"/>
                    <a:pt x="950768" y="800584"/>
                    <a:pt x="930498" y="820853"/>
                  </a:cubicBezTo>
                  <a:cubicBezTo>
                    <a:pt x="910229" y="841122"/>
                    <a:pt x="882739" y="852509"/>
                    <a:pt x="854074" y="852509"/>
                  </a:cubicBezTo>
                  <a:lnTo>
                    <a:pt x="108081" y="852509"/>
                  </a:lnTo>
                  <a:cubicBezTo>
                    <a:pt x="79416" y="852509"/>
                    <a:pt x="51925" y="841122"/>
                    <a:pt x="31656" y="820853"/>
                  </a:cubicBezTo>
                  <a:cubicBezTo>
                    <a:pt x="11387" y="800584"/>
                    <a:pt x="0" y="773093"/>
                    <a:pt x="0" y="744428"/>
                  </a:cubicBezTo>
                  <a:lnTo>
                    <a:pt x="0" y="108081"/>
                  </a:lnTo>
                  <a:cubicBezTo>
                    <a:pt x="0" y="79416"/>
                    <a:pt x="11387" y="51925"/>
                    <a:pt x="31656" y="31656"/>
                  </a:cubicBezTo>
                  <a:cubicBezTo>
                    <a:pt x="51925" y="11387"/>
                    <a:pt x="79416" y="0"/>
                    <a:pt x="108081" y="0"/>
                  </a:cubicBezTo>
                  <a:close/>
                </a:path>
              </a:pathLst>
            </a:custGeom>
            <a:solidFill>
              <a:srgbClr val="3AA341">
                <a:alpha val="0"/>
              </a:srgbClr>
            </a:solidFill>
            <a:ln w="133350" cap="rnd">
              <a:solidFill>
                <a:srgbClr val="DD435A"/>
              </a:solidFill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5" name="TextBox 32">
              <a:extLst>
                <a:ext uri="{FF2B5EF4-FFF2-40B4-BE49-F238E27FC236}">
                  <a16:creationId xmlns="" xmlns:a16="http://schemas.microsoft.com/office/drawing/2014/main" id="{AA31325C-2725-1DB2-EF95-003DC123B2C8}"/>
                </a:ext>
              </a:extLst>
            </p:cNvPr>
            <p:cNvSpPr txBox="1"/>
            <p:nvPr/>
          </p:nvSpPr>
          <p:spPr>
            <a:xfrm>
              <a:off x="0" y="-95250"/>
              <a:ext cx="962155" cy="94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64" name="TextBox 45">
            <a:extLst>
              <a:ext uri="{FF2B5EF4-FFF2-40B4-BE49-F238E27FC236}">
                <a16:creationId xmlns="" xmlns:a16="http://schemas.microsoft.com/office/drawing/2014/main" id="{00EA166D-FFC1-B895-9AF8-580D108FD1C5}"/>
              </a:ext>
            </a:extLst>
          </p:cNvPr>
          <p:cNvSpPr txBox="1"/>
          <p:nvPr/>
        </p:nvSpPr>
        <p:spPr>
          <a:xfrm>
            <a:off x="4998524" y="3898206"/>
            <a:ext cx="2752449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maksymalną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wysokość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endParaRPr lang="en-US" sz="2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76" name="Group 30">
            <a:extLst>
              <a:ext uri="{FF2B5EF4-FFF2-40B4-BE49-F238E27FC236}">
                <a16:creationId xmlns="" xmlns:a16="http://schemas.microsoft.com/office/drawing/2014/main" id="{07F626A3-0DA3-7C27-A9D1-1CD0A42EB0EE}"/>
              </a:ext>
            </a:extLst>
          </p:cNvPr>
          <p:cNvGrpSpPr/>
          <p:nvPr/>
        </p:nvGrpSpPr>
        <p:grpSpPr>
          <a:xfrm>
            <a:off x="635064" y="4158904"/>
            <a:ext cx="9077255" cy="3624516"/>
            <a:chOff x="-1428563" y="-95250"/>
            <a:chExt cx="2390718" cy="954605"/>
          </a:xfrm>
        </p:grpSpPr>
        <p:sp>
          <p:nvSpPr>
            <p:cNvPr id="77" name="Freeform 31">
              <a:extLst>
                <a:ext uri="{FF2B5EF4-FFF2-40B4-BE49-F238E27FC236}">
                  <a16:creationId xmlns="" xmlns:a16="http://schemas.microsoft.com/office/drawing/2014/main" id="{FCA840D3-0BFA-44C5-41C6-76AEEB513E08}"/>
                </a:ext>
              </a:extLst>
            </p:cNvPr>
            <p:cNvSpPr/>
            <p:nvPr/>
          </p:nvSpPr>
          <p:spPr>
            <a:xfrm>
              <a:off x="-1428563" y="6846"/>
              <a:ext cx="997934" cy="852509"/>
            </a:xfrm>
            <a:custGeom>
              <a:avLst/>
              <a:gdLst/>
              <a:ahLst/>
              <a:cxnLst/>
              <a:rect l="l" t="t" r="r" b="b"/>
              <a:pathLst>
                <a:path w="962155" h="852509">
                  <a:moveTo>
                    <a:pt x="108081" y="0"/>
                  </a:moveTo>
                  <a:lnTo>
                    <a:pt x="854074" y="0"/>
                  </a:lnTo>
                  <a:cubicBezTo>
                    <a:pt x="882739" y="0"/>
                    <a:pt x="910229" y="11387"/>
                    <a:pt x="930498" y="31656"/>
                  </a:cubicBezTo>
                  <a:cubicBezTo>
                    <a:pt x="950768" y="51925"/>
                    <a:pt x="962155" y="79416"/>
                    <a:pt x="962155" y="108081"/>
                  </a:cubicBezTo>
                  <a:lnTo>
                    <a:pt x="962155" y="744428"/>
                  </a:lnTo>
                  <a:cubicBezTo>
                    <a:pt x="962155" y="773093"/>
                    <a:pt x="950768" y="800584"/>
                    <a:pt x="930498" y="820853"/>
                  </a:cubicBezTo>
                  <a:cubicBezTo>
                    <a:pt x="910229" y="841122"/>
                    <a:pt x="882739" y="852509"/>
                    <a:pt x="854074" y="852509"/>
                  </a:cubicBezTo>
                  <a:lnTo>
                    <a:pt x="108081" y="852509"/>
                  </a:lnTo>
                  <a:cubicBezTo>
                    <a:pt x="79416" y="852509"/>
                    <a:pt x="51925" y="841122"/>
                    <a:pt x="31656" y="820853"/>
                  </a:cubicBezTo>
                  <a:cubicBezTo>
                    <a:pt x="11387" y="800584"/>
                    <a:pt x="0" y="773093"/>
                    <a:pt x="0" y="744428"/>
                  </a:cubicBezTo>
                  <a:lnTo>
                    <a:pt x="0" y="108081"/>
                  </a:lnTo>
                  <a:cubicBezTo>
                    <a:pt x="0" y="79416"/>
                    <a:pt x="11387" y="51925"/>
                    <a:pt x="31656" y="31656"/>
                  </a:cubicBezTo>
                  <a:cubicBezTo>
                    <a:pt x="51925" y="11387"/>
                    <a:pt x="79416" y="0"/>
                    <a:pt x="108081" y="0"/>
                  </a:cubicBezTo>
                  <a:close/>
                </a:path>
              </a:pathLst>
            </a:custGeom>
            <a:solidFill>
              <a:srgbClr val="3AA341">
                <a:alpha val="0"/>
              </a:srgbClr>
            </a:solidFill>
            <a:ln w="133350" cap="rnd">
              <a:solidFill>
                <a:srgbClr val="DD435A"/>
              </a:solidFill>
              <a:prstDash val="solid"/>
              <a:round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8" name="TextBox 32">
              <a:extLst>
                <a:ext uri="{FF2B5EF4-FFF2-40B4-BE49-F238E27FC236}">
                  <a16:creationId xmlns="" xmlns:a16="http://schemas.microsoft.com/office/drawing/2014/main" id="{D0E6090C-743B-B7E8-C3F2-433560491D70}"/>
                </a:ext>
              </a:extLst>
            </p:cNvPr>
            <p:cNvSpPr txBox="1"/>
            <p:nvPr/>
          </p:nvSpPr>
          <p:spPr>
            <a:xfrm>
              <a:off x="0" y="-95250"/>
              <a:ext cx="962155" cy="94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65" name="TextBox 46">
            <a:extLst>
              <a:ext uri="{FF2B5EF4-FFF2-40B4-BE49-F238E27FC236}">
                <a16:creationId xmlns="" xmlns:a16="http://schemas.microsoft.com/office/drawing/2014/main" id="{97F733D9-CBC6-C90D-F058-92B454291063}"/>
              </a:ext>
            </a:extLst>
          </p:cNvPr>
          <p:cNvSpPr txBox="1"/>
          <p:nvPr/>
        </p:nvSpPr>
        <p:spPr>
          <a:xfrm>
            <a:off x="1145436" y="3909218"/>
            <a:ext cx="2752449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maksymalną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nadziemną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intensywność</a:t>
            </a:r>
            <a:r>
              <a: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endParaRPr lang="en-US" sz="2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9" name="Rectangle 2">
            <a:extLst>
              <a:ext uri="{FF2B5EF4-FFF2-40B4-BE49-F238E27FC236}">
                <a16:creationId xmlns="" xmlns:a16="http://schemas.microsoft.com/office/drawing/2014/main" id="{C25ABC2E-BBA1-001C-DDF8-69E18F35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7" name="Freeform 2"/>
          <p:cNvSpPr/>
          <p:nvPr/>
        </p:nvSpPr>
        <p:spPr>
          <a:xfrm>
            <a:off x="-103094" y="4639468"/>
            <a:ext cx="4896000" cy="3492000"/>
          </a:xfrm>
          <a:custGeom>
            <a:avLst/>
            <a:gdLst/>
            <a:ahLst/>
            <a:cxnLst/>
            <a:rect l="l" t="t" r="r" b="b"/>
            <a:pathLst>
              <a:path w="5667576" h="4210889">
                <a:moveTo>
                  <a:pt x="0" y="0"/>
                </a:moveTo>
                <a:lnTo>
                  <a:pt x="5667576" y="0"/>
                </a:lnTo>
                <a:lnTo>
                  <a:pt x="5667576" y="4210888"/>
                </a:lnTo>
                <a:lnTo>
                  <a:pt x="0" y="4210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8" name="Freeform 3"/>
          <p:cNvSpPr/>
          <p:nvPr/>
        </p:nvSpPr>
        <p:spPr>
          <a:xfrm>
            <a:off x="3976627" y="4459730"/>
            <a:ext cx="4320000" cy="3888000"/>
          </a:xfrm>
          <a:custGeom>
            <a:avLst/>
            <a:gdLst/>
            <a:ahLst/>
            <a:cxnLst/>
            <a:rect l="l" t="t" r="r" b="b"/>
            <a:pathLst>
              <a:path w="4625707" h="4210889">
                <a:moveTo>
                  <a:pt x="0" y="0"/>
                </a:moveTo>
                <a:lnTo>
                  <a:pt x="4625706" y="0"/>
                </a:lnTo>
                <a:lnTo>
                  <a:pt x="4625706" y="4210888"/>
                </a:lnTo>
                <a:lnTo>
                  <a:pt x="0" y="42108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9" name="Freeform 4"/>
          <p:cNvSpPr/>
          <p:nvPr/>
        </p:nvSpPr>
        <p:spPr>
          <a:xfrm>
            <a:off x="7360676" y="4531730"/>
            <a:ext cx="4284000" cy="3816000"/>
          </a:xfrm>
          <a:custGeom>
            <a:avLst/>
            <a:gdLst/>
            <a:ahLst/>
            <a:cxnLst/>
            <a:rect l="l" t="t" r="r" b="b"/>
            <a:pathLst>
              <a:path w="4625707" h="4210889">
                <a:moveTo>
                  <a:pt x="0" y="0"/>
                </a:moveTo>
                <a:lnTo>
                  <a:pt x="4625707" y="0"/>
                </a:lnTo>
                <a:lnTo>
                  <a:pt x="4625707" y="4210888"/>
                </a:lnTo>
                <a:lnTo>
                  <a:pt x="0" y="42108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60" name="Freeform 5"/>
          <p:cNvSpPr/>
          <p:nvPr/>
        </p:nvSpPr>
        <p:spPr>
          <a:xfrm>
            <a:off x="12787417" y="4612026"/>
            <a:ext cx="4176000" cy="3816000"/>
          </a:xfrm>
          <a:custGeom>
            <a:avLst/>
            <a:gdLst/>
            <a:ahLst/>
            <a:cxnLst/>
            <a:rect l="l" t="t" r="r" b="b"/>
            <a:pathLst>
              <a:path w="4620883" h="4210889">
                <a:moveTo>
                  <a:pt x="0" y="0"/>
                </a:moveTo>
                <a:lnTo>
                  <a:pt x="4620883" y="0"/>
                </a:lnTo>
                <a:lnTo>
                  <a:pt x="4620883" y="4210888"/>
                </a:lnTo>
                <a:lnTo>
                  <a:pt x="0" y="42108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39A0F107-5861-02BF-4DB3-AC5BE22C6C3B}"/>
              </a:ext>
            </a:extLst>
          </p:cNvPr>
          <p:cNvSpPr/>
          <p:nvPr/>
        </p:nvSpPr>
        <p:spPr>
          <a:xfrm>
            <a:off x="-1536078" y="1457325"/>
            <a:ext cx="16064032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205484"/>
            <a:ext cx="15976015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DODATKOW</a:t>
            </a:r>
            <a:r>
              <a:rPr lang="pl-PL" sz="3600" spc="273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 PRZYKŁADOWE ELEMENTY</a:t>
            </a:r>
            <a:endParaRPr lang="en-US" sz="3600" spc="273" dirty="0">
              <a:solidFill>
                <a:srgbClr val="FEFDF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Freeform 5"/>
          <p:cNvSpPr/>
          <p:nvPr/>
        </p:nvSpPr>
        <p:spPr>
          <a:xfrm rot="-5400000">
            <a:off x="16263029" y="-518576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1" name="TextBox 11"/>
          <p:cNvSpPr txBox="1"/>
          <p:nvPr/>
        </p:nvSpPr>
        <p:spPr>
          <a:xfrm>
            <a:off x="9044039" y="6239680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19976" y="2410267"/>
            <a:ext cx="1628954" cy="2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027" spc="154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 </a:t>
            </a:r>
          </a:p>
        </p:txBody>
      </p:sp>
      <p:sp>
        <p:nvSpPr>
          <p:cNvPr id="29" name="TextBox 37">
            <a:extLst>
              <a:ext uri="{FF2B5EF4-FFF2-40B4-BE49-F238E27FC236}">
                <a16:creationId xmlns="" xmlns:a16="http://schemas.microsoft.com/office/drawing/2014/main" id="{57C37A96-4869-29DB-2A5F-E97B98113F8A}"/>
              </a:ext>
            </a:extLst>
          </p:cNvPr>
          <p:cNvSpPr txBox="1"/>
          <p:nvPr/>
        </p:nvSpPr>
        <p:spPr>
          <a:xfrm>
            <a:off x="1828800" y="2961867"/>
            <a:ext cx="15000958" cy="5563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Obszary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Uzupełnienia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wyznacza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się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sposób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ściśle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określony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rozporządzeniu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 algn="just"/>
            <a:endParaRPr lang="pl-PL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/>
            <a:endParaRPr lang="pl-PL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Położenie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terenu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Obszarze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Uzupełnień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abudowy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będzie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niezbędne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otrzymania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większości</a:t>
            </a:r>
            <a:r>
              <a:rPr lang="pl-PL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decyzji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warunkach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tzw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WZtek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 algn="just"/>
            <a:endParaRPr lang="pl-PL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/>
            <a:endParaRPr lang="pl-PL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Obszary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Uzupełnień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będą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pierwszej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kolejności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podstawą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wyznaczania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nowych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stref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planistycznych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zabudową</a:t>
            </a:r>
            <a:r>
              <a:rPr lang="en-US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mieszkaniową</a:t>
            </a:r>
            <a:r>
              <a:rPr lang="pl-PL" sz="32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endParaRPr lang="en-US" sz="3200" b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035"/>
              </a:lnSpc>
            </a:pPr>
            <a:endParaRPr lang="en-US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035"/>
              </a:lnSpc>
            </a:pPr>
            <a:endParaRPr lang="pl-PL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ts val="3035"/>
              </a:lnSpc>
            </a:pPr>
            <a:endParaRPr lang="en-US" sz="2168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="" xmlns:a16="http://schemas.microsoft.com/office/drawing/2014/main" id="{510A9980-E6A2-4500-5F46-90C42227A7B3}"/>
              </a:ext>
            </a:extLst>
          </p:cNvPr>
          <p:cNvGrpSpPr/>
          <p:nvPr/>
        </p:nvGrpSpPr>
        <p:grpSpPr>
          <a:xfrm>
            <a:off x="-2743200" y="8420897"/>
            <a:ext cx="16841419" cy="1321238"/>
            <a:chOff x="0" y="0"/>
            <a:chExt cx="22455226" cy="1761651"/>
          </a:xfrm>
        </p:grpSpPr>
        <p:grpSp>
          <p:nvGrpSpPr>
            <p:cNvPr id="31" name="Group 8">
              <a:extLst>
                <a:ext uri="{FF2B5EF4-FFF2-40B4-BE49-F238E27FC236}">
                  <a16:creationId xmlns="" xmlns:a16="http://schemas.microsoft.com/office/drawing/2014/main" id="{976C5216-862D-0447-AC01-FEDE8423D603}"/>
                </a:ext>
              </a:extLst>
            </p:cNvPr>
            <p:cNvGrpSpPr/>
            <p:nvPr/>
          </p:nvGrpSpPr>
          <p:grpSpPr>
            <a:xfrm>
              <a:off x="4904885" y="0"/>
              <a:ext cx="11759140" cy="1761651"/>
              <a:chOff x="0" y="0"/>
              <a:chExt cx="12775344" cy="1913890"/>
            </a:xfrm>
          </p:grpSpPr>
          <p:sp>
            <p:nvSpPr>
              <p:cNvPr id="38" name="Freeform 9">
                <a:extLst>
                  <a:ext uri="{FF2B5EF4-FFF2-40B4-BE49-F238E27FC236}">
                    <a16:creationId xmlns="" xmlns:a16="http://schemas.microsoft.com/office/drawing/2014/main" id="{09723521-E4D1-4935-3740-95B010D66BA4}"/>
                  </a:ext>
                </a:extLst>
              </p:cNvPr>
              <p:cNvSpPr/>
              <p:nvPr/>
            </p:nvSpPr>
            <p:spPr>
              <a:xfrm>
                <a:off x="0" y="0"/>
                <a:ext cx="1277534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376373" h="1913890">
                    <a:moveTo>
                      <a:pt x="9251913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251914" y="0"/>
                    </a:lnTo>
                    <a:cubicBezTo>
                      <a:pt x="9320493" y="0"/>
                      <a:pt x="9376373" y="55880"/>
                      <a:pt x="9376373" y="124460"/>
                    </a:cubicBezTo>
                    <a:lnTo>
                      <a:pt x="9376373" y="1789430"/>
                    </a:lnTo>
                    <a:cubicBezTo>
                      <a:pt x="9376373" y="1858010"/>
                      <a:pt x="9320493" y="1913890"/>
                      <a:pt x="9251914" y="191389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32" name="Group 10">
              <a:extLst>
                <a:ext uri="{FF2B5EF4-FFF2-40B4-BE49-F238E27FC236}">
                  <a16:creationId xmlns="" xmlns:a16="http://schemas.microsoft.com/office/drawing/2014/main" id="{5CD1B95C-5A90-9295-4065-A40264820757}"/>
                </a:ext>
              </a:extLst>
            </p:cNvPr>
            <p:cNvGrpSpPr/>
            <p:nvPr/>
          </p:nvGrpSpPr>
          <p:grpSpPr>
            <a:xfrm rot="5400000">
              <a:off x="2787998" y="-2558936"/>
              <a:ext cx="1303526" cy="6879522"/>
              <a:chOff x="0" y="0"/>
              <a:chExt cx="3130550" cy="16521867"/>
            </a:xfrm>
          </p:grpSpPr>
          <p:sp>
            <p:nvSpPr>
              <p:cNvPr id="37" name="Freeform 11">
                <a:extLst>
                  <a:ext uri="{FF2B5EF4-FFF2-40B4-BE49-F238E27FC236}">
                    <a16:creationId xmlns="" xmlns:a16="http://schemas.microsoft.com/office/drawing/2014/main" id="{957504E2-452A-9DCF-8524-6DD767E79E43}"/>
                  </a:ext>
                </a:extLst>
              </p:cNvPr>
              <p:cNvSpPr/>
              <p:nvPr/>
            </p:nvSpPr>
            <p:spPr>
              <a:xfrm>
                <a:off x="0" y="0"/>
                <a:ext cx="3130550" cy="1652186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6521867">
                    <a:moveTo>
                      <a:pt x="0" y="1123950"/>
                    </a:moveTo>
                    <a:lnTo>
                      <a:pt x="0" y="16521867"/>
                    </a:lnTo>
                    <a:lnTo>
                      <a:pt x="3130550" y="16521867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sp>
          <p:nvSpPr>
            <p:cNvPr id="35" name="TextBox 12">
              <a:extLst>
                <a:ext uri="{FF2B5EF4-FFF2-40B4-BE49-F238E27FC236}">
                  <a16:creationId xmlns="" xmlns:a16="http://schemas.microsoft.com/office/drawing/2014/main" id="{B3074D6A-F2B5-0705-667D-F235872A76BC}"/>
                </a:ext>
              </a:extLst>
            </p:cNvPr>
            <p:cNvSpPr txBox="1"/>
            <p:nvPr/>
          </p:nvSpPr>
          <p:spPr>
            <a:xfrm>
              <a:off x="7117586" y="663161"/>
              <a:ext cx="15337640" cy="444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65"/>
                </a:lnSpc>
              </a:pPr>
              <a:r>
                <a:rPr lang="pl-PL" sz="2250" spc="171" dirty="0">
                  <a:latin typeface="Montserrat Bold"/>
                  <a:ea typeface="Montserrat Bold"/>
                  <a:cs typeface="Montserrat Bold"/>
                  <a:sym typeface="Montserrat Bold"/>
                </a:rPr>
                <a:t>OBSZARY UZUPEŁNIENIA ZABUDOWY</a:t>
              </a:r>
              <a:endParaRPr lang="en-US" sz="2250" spc="171" dirty="0"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DB88592D-B800-F6E4-8C5C-A6BFFFC2E221}"/>
                </a:ext>
              </a:extLst>
            </p:cNvPr>
            <p:cNvSpPr txBox="1"/>
            <p:nvPr/>
          </p:nvSpPr>
          <p:spPr>
            <a:xfrm>
              <a:off x="5264988" y="551481"/>
              <a:ext cx="3705194" cy="677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43"/>
                </a:lnSpc>
              </a:pPr>
              <a:endParaRPr lang="en-US" sz="3458" spc="262" dirty="0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42" name="Freeform 6"/>
          <p:cNvSpPr/>
          <p:nvPr/>
        </p:nvSpPr>
        <p:spPr>
          <a:xfrm>
            <a:off x="1051827" y="2910291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3" name="Freeform 6"/>
          <p:cNvSpPr/>
          <p:nvPr/>
        </p:nvSpPr>
        <p:spPr>
          <a:xfrm>
            <a:off x="1051827" y="4381500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6" name="Freeform 6"/>
          <p:cNvSpPr/>
          <p:nvPr/>
        </p:nvSpPr>
        <p:spPr>
          <a:xfrm>
            <a:off x="1044628" y="6320434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AutoShape 3"/>
          <p:cNvSpPr/>
          <p:nvPr/>
        </p:nvSpPr>
        <p:spPr>
          <a:xfrm>
            <a:off x="-1536078" y="1457325"/>
            <a:ext cx="16064032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205484"/>
            <a:ext cx="13499254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JAK BĘDZIE WYGLĄDAŁ PLAN OGÓLNY?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16263029" y="-518576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028700" y="2598598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28700" y="7020347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2109095" y="3848100"/>
            <a:ext cx="607066" cy="560709"/>
          </a:xfrm>
          <a:custGeom>
            <a:avLst/>
            <a:gdLst/>
            <a:ahLst/>
            <a:cxnLst/>
            <a:rect l="l" t="t" r="r" b="b"/>
            <a:pathLst>
              <a:path w="607066" h="560709">
                <a:moveTo>
                  <a:pt x="0" y="0"/>
                </a:moveTo>
                <a:lnTo>
                  <a:pt x="607066" y="0"/>
                </a:lnTo>
                <a:lnTo>
                  <a:pt x="607066" y="560708"/>
                </a:lnTo>
                <a:lnTo>
                  <a:pt x="0" y="560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2109095" y="4456623"/>
            <a:ext cx="607066" cy="560709"/>
          </a:xfrm>
          <a:custGeom>
            <a:avLst/>
            <a:gdLst/>
            <a:ahLst/>
            <a:cxnLst/>
            <a:rect l="l" t="t" r="r" b="b"/>
            <a:pathLst>
              <a:path w="607066" h="560709">
                <a:moveTo>
                  <a:pt x="0" y="0"/>
                </a:moveTo>
                <a:lnTo>
                  <a:pt x="607066" y="0"/>
                </a:lnTo>
                <a:lnTo>
                  <a:pt x="607066" y="560709"/>
                </a:lnTo>
                <a:lnTo>
                  <a:pt x="0" y="560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5" name="Freeform 15"/>
          <p:cNvSpPr/>
          <p:nvPr/>
        </p:nvSpPr>
        <p:spPr>
          <a:xfrm>
            <a:off x="2109095" y="8772947"/>
            <a:ext cx="607066" cy="560709"/>
          </a:xfrm>
          <a:custGeom>
            <a:avLst/>
            <a:gdLst/>
            <a:ahLst/>
            <a:cxnLst/>
            <a:rect l="l" t="t" r="r" b="b"/>
            <a:pathLst>
              <a:path w="607066" h="560709">
                <a:moveTo>
                  <a:pt x="0" y="0"/>
                </a:moveTo>
                <a:lnTo>
                  <a:pt x="607066" y="0"/>
                </a:lnTo>
                <a:lnTo>
                  <a:pt x="607066" y="560708"/>
                </a:lnTo>
                <a:lnTo>
                  <a:pt x="0" y="560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5AE230F7-F41A-A80C-C940-B86305D2601E}"/>
              </a:ext>
            </a:extLst>
          </p:cNvPr>
          <p:cNvSpPr txBox="1"/>
          <p:nvPr/>
        </p:nvSpPr>
        <p:spPr>
          <a:xfrm>
            <a:off x="1805562" y="2598598"/>
            <a:ext cx="1519915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CZĘŚĆ NORMATYWNA </a:t>
            </a:r>
            <a:r>
              <a:rPr lang="pl-PL" sz="3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prawo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miejscowe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endParaRPr lang="pl-PL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/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                                    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podstawa</a:t>
            </a:r>
            <a:r>
              <a:rPr lang="en-US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postępowaniach</a:t>
            </a:r>
            <a:r>
              <a:rPr lang="en-US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sądowych</a:t>
            </a:r>
            <a:r>
              <a:rPr lang="pl-PL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administracyjnych.</a:t>
            </a:r>
            <a:endParaRPr lang="en-US" sz="2800" i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BEC0CF59-0782-B41A-A7A4-8EB0B22CADCD}"/>
              </a:ext>
            </a:extLst>
          </p:cNvPr>
          <p:cNvSpPr txBox="1"/>
          <p:nvPr/>
        </p:nvSpPr>
        <p:spPr>
          <a:xfrm>
            <a:off x="2959162" y="3915785"/>
            <a:ext cx="14045553" cy="18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Uchwała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sprawie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Załącznik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uchwały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Dane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przestrzenne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GML) </a:t>
            </a:r>
            <a:r>
              <a:rPr lang="pl-PL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wszystkie ustalenia planu ogólnego.</a:t>
            </a:r>
            <a:endParaRPr lang="en-US" sz="2800" i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="" xmlns:a16="http://schemas.microsoft.com/office/drawing/2014/main" id="{09ABBD87-D745-7825-424F-5EB4B54C1F48}"/>
              </a:ext>
            </a:extLst>
          </p:cNvPr>
          <p:cNvSpPr txBox="1"/>
          <p:nvPr/>
        </p:nvSpPr>
        <p:spPr>
          <a:xfrm>
            <a:off x="1848530" y="7100509"/>
            <a:ext cx="15982270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400" b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CZĘŚĆ INFORMACYJNA 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– 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posiada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mocy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prawnej</a:t>
            </a:r>
            <a:r>
              <a:rPr lang="pl-PL" sz="32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opis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uwarunkowań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sposobu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wyznaczenia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				       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ustaleń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ogólnego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</a:p>
          <a:p>
            <a:pPr algn="l"/>
            <a:r>
              <a:rPr lang="en-US" sz="3200" dirty="0">
                <a:solidFill>
                  <a:srgbClr val="FEFDFE"/>
                </a:solidFill>
                <a:latin typeface="Calibri (MS)"/>
                <a:ea typeface="Calibri (MS)"/>
                <a:cs typeface="Calibri (MS)"/>
                <a:sym typeface="Calibri (MS)"/>
              </a:rPr>
              <a:t>ss                                         </a:t>
            </a:r>
            <a:r>
              <a:rPr lang="pl-PL" sz="3200" dirty="0">
                <a:solidFill>
                  <a:srgbClr val="FEFDFE"/>
                </a:solidFill>
                <a:latin typeface="Calibri (MS)"/>
                <a:ea typeface="Calibri (MS)"/>
                <a:cs typeface="Calibri (MS)"/>
                <a:sym typeface="Calibri (MS)"/>
              </a:rPr>
              <a:t>  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nie</a:t>
            </a:r>
            <a:r>
              <a:rPr lang="en-US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podlega</a:t>
            </a:r>
            <a:r>
              <a:rPr lang="en-US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opiniowaniu</a:t>
            </a:r>
            <a:r>
              <a:rPr lang="en-US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uzgadnianiu</a:t>
            </a:r>
            <a:r>
              <a:rPr lang="pl-PL" sz="2800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  <a:endParaRPr lang="en-US" sz="2800" i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="" xmlns:a16="http://schemas.microsoft.com/office/drawing/2014/main" id="{0CCB074D-7BB6-7F79-9618-EABFD928C17D}"/>
              </a:ext>
            </a:extLst>
          </p:cNvPr>
          <p:cNvSpPr txBox="1"/>
          <p:nvPr/>
        </p:nvSpPr>
        <p:spPr>
          <a:xfrm>
            <a:off x="2974402" y="8793326"/>
            <a:ext cx="13273667" cy="54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Uzasadnienie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uchwały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sprawie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pl-PL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7" name="Freeform 34">
            <a:extLst>
              <a:ext uri="{FF2B5EF4-FFF2-40B4-BE49-F238E27FC236}">
                <a16:creationId xmlns="" xmlns:a16="http://schemas.microsoft.com/office/drawing/2014/main" id="{5D259FF7-F5D6-DA9F-E1AC-210B464482CC}"/>
              </a:ext>
            </a:extLst>
          </p:cNvPr>
          <p:cNvSpPr/>
          <p:nvPr/>
        </p:nvSpPr>
        <p:spPr>
          <a:xfrm rot="2847291">
            <a:off x="-1809483" y="9039065"/>
            <a:ext cx="4045398" cy="2037410"/>
          </a:xfrm>
          <a:custGeom>
            <a:avLst/>
            <a:gdLst/>
            <a:ahLst/>
            <a:cxnLst/>
            <a:rect l="l" t="t" r="r" b="b"/>
            <a:pathLst>
              <a:path w="4045398" h="2037410">
                <a:moveTo>
                  <a:pt x="0" y="0"/>
                </a:moveTo>
                <a:lnTo>
                  <a:pt x="4045398" y="0"/>
                </a:lnTo>
                <a:lnTo>
                  <a:pt x="4045398" y="2037409"/>
                </a:lnTo>
                <a:lnTo>
                  <a:pt x="0" y="203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AutoShape 3"/>
          <p:cNvSpPr/>
          <p:nvPr/>
        </p:nvSpPr>
        <p:spPr>
          <a:xfrm>
            <a:off x="-1536078" y="1457325"/>
            <a:ext cx="17093922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205484"/>
            <a:ext cx="14529144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WAŻNE INFORMACJE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16263029" y="-518576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044742" y="2291263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44742" y="4453111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044741" y="6344132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044741" y="7923459"/>
            <a:ext cx="552477" cy="623387"/>
          </a:xfrm>
          <a:custGeom>
            <a:avLst/>
            <a:gdLst/>
            <a:ahLst/>
            <a:cxnLst/>
            <a:rect l="l" t="t" r="r" b="b"/>
            <a:pathLst>
              <a:path w="552477" h="623387">
                <a:moveTo>
                  <a:pt x="0" y="0"/>
                </a:moveTo>
                <a:lnTo>
                  <a:pt x="552477" y="0"/>
                </a:lnTo>
                <a:lnTo>
                  <a:pt x="552477" y="623387"/>
                </a:lnTo>
                <a:lnTo>
                  <a:pt x="0" y="623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738C3178-03EE-E9CD-2E18-2748161487EE}"/>
              </a:ext>
            </a:extLst>
          </p:cNvPr>
          <p:cNvSpPr txBox="1"/>
          <p:nvPr/>
        </p:nvSpPr>
        <p:spPr>
          <a:xfrm>
            <a:off x="1805562" y="7981224"/>
            <a:ext cx="15453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nie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ustala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kierunków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zasad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rozwoju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gminy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znanych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dotychczas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ze Studium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uwarunkowań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kierunków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zagospodarowania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przestrzennego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SUiKZP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  (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te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informacje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znajdą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się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strategii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rozwoju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gminy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lub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strategii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rozwoju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ponadlokalnego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).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3E32EF50-07E8-4885-2B29-6ABB4DFDF2F6}"/>
              </a:ext>
            </a:extLst>
          </p:cNvPr>
          <p:cNvSpPr txBox="1"/>
          <p:nvPr/>
        </p:nvSpPr>
        <p:spPr>
          <a:xfrm>
            <a:off x="1805562" y="2310588"/>
            <a:ext cx="154537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Przepisy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uzależniają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powierzchnię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nowych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terenów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zabudową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mieszkaniową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od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prognozowanej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liczby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mieszkańców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gminy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ograniczenia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w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możliwości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wyznaczania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stref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z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zabudową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mieszkaniową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!),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="" xmlns:a16="http://schemas.microsoft.com/office/drawing/2014/main" id="{4C74DBFE-CDB7-1961-ED98-1AB8652F5627}"/>
              </a:ext>
            </a:extLst>
          </p:cNvPr>
          <p:cNvSpPr txBox="1"/>
          <p:nvPr/>
        </p:nvSpPr>
        <p:spPr>
          <a:xfrm>
            <a:off x="1805562" y="4477025"/>
            <a:ext cx="15453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 </a:t>
            </a:r>
            <a:r>
              <a:rPr lang="en-US" sz="32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ogólny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nie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zastępuje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planów</a:t>
            </a:r>
            <a:r>
              <a:rPr lang="en-US" sz="32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miejscowych</a:t>
            </a:r>
            <a:r>
              <a:rPr lang="en-US" sz="3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tzn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nie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zawiera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ustaleń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takich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, jak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linie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zabudowy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, min.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liczba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miejsc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parkowania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, min.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powierzchnia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działki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budowlanej</a:t>
            </a:r>
            <a:r>
              <a:rPr lang="en-US" sz="3200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,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092D0514-A4AB-99DB-95A1-400F6B2B3104}"/>
              </a:ext>
            </a:extLst>
          </p:cNvPr>
          <p:cNvSpPr txBox="1"/>
          <p:nvPr/>
        </p:nvSpPr>
        <p:spPr>
          <a:xfrm>
            <a:off x="1805562" y="6367237"/>
            <a:ext cx="1545373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 ogólny </a:t>
            </a:r>
            <a:r>
              <a:rPr lang="en-US" sz="32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nie zawiera ustaleń wynikających z przepisów odrębnych</a:t>
            </a: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np. ochrony nad zabytkami, ochrony przyrody,</a:t>
            </a:r>
          </a:p>
        </p:txBody>
      </p:sp>
      <p:sp>
        <p:nvSpPr>
          <p:cNvPr id="7" name="Freeform 34">
            <a:extLst>
              <a:ext uri="{FF2B5EF4-FFF2-40B4-BE49-F238E27FC236}">
                <a16:creationId xmlns="" xmlns:a16="http://schemas.microsoft.com/office/drawing/2014/main" id="{74F684DF-47C6-4A3E-455A-DEEFB95A794B}"/>
              </a:ext>
            </a:extLst>
          </p:cNvPr>
          <p:cNvSpPr/>
          <p:nvPr/>
        </p:nvSpPr>
        <p:spPr>
          <a:xfrm rot="2847291">
            <a:off x="-1809483" y="9039065"/>
            <a:ext cx="4045398" cy="2037410"/>
          </a:xfrm>
          <a:custGeom>
            <a:avLst/>
            <a:gdLst/>
            <a:ahLst/>
            <a:cxnLst/>
            <a:rect l="l" t="t" r="r" b="b"/>
            <a:pathLst>
              <a:path w="4045398" h="2037410">
                <a:moveTo>
                  <a:pt x="0" y="0"/>
                </a:moveTo>
                <a:lnTo>
                  <a:pt x="4045398" y="0"/>
                </a:lnTo>
                <a:lnTo>
                  <a:pt x="4045398" y="2037409"/>
                </a:lnTo>
                <a:lnTo>
                  <a:pt x="0" y="203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E4D91F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 rot="-5400000">
            <a:off x="16263029" y="-518576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4" name="AutoShape 74"/>
          <p:cNvSpPr/>
          <p:nvPr/>
        </p:nvSpPr>
        <p:spPr>
          <a:xfrm>
            <a:off x="-1536078" y="1457325"/>
            <a:ext cx="15949326" cy="0"/>
          </a:xfrm>
          <a:prstGeom prst="line">
            <a:avLst/>
          </a:prstGeom>
          <a:ln w="857250" cap="rnd">
            <a:solidFill>
              <a:srgbClr val="DD43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75" name="TextBox 75"/>
          <p:cNvSpPr txBox="1"/>
          <p:nvPr/>
        </p:nvSpPr>
        <p:spPr>
          <a:xfrm>
            <a:off x="1028700" y="1205484"/>
            <a:ext cx="13384548" cy="52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3600" spc="273">
                <a:solidFill>
                  <a:srgbClr val="FEFD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PROCEDURA SPORZĄDZENIA PLANU OGÓLNEGO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="" xmlns:a16="http://schemas.microsoft.com/office/drawing/2014/main" id="{BBD92360-BC33-738B-3A55-08D1D3203B5D}"/>
              </a:ext>
            </a:extLst>
          </p:cNvPr>
          <p:cNvGrpSpPr/>
          <p:nvPr/>
        </p:nvGrpSpPr>
        <p:grpSpPr>
          <a:xfrm>
            <a:off x="1676400" y="2095500"/>
            <a:ext cx="2554090" cy="2470137"/>
            <a:chOff x="1168" y="100242"/>
            <a:chExt cx="3405453" cy="3293515"/>
          </a:xfrm>
        </p:grpSpPr>
        <p:grpSp>
          <p:nvGrpSpPr>
            <p:cNvPr id="8" name="Group 9">
              <a:extLst>
                <a:ext uri="{FF2B5EF4-FFF2-40B4-BE49-F238E27FC236}">
                  <a16:creationId xmlns="" xmlns:a16="http://schemas.microsoft.com/office/drawing/2014/main" id="{E01F5A70-08BB-272D-A92C-BDB7735AB5E8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14" name="Freeform 10">
                <a:extLst>
                  <a:ext uri="{FF2B5EF4-FFF2-40B4-BE49-F238E27FC236}">
                    <a16:creationId xmlns="" xmlns:a16="http://schemas.microsoft.com/office/drawing/2014/main" id="{B7B119FB-5152-3A7F-42C3-487B3D00F39B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="" xmlns:a16="http://schemas.microsoft.com/office/drawing/2014/main" id="{8E4724CF-F2FF-FF63-AF88-88E9E316763D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="" xmlns:a16="http://schemas.microsoft.com/office/drawing/2014/main" id="{1B9FE2CA-B15C-BCF2-5C4D-8567C8B155AB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="" xmlns:a16="http://schemas.microsoft.com/office/drawing/2014/main" id="{D85EAB79-00CC-798B-1971-062F485B9057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en-US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1</a:t>
                </a:r>
              </a:p>
            </p:txBody>
          </p:sp>
        </p:grpSp>
        <p:sp>
          <p:nvSpPr>
            <p:cNvPr id="10" name="AutoShape 14">
              <a:extLst>
                <a:ext uri="{FF2B5EF4-FFF2-40B4-BE49-F238E27FC236}">
                  <a16:creationId xmlns="" xmlns:a16="http://schemas.microsoft.com/office/drawing/2014/main" id="{B1D5CEDD-D722-F5B8-DF06-476F6049EDCC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ED2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" name="TextBox 16">
              <a:extLst>
                <a:ext uri="{FF2B5EF4-FFF2-40B4-BE49-F238E27FC236}">
                  <a16:creationId xmlns="" xmlns:a16="http://schemas.microsoft.com/office/drawing/2014/main" id="{A731C1D0-47D3-CE67-56AA-9CF426E81CA2}"/>
                </a:ext>
              </a:extLst>
            </p:cNvPr>
            <p:cNvSpPr txBox="1"/>
            <p:nvPr/>
          </p:nvSpPr>
          <p:spPr>
            <a:xfrm>
              <a:off x="195649" y="2409320"/>
              <a:ext cx="2920898" cy="903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6"/>
                </a:lnSpc>
              </a:pPr>
              <a:r>
                <a:rPr lang="en-US" sz="1897" spc="56" dirty="0">
                  <a:solidFill>
                    <a:srgbClr val="19191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UCHWAŁA O PRZYSTĄPIENIU</a:t>
              </a:r>
            </a:p>
          </p:txBody>
        </p:sp>
      </p:grpSp>
      <p:sp>
        <p:nvSpPr>
          <p:cNvPr id="188" name="TextBox 34">
            <a:extLst>
              <a:ext uri="{FF2B5EF4-FFF2-40B4-BE49-F238E27FC236}">
                <a16:creationId xmlns="" xmlns:a16="http://schemas.microsoft.com/office/drawing/2014/main" id="{842D4DD2-BF0D-227B-9261-D39ADDE81E0B}"/>
              </a:ext>
            </a:extLst>
          </p:cNvPr>
          <p:cNvSpPr txBox="1"/>
          <p:nvPr/>
        </p:nvSpPr>
        <p:spPr>
          <a:xfrm>
            <a:off x="1599895" y="4633068"/>
            <a:ext cx="2496170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Uchwała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Nr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II.8.2024</a:t>
            </a:r>
          </a:p>
          <a:p>
            <a:pPr marL="0" lvl="0" indent="0" algn="ctr">
              <a:lnSpc>
                <a:spcPts val="2239"/>
              </a:lnSpc>
            </a:pPr>
            <a:r>
              <a:rPr lang="en-US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z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dnia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2</a:t>
            </a:r>
            <a:r>
              <a:rPr lang="pl-PL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9</a:t>
            </a:r>
            <a:r>
              <a:rPr lang="en-US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maja</a:t>
            </a:r>
            <a:r>
              <a:rPr lang="en-US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2024 r.</a:t>
            </a:r>
          </a:p>
        </p:txBody>
      </p:sp>
      <p:grpSp>
        <p:nvGrpSpPr>
          <p:cNvPr id="87" name="Group 8">
            <a:extLst>
              <a:ext uri="{FF2B5EF4-FFF2-40B4-BE49-F238E27FC236}">
                <a16:creationId xmlns="" xmlns:a16="http://schemas.microsoft.com/office/drawing/2014/main" id="{DF7254A7-3EDC-D4A9-3A94-41DCF1E068C2}"/>
              </a:ext>
            </a:extLst>
          </p:cNvPr>
          <p:cNvGrpSpPr/>
          <p:nvPr/>
        </p:nvGrpSpPr>
        <p:grpSpPr>
          <a:xfrm>
            <a:off x="4812348" y="2095500"/>
            <a:ext cx="2554090" cy="2470137"/>
            <a:chOff x="1168" y="100242"/>
            <a:chExt cx="3405453" cy="3293515"/>
          </a:xfrm>
        </p:grpSpPr>
        <p:grpSp>
          <p:nvGrpSpPr>
            <p:cNvPr id="88" name="Group 9">
              <a:extLst>
                <a:ext uri="{FF2B5EF4-FFF2-40B4-BE49-F238E27FC236}">
                  <a16:creationId xmlns="" xmlns:a16="http://schemas.microsoft.com/office/drawing/2014/main" id="{3C4244E1-EDF3-4BA9-9330-118F1F184C36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94" name="Freeform 10">
                <a:extLst>
                  <a:ext uri="{FF2B5EF4-FFF2-40B4-BE49-F238E27FC236}">
                    <a16:creationId xmlns="" xmlns:a16="http://schemas.microsoft.com/office/drawing/2014/main" id="{281CD43E-E4A0-364C-1608-9A352CA65B83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" name="Group 11">
              <a:extLst>
                <a:ext uri="{FF2B5EF4-FFF2-40B4-BE49-F238E27FC236}">
                  <a16:creationId xmlns="" xmlns:a16="http://schemas.microsoft.com/office/drawing/2014/main" id="{FA6636F2-F246-576C-994A-CD2DDAE7E72A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92" name="Freeform 12">
                <a:extLst>
                  <a:ext uri="{FF2B5EF4-FFF2-40B4-BE49-F238E27FC236}">
                    <a16:creationId xmlns="" xmlns:a16="http://schemas.microsoft.com/office/drawing/2014/main" id="{A1E70A6B-EFC3-34C9-6D56-9ED8B1B78736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93" name="TextBox 13">
                <a:extLst>
                  <a:ext uri="{FF2B5EF4-FFF2-40B4-BE49-F238E27FC236}">
                    <a16:creationId xmlns="" xmlns:a16="http://schemas.microsoft.com/office/drawing/2014/main" id="{29C8DE60-96CC-926B-0500-B5831034CFDE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2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90" name="AutoShape 14">
              <a:extLst>
                <a:ext uri="{FF2B5EF4-FFF2-40B4-BE49-F238E27FC236}">
                  <a16:creationId xmlns="" xmlns:a16="http://schemas.microsoft.com/office/drawing/2014/main" id="{31FFEBEB-16A2-51D1-6394-EE7B54068357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D435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91" name="TextBox 16">
              <a:extLst>
                <a:ext uri="{FF2B5EF4-FFF2-40B4-BE49-F238E27FC236}">
                  <a16:creationId xmlns="" xmlns:a16="http://schemas.microsoft.com/office/drawing/2014/main" id="{1D0AC66B-AC08-04F5-6841-5116A5B32DBB}"/>
                </a:ext>
              </a:extLst>
            </p:cNvPr>
            <p:cNvSpPr txBox="1"/>
            <p:nvPr/>
          </p:nvSpPr>
          <p:spPr>
            <a:xfrm>
              <a:off x="195649" y="2409320"/>
              <a:ext cx="2920898" cy="89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6"/>
                </a:lnSpc>
              </a:pPr>
              <a:r>
                <a:rPr lang="pl-PL" sz="1897" spc="56" dirty="0">
                  <a:solidFill>
                    <a:schemeClr val="bg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ZBIERANIE WNIOSKÓW</a:t>
              </a:r>
              <a:endParaRPr lang="en-US" sz="1897" spc="56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96" name="TextBox 24">
            <a:extLst>
              <a:ext uri="{FF2B5EF4-FFF2-40B4-BE49-F238E27FC236}">
                <a16:creationId xmlns="" xmlns:a16="http://schemas.microsoft.com/office/drawing/2014/main" id="{502F52B2-67BB-884D-51E4-D866367BA55F}"/>
              </a:ext>
            </a:extLst>
          </p:cNvPr>
          <p:cNvSpPr txBox="1"/>
          <p:nvPr/>
        </p:nvSpPr>
        <p:spPr>
          <a:xfrm>
            <a:off x="4713969" y="4647355"/>
            <a:ext cx="249617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47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od </a:t>
            </a:r>
            <a:r>
              <a:rPr lang="pl-PL" sz="1599" spc="47" dirty="0" smtClean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29 września</a:t>
            </a:r>
            <a:r>
              <a:rPr lang="en-US" sz="1599" spc="47" dirty="0" smtClean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599" spc="47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</a:t>
            </a:r>
          </a:p>
          <a:p>
            <a:pPr marL="0" lvl="0" indent="0" algn="ctr">
              <a:lnSpc>
                <a:spcPts val="2239"/>
              </a:lnSpc>
            </a:pPr>
            <a:r>
              <a:rPr lang="pl-PL" sz="1599" spc="47" dirty="0" smtClean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31 października</a:t>
            </a:r>
            <a:endParaRPr lang="en-US" sz="1599" spc="47" dirty="0">
              <a:solidFill>
                <a:srgbClr val="191919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107" name="Group 8">
            <a:extLst>
              <a:ext uri="{FF2B5EF4-FFF2-40B4-BE49-F238E27FC236}">
                <a16:creationId xmlns="" xmlns:a16="http://schemas.microsoft.com/office/drawing/2014/main" id="{882C61C7-7AB9-B163-8D2B-565377D1B08D}"/>
              </a:ext>
            </a:extLst>
          </p:cNvPr>
          <p:cNvGrpSpPr/>
          <p:nvPr/>
        </p:nvGrpSpPr>
        <p:grpSpPr>
          <a:xfrm>
            <a:off x="7988459" y="2095500"/>
            <a:ext cx="2554090" cy="2470137"/>
            <a:chOff x="1168" y="100242"/>
            <a:chExt cx="3405453" cy="3293515"/>
          </a:xfrm>
        </p:grpSpPr>
        <p:grpSp>
          <p:nvGrpSpPr>
            <p:cNvPr id="108" name="Group 9">
              <a:extLst>
                <a:ext uri="{FF2B5EF4-FFF2-40B4-BE49-F238E27FC236}">
                  <a16:creationId xmlns="" xmlns:a16="http://schemas.microsoft.com/office/drawing/2014/main" id="{A8E5AE7F-8936-E447-D5C4-7F4AD579E7E7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114" name="Freeform 10">
                <a:extLst>
                  <a:ext uri="{FF2B5EF4-FFF2-40B4-BE49-F238E27FC236}">
                    <a16:creationId xmlns="" xmlns:a16="http://schemas.microsoft.com/office/drawing/2014/main" id="{2D412B2D-5E1B-D8ED-1E71-56E736B7A3C1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109" name="Group 11">
              <a:extLst>
                <a:ext uri="{FF2B5EF4-FFF2-40B4-BE49-F238E27FC236}">
                  <a16:creationId xmlns="" xmlns:a16="http://schemas.microsoft.com/office/drawing/2014/main" id="{4EA8C0F8-9FD4-FB3E-D615-99B93D59BB61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112" name="Freeform 12">
                <a:extLst>
                  <a:ext uri="{FF2B5EF4-FFF2-40B4-BE49-F238E27FC236}">
                    <a16:creationId xmlns="" xmlns:a16="http://schemas.microsoft.com/office/drawing/2014/main" id="{B68BCB39-A4AB-7010-FA50-7BA758211658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13" name="TextBox 13">
                <a:extLst>
                  <a:ext uri="{FF2B5EF4-FFF2-40B4-BE49-F238E27FC236}">
                    <a16:creationId xmlns="" xmlns:a16="http://schemas.microsoft.com/office/drawing/2014/main" id="{12624CCF-0CA4-904F-3BFA-FF840E2DA0AD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3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110" name="AutoShape 14">
              <a:extLst>
                <a:ext uri="{FF2B5EF4-FFF2-40B4-BE49-F238E27FC236}">
                  <a16:creationId xmlns="" xmlns:a16="http://schemas.microsoft.com/office/drawing/2014/main" id="{D43F5030-7F22-C66C-E71D-D8D00FA8F440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ED2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11" name="TextBox 16">
              <a:extLst>
                <a:ext uri="{FF2B5EF4-FFF2-40B4-BE49-F238E27FC236}">
                  <a16:creationId xmlns="" xmlns:a16="http://schemas.microsoft.com/office/drawing/2014/main" id="{5AF33CAF-E0A4-3749-C0F4-669E75674F39}"/>
                </a:ext>
              </a:extLst>
            </p:cNvPr>
            <p:cNvSpPr txBox="1"/>
            <p:nvPr/>
          </p:nvSpPr>
          <p:spPr>
            <a:xfrm>
              <a:off x="243445" y="2613445"/>
              <a:ext cx="2920898" cy="431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6"/>
                </a:lnSpc>
              </a:pPr>
              <a:r>
                <a:rPr lang="pl-PL" sz="1897" spc="56" dirty="0">
                  <a:solidFill>
                    <a:srgbClr val="19191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FAZA PROJEKTOWA</a:t>
              </a:r>
              <a:endParaRPr lang="en-US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116" name="TextBox 33">
            <a:extLst>
              <a:ext uri="{FF2B5EF4-FFF2-40B4-BE49-F238E27FC236}">
                <a16:creationId xmlns="" xmlns:a16="http://schemas.microsoft.com/office/drawing/2014/main" id="{797B6985-06D3-5B59-E72A-DD7A1AF3E427}"/>
              </a:ext>
            </a:extLst>
          </p:cNvPr>
          <p:cNvSpPr txBox="1"/>
          <p:nvPr/>
        </p:nvSpPr>
        <p:spPr>
          <a:xfrm>
            <a:off x="7939376" y="4646181"/>
            <a:ext cx="2496171" cy="110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uzasadnienia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prognozy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oddziaływania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na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środowisko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117" name="Group 8">
            <a:extLst>
              <a:ext uri="{FF2B5EF4-FFF2-40B4-BE49-F238E27FC236}">
                <a16:creationId xmlns="" xmlns:a16="http://schemas.microsoft.com/office/drawing/2014/main" id="{3EA677C8-1F2F-AB4F-1E29-A7AC8B37F931}"/>
              </a:ext>
            </a:extLst>
          </p:cNvPr>
          <p:cNvGrpSpPr/>
          <p:nvPr/>
        </p:nvGrpSpPr>
        <p:grpSpPr>
          <a:xfrm>
            <a:off x="11135198" y="2095500"/>
            <a:ext cx="2554090" cy="2470137"/>
            <a:chOff x="1168" y="100242"/>
            <a:chExt cx="3405453" cy="3293515"/>
          </a:xfrm>
        </p:grpSpPr>
        <p:grpSp>
          <p:nvGrpSpPr>
            <p:cNvPr id="118" name="Group 9">
              <a:extLst>
                <a:ext uri="{FF2B5EF4-FFF2-40B4-BE49-F238E27FC236}">
                  <a16:creationId xmlns="" xmlns:a16="http://schemas.microsoft.com/office/drawing/2014/main" id="{50206695-19D0-F4DE-EC49-AEA0CF9735AF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124" name="Freeform 10">
                <a:extLst>
                  <a:ext uri="{FF2B5EF4-FFF2-40B4-BE49-F238E27FC236}">
                    <a16:creationId xmlns="" xmlns:a16="http://schemas.microsoft.com/office/drawing/2014/main" id="{850DEEAC-0045-29EE-0396-5301C2937FD3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119" name="Group 11">
              <a:extLst>
                <a:ext uri="{FF2B5EF4-FFF2-40B4-BE49-F238E27FC236}">
                  <a16:creationId xmlns="" xmlns:a16="http://schemas.microsoft.com/office/drawing/2014/main" id="{06D0F4B4-48D2-FBC6-26AB-8B600711517B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122" name="Freeform 12">
                <a:extLst>
                  <a:ext uri="{FF2B5EF4-FFF2-40B4-BE49-F238E27FC236}">
                    <a16:creationId xmlns="" xmlns:a16="http://schemas.microsoft.com/office/drawing/2014/main" id="{372B28A2-BF98-E8A0-0AED-9F174363B879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23" name="TextBox 13">
                <a:extLst>
                  <a:ext uri="{FF2B5EF4-FFF2-40B4-BE49-F238E27FC236}">
                    <a16:creationId xmlns="" xmlns:a16="http://schemas.microsoft.com/office/drawing/2014/main" id="{5F9E982B-FF9B-45AA-2379-3BBE8DA18266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4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120" name="AutoShape 14">
              <a:extLst>
                <a:ext uri="{FF2B5EF4-FFF2-40B4-BE49-F238E27FC236}">
                  <a16:creationId xmlns="" xmlns:a16="http://schemas.microsoft.com/office/drawing/2014/main" id="{537EB0AD-0366-D839-256B-3F58B37D6DCB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ED2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126" name="TextBox 42">
            <a:extLst>
              <a:ext uri="{FF2B5EF4-FFF2-40B4-BE49-F238E27FC236}">
                <a16:creationId xmlns="" xmlns:a16="http://schemas.microsoft.com/office/drawing/2014/main" id="{B3E38877-53EA-6C2E-F924-6E22866F4FB3}"/>
              </a:ext>
            </a:extLst>
          </p:cNvPr>
          <p:cNvSpPr txBox="1"/>
          <p:nvPr/>
        </p:nvSpPr>
        <p:spPr>
          <a:xfrm>
            <a:off x="11097307" y="4631907"/>
            <a:ext cx="2496171" cy="83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wystąpienie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opinie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uzgodnienia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odpowiednich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organów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27" name="TextBox 43">
            <a:extLst>
              <a:ext uri="{FF2B5EF4-FFF2-40B4-BE49-F238E27FC236}">
                <a16:creationId xmlns="" xmlns:a16="http://schemas.microsoft.com/office/drawing/2014/main" id="{2312CBFF-F56D-E15E-3584-D646F0E0D4A9}"/>
              </a:ext>
            </a:extLst>
          </p:cNvPr>
          <p:cNvSpPr txBox="1"/>
          <p:nvPr/>
        </p:nvSpPr>
        <p:spPr>
          <a:xfrm>
            <a:off x="11317532" y="3812036"/>
            <a:ext cx="2190675" cy="67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6"/>
              </a:lnSpc>
            </a:pPr>
            <a:r>
              <a:rPr lang="en-US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OPINIOWANIE </a:t>
            </a:r>
          </a:p>
          <a:p>
            <a:pPr marL="0" lvl="0" indent="0" algn="ctr">
              <a:lnSpc>
                <a:spcPts val="2656"/>
              </a:lnSpc>
            </a:pPr>
            <a:r>
              <a:rPr lang="en-US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UZGADNIANIE</a:t>
            </a:r>
          </a:p>
        </p:txBody>
      </p:sp>
      <p:grpSp>
        <p:nvGrpSpPr>
          <p:cNvPr id="128" name="Group 8">
            <a:extLst>
              <a:ext uri="{FF2B5EF4-FFF2-40B4-BE49-F238E27FC236}">
                <a16:creationId xmlns="" xmlns:a16="http://schemas.microsoft.com/office/drawing/2014/main" id="{D9C9E9B5-70A0-A1AB-1B0D-96131219F1E6}"/>
              </a:ext>
            </a:extLst>
          </p:cNvPr>
          <p:cNvGrpSpPr/>
          <p:nvPr/>
        </p:nvGrpSpPr>
        <p:grpSpPr>
          <a:xfrm>
            <a:off x="14210744" y="2095500"/>
            <a:ext cx="2554090" cy="2470137"/>
            <a:chOff x="1168" y="100242"/>
            <a:chExt cx="3405453" cy="3293515"/>
          </a:xfrm>
        </p:grpSpPr>
        <p:grpSp>
          <p:nvGrpSpPr>
            <p:cNvPr id="129" name="Group 9">
              <a:extLst>
                <a:ext uri="{FF2B5EF4-FFF2-40B4-BE49-F238E27FC236}">
                  <a16:creationId xmlns="" xmlns:a16="http://schemas.microsoft.com/office/drawing/2014/main" id="{0D45EFA5-F2D9-AD70-F4B3-C26C9A2D00A3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134" name="Freeform 10">
                <a:extLst>
                  <a:ext uri="{FF2B5EF4-FFF2-40B4-BE49-F238E27FC236}">
                    <a16:creationId xmlns="" xmlns:a16="http://schemas.microsoft.com/office/drawing/2014/main" id="{FDC3DC53-E9F4-A651-D7D5-8DECE308A61F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>
                  <a:alpha val="50000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130" name="Group 11">
              <a:extLst>
                <a:ext uri="{FF2B5EF4-FFF2-40B4-BE49-F238E27FC236}">
                  <a16:creationId xmlns="" xmlns:a16="http://schemas.microsoft.com/office/drawing/2014/main" id="{25004476-8538-23EB-AF17-7AB9CAD21A9F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132" name="Freeform 12">
                <a:extLst>
                  <a:ext uri="{FF2B5EF4-FFF2-40B4-BE49-F238E27FC236}">
                    <a16:creationId xmlns="" xmlns:a16="http://schemas.microsoft.com/office/drawing/2014/main" id="{36569776-432E-A0E4-4B9C-A6530510F0DF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>
                  <a:alpha val="50000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33" name="TextBox 13">
                <a:extLst>
                  <a:ext uri="{FF2B5EF4-FFF2-40B4-BE49-F238E27FC236}">
                    <a16:creationId xmlns="" xmlns:a16="http://schemas.microsoft.com/office/drawing/2014/main" id="{56126DD6-1380-0F4A-AE3C-21F482D7F91C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5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131" name="AutoShape 14">
              <a:extLst>
                <a:ext uri="{FF2B5EF4-FFF2-40B4-BE49-F238E27FC236}">
                  <a16:creationId xmlns="" xmlns:a16="http://schemas.microsoft.com/office/drawing/2014/main" id="{D7D92093-C878-DFF7-9DE6-FC64A9ABA4DB}"/>
                </a:ext>
              </a:extLst>
            </p:cNvPr>
            <p:cNvSpPr/>
            <p:nvPr/>
          </p:nvSpPr>
          <p:spPr>
            <a:xfrm>
              <a:off x="1704730" y="1778697"/>
              <a:ext cx="0" cy="549786"/>
            </a:xfrm>
            <a:prstGeom prst="line">
              <a:avLst/>
            </a:prstGeom>
            <a:ln w="38100" cap="flat">
              <a:solidFill>
                <a:srgbClr val="DED2D2">
                  <a:alpha val="50000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137" name="TextBox 87">
            <a:extLst>
              <a:ext uri="{FF2B5EF4-FFF2-40B4-BE49-F238E27FC236}">
                <a16:creationId xmlns="" xmlns:a16="http://schemas.microsoft.com/office/drawing/2014/main" id="{4DF22D45-FE21-9AB9-D778-F77639FFDFD9}"/>
              </a:ext>
            </a:extLst>
          </p:cNvPr>
          <p:cNvSpPr txBox="1"/>
          <p:nvPr/>
        </p:nvSpPr>
        <p:spPr>
          <a:xfrm>
            <a:off x="14160002" y="4645138"/>
            <a:ext cx="2527161" cy="110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korekty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, w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razie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potrzeby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ponowne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wysłanie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opinii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uzgodnień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38" name="TextBox 88">
            <a:extLst>
              <a:ext uri="{FF2B5EF4-FFF2-40B4-BE49-F238E27FC236}">
                <a16:creationId xmlns="" xmlns:a16="http://schemas.microsoft.com/office/drawing/2014/main" id="{5F7A8D1E-5B9D-925E-AC84-AEDC7E804498}"/>
              </a:ext>
            </a:extLst>
          </p:cNvPr>
          <p:cNvSpPr txBox="1"/>
          <p:nvPr/>
        </p:nvSpPr>
        <p:spPr>
          <a:xfrm>
            <a:off x="14434536" y="3819373"/>
            <a:ext cx="2190675" cy="67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6"/>
              </a:lnSpc>
            </a:pPr>
            <a:r>
              <a:rPr lang="en-US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ANALIZA OPINII</a:t>
            </a:r>
          </a:p>
          <a:p>
            <a:pPr marL="0" lvl="0" indent="0" algn="ctr">
              <a:lnSpc>
                <a:spcPts val="2656"/>
              </a:lnSpc>
            </a:pPr>
            <a:r>
              <a:rPr lang="en-US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UZGODNIEŃ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="" xmlns:a16="http://schemas.microsoft.com/office/drawing/2014/main" id="{ACE198F1-CF4D-F36D-5E6B-4612E72FDA15}"/>
              </a:ext>
            </a:extLst>
          </p:cNvPr>
          <p:cNvGrpSpPr/>
          <p:nvPr/>
        </p:nvGrpSpPr>
        <p:grpSpPr>
          <a:xfrm>
            <a:off x="1676400" y="6179996"/>
            <a:ext cx="2554090" cy="2470137"/>
            <a:chOff x="1168" y="100242"/>
            <a:chExt cx="3405453" cy="3293515"/>
          </a:xfrm>
        </p:grpSpPr>
        <p:grpSp>
          <p:nvGrpSpPr>
            <p:cNvPr id="16" name="Group 9">
              <a:extLst>
                <a:ext uri="{FF2B5EF4-FFF2-40B4-BE49-F238E27FC236}">
                  <a16:creationId xmlns="" xmlns:a16="http://schemas.microsoft.com/office/drawing/2014/main" id="{CE315AE8-7505-0428-4202-E07B9257175A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22" name="Freeform 10">
                <a:extLst>
                  <a:ext uri="{FF2B5EF4-FFF2-40B4-BE49-F238E27FC236}">
                    <a16:creationId xmlns="" xmlns:a16="http://schemas.microsoft.com/office/drawing/2014/main" id="{2AECFAEB-D661-1AA3-6EBC-E289C5F2CE83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17" name="Group 11">
              <a:extLst>
                <a:ext uri="{FF2B5EF4-FFF2-40B4-BE49-F238E27FC236}">
                  <a16:creationId xmlns="" xmlns:a16="http://schemas.microsoft.com/office/drawing/2014/main" id="{6B9D7102-503F-EA1B-3298-40A4456CA1B0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20" name="Freeform 12">
                <a:extLst>
                  <a:ext uri="{FF2B5EF4-FFF2-40B4-BE49-F238E27FC236}">
                    <a16:creationId xmlns="" xmlns:a16="http://schemas.microsoft.com/office/drawing/2014/main" id="{ABB22BA3-5B58-41C8-8C41-6A3F010C1943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435A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1" name="TextBox 13">
                <a:extLst>
                  <a:ext uri="{FF2B5EF4-FFF2-40B4-BE49-F238E27FC236}">
                    <a16:creationId xmlns="" xmlns:a16="http://schemas.microsoft.com/office/drawing/2014/main" id="{5A258770-2E56-B738-C6C9-409F74C8EEE0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6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18" name="AutoShape 14">
              <a:extLst>
                <a:ext uri="{FF2B5EF4-FFF2-40B4-BE49-F238E27FC236}">
                  <a16:creationId xmlns="" xmlns:a16="http://schemas.microsoft.com/office/drawing/2014/main" id="{E1B63C25-2DBD-1BBF-9D05-AF82EF10F742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D435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23" name="Group 8">
            <a:extLst>
              <a:ext uri="{FF2B5EF4-FFF2-40B4-BE49-F238E27FC236}">
                <a16:creationId xmlns="" xmlns:a16="http://schemas.microsoft.com/office/drawing/2014/main" id="{CA1EDDBB-FE5A-7B22-B1CD-9B2C4AD9D4BF}"/>
              </a:ext>
            </a:extLst>
          </p:cNvPr>
          <p:cNvGrpSpPr/>
          <p:nvPr/>
        </p:nvGrpSpPr>
        <p:grpSpPr>
          <a:xfrm>
            <a:off x="4812348" y="6179996"/>
            <a:ext cx="2554090" cy="2470137"/>
            <a:chOff x="1168" y="100242"/>
            <a:chExt cx="3405453" cy="3293515"/>
          </a:xfrm>
        </p:grpSpPr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2846CB52-110A-B836-AE3A-D414789648F3}"/>
                </a:ext>
              </a:extLst>
            </p:cNvPr>
            <p:cNvSpPr/>
            <p:nvPr/>
          </p:nvSpPr>
          <p:spPr>
            <a:xfrm>
              <a:off x="1168" y="2317647"/>
              <a:ext cx="3405453" cy="107611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E4D91F"/>
            </a:solidFill>
          </p:spPr>
          <p:txBody>
            <a:bodyPr/>
            <a:lstStyle/>
            <a:p>
              <a:endParaRPr lang="pl-PL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11">
              <a:extLst>
                <a:ext uri="{FF2B5EF4-FFF2-40B4-BE49-F238E27FC236}">
                  <a16:creationId xmlns="" xmlns:a16="http://schemas.microsoft.com/office/drawing/2014/main" id="{D8955E6C-CF2D-DE2B-6275-8290CDDF8266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28" name="Freeform 12">
                <a:extLst>
                  <a:ext uri="{FF2B5EF4-FFF2-40B4-BE49-F238E27FC236}">
                    <a16:creationId xmlns="" xmlns:a16="http://schemas.microsoft.com/office/drawing/2014/main" id="{0F40817E-C5BB-AE9E-B391-5B735B2E3C4F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="" xmlns:a16="http://schemas.microsoft.com/office/drawing/2014/main" id="{035B5D4C-3DD2-9CF6-7843-CFD65BEC0F35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7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26" name="AutoShape 14">
              <a:extLst>
                <a:ext uri="{FF2B5EF4-FFF2-40B4-BE49-F238E27FC236}">
                  <a16:creationId xmlns="" xmlns:a16="http://schemas.microsoft.com/office/drawing/2014/main" id="{391F3F56-BE04-E82E-8FB2-F63E22357410}"/>
                </a:ext>
              </a:extLst>
            </p:cNvPr>
            <p:cNvSpPr/>
            <p:nvPr/>
          </p:nvSpPr>
          <p:spPr>
            <a:xfrm>
              <a:off x="1704730" y="1778697"/>
              <a:ext cx="0" cy="549786"/>
            </a:xfrm>
            <a:prstGeom prst="line">
              <a:avLst/>
            </a:prstGeom>
            <a:ln w="38100" cap="flat">
              <a:solidFill>
                <a:srgbClr val="DED2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="" xmlns:a16="http://schemas.microsoft.com/office/drawing/2014/main" id="{6E370A04-E310-5711-A243-9AFA90820614}"/>
              </a:ext>
            </a:extLst>
          </p:cNvPr>
          <p:cNvGrpSpPr/>
          <p:nvPr/>
        </p:nvGrpSpPr>
        <p:grpSpPr>
          <a:xfrm>
            <a:off x="7988459" y="6179996"/>
            <a:ext cx="2554090" cy="2470137"/>
            <a:chOff x="1168" y="100242"/>
            <a:chExt cx="3405453" cy="3293515"/>
          </a:xfrm>
        </p:grpSpPr>
        <p:grpSp>
          <p:nvGrpSpPr>
            <p:cNvPr id="32" name="Group 9">
              <a:extLst>
                <a:ext uri="{FF2B5EF4-FFF2-40B4-BE49-F238E27FC236}">
                  <a16:creationId xmlns="" xmlns:a16="http://schemas.microsoft.com/office/drawing/2014/main" id="{8D81CD6F-224F-93B7-1FC9-579B49A9B339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38" name="Freeform 10">
                <a:extLst>
                  <a:ext uri="{FF2B5EF4-FFF2-40B4-BE49-F238E27FC236}">
                    <a16:creationId xmlns="" xmlns:a16="http://schemas.microsoft.com/office/drawing/2014/main" id="{EAAB012E-BCF5-663B-633D-404F8BFA82B4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>
                  <a:alpha val="50000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33" name="Group 11">
              <a:extLst>
                <a:ext uri="{FF2B5EF4-FFF2-40B4-BE49-F238E27FC236}">
                  <a16:creationId xmlns="" xmlns:a16="http://schemas.microsoft.com/office/drawing/2014/main" id="{1ACAB2CD-6009-13CE-35BF-158FBBE34390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36" name="Freeform 12">
                <a:extLst>
                  <a:ext uri="{FF2B5EF4-FFF2-40B4-BE49-F238E27FC236}">
                    <a16:creationId xmlns="" xmlns:a16="http://schemas.microsoft.com/office/drawing/2014/main" id="{8244FE1A-9C15-2F2C-456C-C7A6515D47CF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>
                  <a:alpha val="50000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37" name="TextBox 13">
                <a:extLst>
                  <a:ext uri="{FF2B5EF4-FFF2-40B4-BE49-F238E27FC236}">
                    <a16:creationId xmlns="" xmlns:a16="http://schemas.microsoft.com/office/drawing/2014/main" id="{16D23975-EF88-D79A-9664-DD6362C4E7B5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8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34" name="AutoShape 14">
              <a:extLst>
                <a:ext uri="{FF2B5EF4-FFF2-40B4-BE49-F238E27FC236}">
                  <a16:creationId xmlns="" xmlns:a16="http://schemas.microsoft.com/office/drawing/2014/main" id="{7C51D709-468F-BEA1-FA6C-FB01A8FA131D}"/>
                </a:ext>
              </a:extLst>
            </p:cNvPr>
            <p:cNvSpPr/>
            <p:nvPr/>
          </p:nvSpPr>
          <p:spPr>
            <a:xfrm>
              <a:off x="1704730" y="1778697"/>
              <a:ext cx="0" cy="549786"/>
            </a:xfrm>
            <a:prstGeom prst="line">
              <a:avLst/>
            </a:prstGeom>
            <a:ln w="38100" cap="flat">
              <a:solidFill>
                <a:srgbClr val="DED2D2">
                  <a:alpha val="50000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="" xmlns:a16="http://schemas.microsoft.com/office/drawing/2014/main" id="{4FE285BB-9D2C-94E8-9298-70A379F9BA1E}"/>
              </a:ext>
            </a:extLst>
          </p:cNvPr>
          <p:cNvGrpSpPr/>
          <p:nvPr/>
        </p:nvGrpSpPr>
        <p:grpSpPr>
          <a:xfrm>
            <a:off x="11135198" y="6179996"/>
            <a:ext cx="2554090" cy="2470137"/>
            <a:chOff x="1168" y="100242"/>
            <a:chExt cx="3405453" cy="3293515"/>
          </a:xfrm>
        </p:grpSpPr>
        <p:grpSp>
          <p:nvGrpSpPr>
            <p:cNvPr id="40" name="Group 9">
              <a:extLst>
                <a:ext uri="{FF2B5EF4-FFF2-40B4-BE49-F238E27FC236}">
                  <a16:creationId xmlns="" xmlns:a16="http://schemas.microsoft.com/office/drawing/2014/main" id="{CFFCF707-2D2C-E575-5384-CD4B26C1646C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45" name="Freeform 10">
                <a:extLst>
                  <a:ext uri="{FF2B5EF4-FFF2-40B4-BE49-F238E27FC236}">
                    <a16:creationId xmlns="" xmlns:a16="http://schemas.microsoft.com/office/drawing/2014/main" id="{87BEEEBE-0C39-8212-BCE1-E8F777042B45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41" name="Group 11">
              <a:extLst>
                <a:ext uri="{FF2B5EF4-FFF2-40B4-BE49-F238E27FC236}">
                  <a16:creationId xmlns="" xmlns:a16="http://schemas.microsoft.com/office/drawing/2014/main" id="{56976E5B-C9F9-0CAF-1387-178691CC4DF1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43" name="Freeform 12">
                <a:extLst>
                  <a:ext uri="{FF2B5EF4-FFF2-40B4-BE49-F238E27FC236}">
                    <a16:creationId xmlns="" xmlns:a16="http://schemas.microsoft.com/office/drawing/2014/main" id="{33AAA4B2-2CC4-54E1-5039-1293C60C03C3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44" name="TextBox 13">
                <a:extLst>
                  <a:ext uri="{FF2B5EF4-FFF2-40B4-BE49-F238E27FC236}">
                    <a16:creationId xmlns="" xmlns:a16="http://schemas.microsoft.com/office/drawing/2014/main" id="{76BE4DAC-BB37-8E89-A409-F194A41E7465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9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42" name="AutoShape 14">
              <a:extLst>
                <a:ext uri="{FF2B5EF4-FFF2-40B4-BE49-F238E27FC236}">
                  <a16:creationId xmlns="" xmlns:a16="http://schemas.microsoft.com/office/drawing/2014/main" id="{E6A26DFB-21E9-8C09-F48C-F134255543F3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ED2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="" xmlns:a16="http://schemas.microsoft.com/office/drawing/2014/main" id="{DA34B652-272F-168A-6882-A8E1DEF034ED}"/>
              </a:ext>
            </a:extLst>
          </p:cNvPr>
          <p:cNvGrpSpPr/>
          <p:nvPr/>
        </p:nvGrpSpPr>
        <p:grpSpPr>
          <a:xfrm>
            <a:off x="14210744" y="6179996"/>
            <a:ext cx="2554090" cy="2470137"/>
            <a:chOff x="1168" y="100242"/>
            <a:chExt cx="3405453" cy="3293515"/>
          </a:xfrm>
        </p:grpSpPr>
        <p:grpSp>
          <p:nvGrpSpPr>
            <p:cNvPr id="47" name="Group 9">
              <a:extLst>
                <a:ext uri="{FF2B5EF4-FFF2-40B4-BE49-F238E27FC236}">
                  <a16:creationId xmlns="" xmlns:a16="http://schemas.microsoft.com/office/drawing/2014/main" id="{947FE69F-F223-7E6C-9533-5893D5CE92B7}"/>
                </a:ext>
              </a:extLst>
            </p:cNvPr>
            <p:cNvGrpSpPr/>
            <p:nvPr/>
          </p:nvGrpSpPr>
          <p:grpSpPr>
            <a:xfrm>
              <a:off x="1168" y="2317647"/>
              <a:ext cx="3405453" cy="1076110"/>
              <a:chOff x="3551" y="-1005448"/>
              <a:chExt cx="10352605" cy="3205481"/>
            </a:xfrm>
          </p:grpSpPr>
          <p:sp>
            <p:nvSpPr>
              <p:cNvPr id="52" name="Freeform 10">
                <a:extLst>
                  <a:ext uri="{FF2B5EF4-FFF2-40B4-BE49-F238E27FC236}">
                    <a16:creationId xmlns="" xmlns:a16="http://schemas.microsoft.com/office/drawing/2014/main" id="{FCB8DD8A-3C24-7FA4-D435-4BBAA8B81A39}"/>
                  </a:ext>
                </a:extLst>
              </p:cNvPr>
              <p:cNvSpPr/>
              <p:nvPr/>
            </p:nvSpPr>
            <p:spPr>
              <a:xfrm>
                <a:off x="3551" y="-1005448"/>
                <a:ext cx="10352605" cy="3205481"/>
              </a:xfrm>
              <a:custGeom>
                <a:avLst/>
                <a:gdLst/>
                <a:ahLst/>
                <a:cxnLst/>
                <a:rect l="l" t="t" r="r" b="b"/>
                <a:pathLst>
                  <a:path w="10352606" h="3205480">
                    <a:moveTo>
                      <a:pt x="9562665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9562665" y="0"/>
                    </a:lnTo>
                    <a:lnTo>
                      <a:pt x="10352606" y="1602740"/>
                    </a:lnTo>
                    <a:lnTo>
                      <a:pt x="9562665" y="3205480"/>
                    </a:ln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</p:grpSp>
        <p:grpSp>
          <p:nvGrpSpPr>
            <p:cNvPr id="48" name="Group 11">
              <a:extLst>
                <a:ext uri="{FF2B5EF4-FFF2-40B4-BE49-F238E27FC236}">
                  <a16:creationId xmlns="" xmlns:a16="http://schemas.microsoft.com/office/drawing/2014/main" id="{E14FB773-99CD-1C7D-E253-64242AF6FBA7}"/>
                </a:ext>
              </a:extLst>
            </p:cNvPr>
            <p:cNvGrpSpPr/>
            <p:nvPr/>
          </p:nvGrpSpPr>
          <p:grpSpPr>
            <a:xfrm>
              <a:off x="858034" y="100242"/>
              <a:ext cx="1607064" cy="1792495"/>
              <a:chOff x="58255" y="41193"/>
              <a:chExt cx="660400" cy="736600"/>
            </a:xfrm>
          </p:grpSpPr>
          <p:sp>
            <p:nvSpPr>
              <p:cNvPr id="50" name="Freeform 12">
                <a:extLst>
                  <a:ext uri="{FF2B5EF4-FFF2-40B4-BE49-F238E27FC236}">
                    <a16:creationId xmlns="" xmlns:a16="http://schemas.microsoft.com/office/drawing/2014/main" id="{C6439B7D-030C-D109-863A-F407F404A072}"/>
                  </a:ext>
                </a:extLst>
              </p:cNvPr>
              <p:cNvSpPr/>
              <p:nvPr/>
            </p:nvSpPr>
            <p:spPr>
              <a:xfrm>
                <a:off x="104327" y="139183"/>
                <a:ext cx="591747" cy="5917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4D91F"/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51" name="TextBox 13">
                <a:extLst>
                  <a:ext uri="{FF2B5EF4-FFF2-40B4-BE49-F238E27FC236}">
                    <a16:creationId xmlns="" xmlns:a16="http://schemas.microsoft.com/office/drawing/2014/main" id="{41703973-6CAA-E84F-69AF-4D066532288F}"/>
                  </a:ext>
                </a:extLst>
              </p:cNvPr>
              <p:cNvSpPr txBox="1"/>
              <p:nvPr/>
            </p:nvSpPr>
            <p:spPr>
              <a:xfrm>
                <a:off x="58255" y="4119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pl-PL" sz="3800" spc="119" dirty="0">
                    <a:solidFill>
                      <a:srgbClr val="FFFFFF"/>
                    </a:solidFill>
                    <a:latin typeface="Aileron Ultra-Bold"/>
                    <a:ea typeface="Aileron Ultra-Bold"/>
                    <a:cs typeface="Aileron Ultra-Bold"/>
                    <a:sym typeface="Aileron Ultra-Bold"/>
                  </a:rPr>
                  <a:t>10</a:t>
                </a:r>
                <a:endParaRPr lang="en-US" sz="3800" spc="119" dirty="0">
                  <a:solidFill>
                    <a:srgbClr val="FFFFF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endParaRPr>
              </a:p>
            </p:txBody>
          </p:sp>
        </p:grpSp>
        <p:sp>
          <p:nvSpPr>
            <p:cNvPr id="49" name="AutoShape 14">
              <a:extLst>
                <a:ext uri="{FF2B5EF4-FFF2-40B4-BE49-F238E27FC236}">
                  <a16:creationId xmlns="" xmlns:a16="http://schemas.microsoft.com/office/drawing/2014/main" id="{E8C0A918-B1AF-3DA7-80B3-A12E0F9677A9}"/>
                </a:ext>
              </a:extLst>
            </p:cNvPr>
            <p:cNvSpPr/>
            <p:nvPr/>
          </p:nvSpPr>
          <p:spPr>
            <a:xfrm>
              <a:off x="1704730" y="1636122"/>
              <a:ext cx="0" cy="692363"/>
            </a:xfrm>
            <a:prstGeom prst="line">
              <a:avLst/>
            </a:prstGeom>
            <a:ln w="38100" cap="flat">
              <a:solidFill>
                <a:srgbClr val="DED2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55" name="TextBox 60">
            <a:extLst>
              <a:ext uri="{FF2B5EF4-FFF2-40B4-BE49-F238E27FC236}">
                <a16:creationId xmlns="" xmlns:a16="http://schemas.microsoft.com/office/drawing/2014/main" id="{8A943917-8F05-8F16-6728-DADDC5631687}"/>
              </a:ext>
            </a:extLst>
          </p:cNvPr>
          <p:cNvSpPr txBox="1"/>
          <p:nvPr/>
        </p:nvSpPr>
        <p:spPr>
          <a:xfrm>
            <a:off x="1379015" y="8716062"/>
            <a:ext cx="3192346" cy="110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konsultacje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w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różnych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formach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potrwają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min. 28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dni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podczas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których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będzie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możliwość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złożyć</a:t>
            </a:r>
            <a:r>
              <a:rPr lang="en-US" sz="1599" spc="47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uwagę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6" name="TextBox 61">
            <a:extLst>
              <a:ext uri="{FF2B5EF4-FFF2-40B4-BE49-F238E27FC236}">
                <a16:creationId xmlns="" xmlns:a16="http://schemas.microsoft.com/office/drawing/2014/main" id="{B1074D21-CE51-43CA-716C-2328235D0C70}"/>
              </a:ext>
            </a:extLst>
          </p:cNvPr>
          <p:cNvSpPr txBox="1"/>
          <p:nvPr/>
        </p:nvSpPr>
        <p:spPr>
          <a:xfrm>
            <a:off x="1822261" y="7899232"/>
            <a:ext cx="2190674" cy="67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6"/>
              </a:lnSpc>
            </a:pPr>
            <a:r>
              <a:rPr lang="en-US" sz="1897" spc="56" dirty="0">
                <a:solidFill>
                  <a:srgbClr val="FEFD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KONSULTACJE SPOŁECZNE</a:t>
            </a:r>
          </a:p>
        </p:txBody>
      </p:sp>
      <p:sp>
        <p:nvSpPr>
          <p:cNvPr id="57" name="TextBox 51">
            <a:extLst>
              <a:ext uri="{FF2B5EF4-FFF2-40B4-BE49-F238E27FC236}">
                <a16:creationId xmlns="" xmlns:a16="http://schemas.microsoft.com/office/drawing/2014/main" id="{98564722-EE7A-0D06-953A-3777A3DEDED9}"/>
              </a:ext>
            </a:extLst>
          </p:cNvPr>
          <p:cNvSpPr txBox="1"/>
          <p:nvPr/>
        </p:nvSpPr>
        <p:spPr>
          <a:xfrm>
            <a:off x="4725863" y="8716062"/>
            <a:ext cx="2496171" cy="111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pl-PL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ewentualne zmiany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pl-PL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w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oparciu</a:t>
            </a:r>
            <a:endParaRPr lang="pl-PL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2239"/>
              </a:lnSpc>
            </a:pP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wyniki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konsultacj</a:t>
            </a:r>
            <a:r>
              <a:rPr lang="pl-PL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społecznych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8" name="TextBox 52">
            <a:extLst>
              <a:ext uri="{FF2B5EF4-FFF2-40B4-BE49-F238E27FC236}">
                <a16:creationId xmlns="" xmlns:a16="http://schemas.microsoft.com/office/drawing/2014/main" id="{4CD995C5-7060-9AD9-EBB0-60D7EB145D76}"/>
              </a:ext>
            </a:extLst>
          </p:cNvPr>
          <p:cNvSpPr txBox="1"/>
          <p:nvPr/>
        </p:nvSpPr>
        <p:spPr>
          <a:xfrm>
            <a:off x="4954664" y="7897240"/>
            <a:ext cx="2190675" cy="67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6"/>
              </a:lnSpc>
            </a:pPr>
            <a:r>
              <a:rPr lang="en-US" sz="1897" spc="56" dirty="0">
                <a:latin typeface="Calibri (MS) Bold"/>
                <a:ea typeface="Calibri (MS) Bold"/>
                <a:cs typeface="Calibri (MS) Bold"/>
                <a:sym typeface="Calibri (MS) Bold"/>
              </a:rPr>
              <a:t>ROZPATRZENIE UWAG</a:t>
            </a:r>
          </a:p>
        </p:txBody>
      </p:sp>
      <p:sp>
        <p:nvSpPr>
          <p:cNvPr id="59" name="TextBox 69">
            <a:extLst>
              <a:ext uri="{FF2B5EF4-FFF2-40B4-BE49-F238E27FC236}">
                <a16:creationId xmlns="" xmlns:a16="http://schemas.microsoft.com/office/drawing/2014/main" id="{BC16DA21-FCE1-22B6-9A19-EA615A052A92}"/>
              </a:ext>
            </a:extLst>
          </p:cNvPr>
          <p:cNvSpPr txBox="1"/>
          <p:nvPr/>
        </p:nvSpPr>
        <p:spPr>
          <a:xfrm>
            <a:off x="7882551" y="8731058"/>
            <a:ext cx="2702414" cy="111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zmiany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w wyniku konsultacji społecznych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mogą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spowodować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że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niezbędne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będzie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ponowne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uzgodnienie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0" name="TextBox 70">
            <a:extLst>
              <a:ext uri="{FF2B5EF4-FFF2-40B4-BE49-F238E27FC236}">
                <a16:creationId xmlns="" xmlns:a16="http://schemas.microsoft.com/office/drawing/2014/main" id="{5E7E606E-B4D7-3516-B70B-6C8FD87CB7E0}"/>
              </a:ext>
            </a:extLst>
          </p:cNvPr>
          <p:cNvSpPr txBox="1"/>
          <p:nvPr/>
        </p:nvSpPr>
        <p:spPr>
          <a:xfrm>
            <a:off x="8170167" y="7897101"/>
            <a:ext cx="2190675" cy="670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6"/>
              </a:lnSpc>
            </a:pPr>
            <a:r>
              <a:rPr lang="pl-PL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PONOWIENIE PROCEDURY</a:t>
            </a:r>
            <a:endParaRPr lang="en-US" sz="1897" spc="56" dirty="0">
              <a:solidFill>
                <a:srgbClr val="191919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1" name="TextBox 78">
            <a:extLst>
              <a:ext uri="{FF2B5EF4-FFF2-40B4-BE49-F238E27FC236}">
                <a16:creationId xmlns="" xmlns:a16="http://schemas.microsoft.com/office/drawing/2014/main" id="{6CE4DEAD-FF9E-29CE-BF77-C0731DBCD26D}"/>
              </a:ext>
            </a:extLst>
          </p:cNvPr>
          <p:cNvSpPr txBox="1"/>
          <p:nvPr/>
        </p:nvSpPr>
        <p:spPr>
          <a:xfrm>
            <a:off x="10995574" y="8716061"/>
            <a:ext cx="2656901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przedstawienie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Radzie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pl-PL" sz="1599" spc="47" dirty="0" smtClean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Gminy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planu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ogólnego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wraz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z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raportem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0" lvl="0" indent="0" algn="ctr">
              <a:lnSpc>
                <a:spcPts val="2239"/>
              </a:lnSpc>
            </a:pP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z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konsultacji</a:t>
            </a:r>
            <a:r>
              <a:rPr lang="en-US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599" spc="47" dirty="0" err="1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społecznych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2" name="TextBox 79">
            <a:extLst>
              <a:ext uri="{FF2B5EF4-FFF2-40B4-BE49-F238E27FC236}">
                <a16:creationId xmlns="" xmlns:a16="http://schemas.microsoft.com/office/drawing/2014/main" id="{051EFB85-94EC-F215-CA99-26AD098CADD8}"/>
              </a:ext>
            </a:extLst>
          </p:cNvPr>
          <p:cNvSpPr txBox="1"/>
          <p:nvPr/>
        </p:nvSpPr>
        <p:spPr>
          <a:xfrm>
            <a:off x="11317533" y="8078990"/>
            <a:ext cx="2190674" cy="34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6"/>
              </a:lnSpc>
            </a:pPr>
            <a:r>
              <a:rPr lang="en-US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UCHWALENIE</a:t>
            </a:r>
          </a:p>
        </p:txBody>
      </p:sp>
      <p:sp>
        <p:nvSpPr>
          <p:cNvPr id="63" name="TextBox 78">
            <a:extLst>
              <a:ext uri="{FF2B5EF4-FFF2-40B4-BE49-F238E27FC236}">
                <a16:creationId xmlns="" xmlns:a16="http://schemas.microsoft.com/office/drawing/2014/main" id="{06975F52-21A5-C43C-33C8-16D8A2D37C9B}"/>
              </a:ext>
            </a:extLst>
          </p:cNvPr>
          <p:cNvSpPr txBox="1"/>
          <p:nvPr/>
        </p:nvSpPr>
        <p:spPr>
          <a:xfrm>
            <a:off x="14095131" y="8731058"/>
            <a:ext cx="2656901" cy="111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pl-PL" sz="1599" spc="47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plan ogólny obowiązuje po upływie 14 dni od dnia ogłoszenia w dzienniku urzędowym</a:t>
            </a:r>
            <a:endParaRPr lang="en-US" sz="1599" spc="47" dirty="0">
              <a:solidFill>
                <a:srgbClr val="191919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4" name="TextBox 79">
            <a:extLst>
              <a:ext uri="{FF2B5EF4-FFF2-40B4-BE49-F238E27FC236}">
                <a16:creationId xmlns="" xmlns:a16="http://schemas.microsoft.com/office/drawing/2014/main" id="{7B86C47F-C92C-5B0D-2366-4544646EA084}"/>
              </a:ext>
            </a:extLst>
          </p:cNvPr>
          <p:cNvSpPr txBox="1"/>
          <p:nvPr/>
        </p:nvSpPr>
        <p:spPr>
          <a:xfrm>
            <a:off x="14382142" y="8087971"/>
            <a:ext cx="2190674" cy="32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6"/>
              </a:lnSpc>
            </a:pPr>
            <a:r>
              <a:rPr lang="pl-PL" sz="1897" spc="56" dirty="0">
                <a:solidFill>
                  <a:srgbClr val="19191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WEJŚCIE W ŻYCIE</a:t>
            </a:r>
            <a:endParaRPr lang="en-US" sz="1897" spc="56" dirty="0">
              <a:solidFill>
                <a:srgbClr val="191919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65" name="Group 5">
            <a:extLst>
              <a:ext uri="{FF2B5EF4-FFF2-40B4-BE49-F238E27FC236}">
                <a16:creationId xmlns="" xmlns:a16="http://schemas.microsoft.com/office/drawing/2014/main" id="{E9F89391-7DDB-D0B3-597C-0B3C8C11F2D1}"/>
              </a:ext>
            </a:extLst>
          </p:cNvPr>
          <p:cNvGrpSpPr/>
          <p:nvPr/>
        </p:nvGrpSpPr>
        <p:grpSpPr>
          <a:xfrm>
            <a:off x="4652534" y="1812084"/>
            <a:ext cx="2774497" cy="3650721"/>
            <a:chOff x="0" y="-76200"/>
            <a:chExt cx="764581" cy="1119347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3B21ADFE-7C69-AA9D-3982-5274B6493D30}"/>
                </a:ext>
              </a:extLst>
            </p:cNvPr>
            <p:cNvSpPr/>
            <p:nvPr/>
          </p:nvSpPr>
          <p:spPr>
            <a:xfrm>
              <a:off x="0" y="0"/>
              <a:ext cx="764581" cy="1043147"/>
            </a:xfrm>
            <a:custGeom>
              <a:avLst/>
              <a:gdLst/>
              <a:ahLst/>
              <a:cxnLst/>
              <a:rect l="l" t="t" r="r" b="b"/>
              <a:pathLst>
                <a:path w="764581" h="1043147">
                  <a:moveTo>
                    <a:pt x="136009" y="0"/>
                  </a:moveTo>
                  <a:lnTo>
                    <a:pt x="628572" y="0"/>
                  </a:lnTo>
                  <a:cubicBezTo>
                    <a:pt x="703688" y="0"/>
                    <a:pt x="764581" y="60893"/>
                    <a:pt x="764581" y="136009"/>
                  </a:cubicBezTo>
                  <a:lnTo>
                    <a:pt x="764581" y="907138"/>
                  </a:lnTo>
                  <a:cubicBezTo>
                    <a:pt x="764581" y="943210"/>
                    <a:pt x="750252" y="977805"/>
                    <a:pt x="724745" y="1003311"/>
                  </a:cubicBezTo>
                  <a:cubicBezTo>
                    <a:pt x="699238" y="1028818"/>
                    <a:pt x="664644" y="1043147"/>
                    <a:pt x="628572" y="1043147"/>
                  </a:cubicBezTo>
                  <a:lnTo>
                    <a:pt x="136009" y="1043147"/>
                  </a:lnTo>
                  <a:cubicBezTo>
                    <a:pt x="99937" y="1043147"/>
                    <a:pt x="65343" y="1028818"/>
                    <a:pt x="39836" y="1003311"/>
                  </a:cubicBezTo>
                  <a:cubicBezTo>
                    <a:pt x="14330" y="977805"/>
                    <a:pt x="0" y="943210"/>
                    <a:pt x="0" y="907138"/>
                  </a:cubicBezTo>
                  <a:lnTo>
                    <a:pt x="0" y="136009"/>
                  </a:lnTo>
                  <a:cubicBezTo>
                    <a:pt x="0" y="99937"/>
                    <a:pt x="14330" y="65343"/>
                    <a:pt x="39836" y="39836"/>
                  </a:cubicBezTo>
                  <a:cubicBezTo>
                    <a:pt x="65343" y="14330"/>
                    <a:pt x="99937" y="0"/>
                    <a:pt x="136009" y="0"/>
                  </a:cubicBezTo>
                  <a:close/>
                </a:path>
              </a:pathLst>
            </a:custGeom>
            <a:solidFill>
              <a:srgbClr val="FF0000">
                <a:alpha val="0"/>
              </a:srgbClr>
            </a:solidFill>
            <a:ln w="38100" cap="rnd">
              <a:solidFill>
                <a:srgbClr val="FF0000"/>
              </a:solidFill>
              <a:prstDash val="dash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TextBox 7">
              <a:extLst>
                <a:ext uri="{FF2B5EF4-FFF2-40B4-BE49-F238E27FC236}">
                  <a16:creationId xmlns="" xmlns:a16="http://schemas.microsoft.com/office/drawing/2014/main" id="{C885336D-1484-AD6A-B8B2-7C21EDDD59ED}"/>
                </a:ext>
              </a:extLst>
            </p:cNvPr>
            <p:cNvSpPr txBox="1"/>
            <p:nvPr/>
          </p:nvSpPr>
          <p:spPr>
            <a:xfrm>
              <a:off x="0" y="-76200"/>
              <a:ext cx="764581" cy="1119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68" name="Freeform 89">
            <a:extLst>
              <a:ext uri="{FF2B5EF4-FFF2-40B4-BE49-F238E27FC236}">
                <a16:creationId xmlns="" xmlns:a16="http://schemas.microsoft.com/office/drawing/2014/main" id="{FAB290BA-89F8-45C2-65B4-3E6C63F5048A}"/>
              </a:ext>
            </a:extLst>
          </p:cNvPr>
          <p:cNvSpPr/>
          <p:nvPr/>
        </p:nvSpPr>
        <p:spPr>
          <a:xfrm rot="119854">
            <a:off x="3151707" y="5141845"/>
            <a:ext cx="1486161" cy="867378"/>
          </a:xfrm>
          <a:custGeom>
            <a:avLst/>
            <a:gdLst/>
            <a:ahLst/>
            <a:cxnLst/>
            <a:rect l="l" t="t" r="r" b="b"/>
            <a:pathLst>
              <a:path w="1486161" h="867378">
                <a:moveTo>
                  <a:pt x="0" y="0"/>
                </a:moveTo>
                <a:lnTo>
                  <a:pt x="1486161" y="0"/>
                </a:lnTo>
                <a:lnTo>
                  <a:pt x="1486161" y="867377"/>
                </a:lnTo>
                <a:lnTo>
                  <a:pt x="0" y="867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9" name="Group 90">
            <a:extLst>
              <a:ext uri="{FF2B5EF4-FFF2-40B4-BE49-F238E27FC236}">
                <a16:creationId xmlns="" xmlns:a16="http://schemas.microsoft.com/office/drawing/2014/main" id="{4099CD33-07D0-AF14-4DB0-7D48B5B22109}"/>
              </a:ext>
            </a:extLst>
          </p:cNvPr>
          <p:cNvGrpSpPr/>
          <p:nvPr/>
        </p:nvGrpSpPr>
        <p:grpSpPr>
          <a:xfrm>
            <a:off x="1433985" y="5593301"/>
            <a:ext cx="1734425" cy="757984"/>
            <a:chOff x="0" y="-42576"/>
            <a:chExt cx="456803" cy="199633"/>
          </a:xfrm>
        </p:grpSpPr>
        <p:sp>
          <p:nvSpPr>
            <p:cNvPr id="70" name="Freeform 91">
              <a:extLst>
                <a:ext uri="{FF2B5EF4-FFF2-40B4-BE49-F238E27FC236}">
                  <a16:creationId xmlns="" xmlns:a16="http://schemas.microsoft.com/office/drawing/2014/main" id="{09C9EFF7-BCBC-FDEF-2B5D-1BDA8428B53F}"/>
                </a:ext>
              </a:extLst>
            </p:cNvPr>
            <p:cNvSpPr/>
            <p:nvPr/>
          </p:nvSpPr>
          <p:spPr>
            <a:xfrm>
              <a:off x="0" y="0"/>
              <a:ext cx="456803" cy="123433"/>
            </a:xfrm>
            <a:custGeom>
              <a:avLst/>
              <a:gdLst/>
              <a:ahLst/>
              <a:cxnLst/>
              <a:rect l="l" t="t" r="r" b="b"/>
              <a:pathLst>
                <a:path w="456803" h="123433">
                  <a:moveTo>
                    <a:pt x="61717" y="0"/>
                  </a:moveTo>
                  <a:lnTo>
                    <a:pt x="395087" y="0"/>
                  </a:lnTo>
                  <a:cubicBezTo>
                    <a:pt x="429172" y="0"/>
                    <a:pt x="456803" y="27631"/>
                    <a:pt x="456803" y="61717"/>
                  </a:cubicBezTo>
                  <a:lnTo>
                    <a:pt x="456803" y="61717"/>
                  </a:lnTo>
                  <a:cubicBezTo>
                    <a:pt x="456803" y="95802"/>
                    <a:pt x="429172" y="123433"/>
                    <a:pt x="395087" y="123433"/>
                  </a:cubicBezTo>
                  <a:lnTo>
                    <a:pt x="61717" y="123433"/>
                  </a:lnTo>
                  <a:cubicBezTo>
                    <a:pt x="27631" y="123433"/>
                    <a:pt x="0" y="95802"/>
                    <a:pt x="0" y="61717"/>
                  </a:cubicBezTo>
                  <a:lnTo>
                    <a:pt x="0" y="61717"/>
                  </a:lnTo>
                  <a:cubicBezTo>
                    <a:pt x="0" y="27631"/>
                    <a:pt x="27631" y="0"/>
                    <a:pt x="61717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TextBox 92">
              <a:extLst>
                <a:ext uri="{FF2B5EF4-FFF2-40B4-BE49-F238E27FC236}">
                  <a16:creationId xmlns="" xmlns:a16="http://schemas.microsoft.com/office/drawing/2014/main" id="{8D22DB11-D3B8-4686-1E7E-CCBD9ED20E16}"/>
                </a:ext>
              </a:extLst>
            </p:cNvPr>
            <p:cNvSpPr txBox="1"/>
            <p:nvPr/>
          </p:nvSpPr>
          <p:spPr>
            <a:xfrm>
              <a:off x="0" y="-42576"/>
              <a:ext cx="456803" cy="199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r>
                <a:rPr lang="en-US" sz="1897" spc="56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TERAZ!</a:t>
              </a:r>
            </a:p>
          </p:txBody>
        </p:sp>
      </p:grpSp>
      <p:sp>
        <p:nvSpPr>
          <p:cNvPr id="73" name="Freeform 60">
            <a:extLst>
              <a:ext uri="{FF2B5EF4-FFF2-40B4-BE49-F238E27FC236}">
                <a16:creationId xmlns="" xmlns:a16="http://schemas.microsoft.com/office/drawing/2014/main" id="{0ED43802-425B-4CD2-EF16-5E17903D59DB}"/>
              </a:ext>
            </a:extLst>
          </p:cNvPr>
          <p:cNvSpPr/>
          <p:nvPr/>
        </p:nvSpPr>
        <p:spPr>
          <a:xfrm>
            <a:off x="6279272" y="3168178"/>
            <a:ext cx="820792" cy="684335"/>
          </a:xfrm>
          <a:custGeom>
            <a:avLst/>
            <a:gdLst/>
            <a:ahLst/>
            <a:cxnLst/>
            <a:rect l="l" t="t" r="r" b="b"/>
            <a:pathLst>
              <a:path w="820792" h="684335">
                <a:moveTo>
                  <a:pt x="0" y="0"/>
                </a:moveTo>
                <a:lnTo>
                  <a:pt x="820792" y="0"/>
                </a:lnTo>
                <a:lnTo>
                  <a:pt x="820792" y="684335"/>
                </a:lnTo>
                <a:lnTo>
                  <a:pt x="0" y="684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6" name="Freeform 60">
            <a:extLst>
              <a:ext uri="{FF2B5EF4-FFF2-40B4-BE49-F238E27FC236}">
                <a16:creationId xmlns="" xmlns:a16="http://schemas.microsoft.com/office/drawing/2014/main" id="{24B432B4-1DDD-7088-B07B-3F4BFF88D787}"/>
              </a:ext>
            </a:extLst>
          </p:cNvPr>
          <p:cNvSpPr/>
          <p:nvPr/>
        </p:nvSpPr>
        <p:spPr>
          <a:xfrm>
            <a:off x="3114788" y="7248129"/>
            <a:ext cx="820792" cy="684335"/>
          </a:xfrm>
          <a:custGeom>
            <a:avLst/>
            <a:gdLst/>
            <a:ahLst/>
            <a:cxnLst/>
            <a:rect l="l" t="t" r="r" b="b"/>
            <a:pathLst>
              <a:path w="820792" h="684335">
                <a:moveTo>
                  <a:pt x="0" y="0"/>
                </a:moveTo>
                <a:lnTo>
                  <a:pt x="820792" y="0"/>
                </a:lnTo>
                <a:lnTo>
                  <a:pt x="820792" y="684335"/>
                </a:lnTo>
                <a:lnTo>
                  <a:pt x="0" y="684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1316</Words>
  <Application>Microsoft Office PowerPoint</Application>
  <PresentationFormat>Niestandardowy</PresentationFormat>
  <Paragraphs>196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Arial</vt:lpstr>
      <vt:lpstr>Anton</vt:lpstr>
      <vt:lpstr>Calibri (MS)</vt:lpstr>
      <vt:lpstr>Calibri</vt:lpstr>
      <vt:lpstr>Calibri (MS) Bold Italics</vt:lpstr>
      <vt:lpstr>Aileron Ultra-Bold</vt:lpstr>
      <vt:lpstr>Calibri (MS) Bold</vt:lpstr>
      <vt:lpstr>Aptos</vt:lpstr>
      <vt:lpstr>Calibri (MS) Italics</vt:lpstr>
      <vt:lpstr>Montserrat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Prezentacja-Zambrów</dc:title>
  <dc:creator>Małgorzata Żach</dc:creator>
  <cp:lastModifiedBy>Małgorzata Żach</cp:lastModifiedBy>
  <cp:revision>38</cp:revision>
  <dcterms:created xsi:type="dcterms:W3CDTF">2006-08-16T00:00:00Z</dcterms:created>
  <dcterms:modified xsi:type="dcterms:W3CDTF">2024-09-30T09:18:29Z</dcterms:modified>
  <dc:identifier>DAGM-T5BFaM</dc:identifier>
</cp:coreProperties>
</file>